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5"/>
  </p:notesMasterIdLst>
  <p:handoutMasterIdLst>
    <p:handoutMasterId r:id="rId46"/>
  </p:handoutMasterIdLst>
  <p:sldIdLst>
    <p:sldId id="257" r:id="rId2"/>
    <p:sldId id="318" r:id="rId3"/>
    <p:sldId id="269" r:id="rId4"/>
    <p:sldId id="262" r:id="rId5"/>
    <p:sldId id="270" r:id="rId6"/>
    <p:sldId id="271" r:id="rId7"/>
    <p:sldId id="273" r:id="rId8"/>
    <p:sldId id="320" r:id="rId9"/>
    <p:sldId id="322" r:id="rId10"/>
    <p:sldId id="274" r:id="rId11"/>
    <p:sldId id="316" r:id="rId12"/>
    <p:sldId id="263" r:id="rId13"/>
    <p:sldId id="275" r:id="rId14"/>
    <p:sldId id="258" r:id="rId15"/>
    <p:sldId id="286" r:id="rId16"/>
    <p:sldId id="287" r:id="rId17"/>
    <p:sldId id="288" r:id="rId18"/>
    <p:sldId id="289" r:id="rId19"/>
    <p:sldId id="290" r:id="rId20"/>
    <p:sldId id="312" r:id="rId21"/>
    <p:sldId id="282" r:id="rId22"/>
    <p:sldId id="292" r:id="rId23"/>
    <p:sldId id="315" r:id="rId24"/>
    <p:sldId id="325" r:id="rId25"/>
    <p:sldId id="297" r:id="rId26"/>
    <p:sldId id="293" r:id="rId27"/>
    <p:sldId id="298" r:id="rId28"/>
    <p:sldId id="299" r:id="rId29"/>
    <p:sldId id="295" r:id="rId30"/>
    <p:sldId id="307" r:id="rId31"/>
    <p:sldId id="294" r:id="rId32"/>
    <p:sldId id="324" r:id="rId33"/>
    <p:sldId id="323" r:id="rId34"/>
    <p:sldId id="309" r:id="rId35"/>
    <p:sldId id="305" r:id="rId36"/>
    <p:sldId id="308" r:id="rId37"/>
    <p:sldId id="306" r:id="rId38"/>
    <p:sldId id="310" r:id="rId39"/>
    <p:sldId id="300" r:id="rId40"/>
    <p:sldId id="301" r:id="rId41"/>
    <p:sldId id="304" r:id="rId42"/>
    <p:sldId id="313" r:id="rId43"/>
    <p:sldId id="31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n Vasquez" initials="LV" lastIdx="17" clrIdx="0">
    <p:extLst>
      <p:ext uri="{19B8F6BF-5375-455C-9EA6-DF929625EA0E}">
        <p15:presenceInfo xmlns:p15="http://schemas.microsoft.com/office/powerpoint/2012/main" userId="S-1-5-21-628607377-757884165-69982103-1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A81"/>
    <a:srgbClr val="3A3D4B"/>
    <a:srgbClr val="FF9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529" autoAdjust="0"/>
  </p:normalViewPr>
  <p:slideViewPr>
    <p:cSldViewPr snapToGrid="0">
      <p:cViewPr varScale="1">
        <p:scale>
          <a:sx n="82" d="100"/>
          <a:sy n="82" d="100"/>
        </p:scale>
        <p:origin x="720"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29DE98-214B-4C46-89EE-DFAC2F51CAC8}" type="doc">
      <dgm:prSet loTypeId="urn:microsoft.com/office/officeart/2005/8/layout/pyramid3" loCatId="pyramid" qsTypeId="urn:microsoft.com/office/officeart/2005/8/quickstyle/simple1" qsCatId="simple" csTypeId="urn:microsoft.com/office/officeart/2005/8/colors/colorful4" csCatId="colorful" phldr="1"/>
      <dgm:spPr/>
    </dgm:pt>
    <dgm:pt modelId="{8F495EEA-35F6-4E44-82F4-B8940D4C5DE9}">
      <dgm:prSet phldrT="[Text]" custT="1"/>
      <dgm:spPr>
        <a:solidFill>
          <a:srgbClr val="E2AC00"/>
        </a:solidFill>
      </dgm:spPr>
      <dgm:t>
        <a:bodyPr/>
        <a:lstStyle/>
        <a:p>
          <a:r>
            <a:rPr lang="en-US" sz="1800" b="1" dirty="0">
              <a:solidFill>
                <a:schemeClr val="bg1"/>
              </a:solidFill>
            </a:rPr>
            <a:t>Universal Tools</a:t>
          </a:r>
        </a:p>
        <a:p>
          <a:r>
            <a:rPr lang="en-US" sz="1800" b="1" dirty="0">
              <a:solidFill>
                <a:schemeClr val="bg1"/>
              </a:solidFill>
            </a:rPr>
            <a:t>(all students)</a:t>
          </a:r>
        </a:p>
      </dgm:t>
    </dgm:pt>
    <dgm:pt modelId="{70F508CB-BDB9-4A67-B3D1-EF7DFFC6DD89}" type="parTrans" cxnId="{C07F55F1-C829-4A00-A4C6-4140321454B5}">
      <dgm:prSet/>
      <dgm:spPr/>
      <dgm:t>
        <a:bodyPr/>
        <a:lstStyle/>
        <a:p>
          <a:endParaRPr lang="en-US"/>
        </a:p>
      </dgm:t>
    </dgm:pt>
    <dgm:pt modelId="{38923685-3A44-4CBF-BB17-E9B69F71ABB7}" type="sibTrans" cxnId="{C07F55F1-C829-4A00-A4C6-4140321454B5}">
      <dgm:prSet/>
      <dgm:spPr/>
      <dgm:t>
        <a:bodyPr/>
        <a:lstStyle/>
        <a:p>
          <a:endParaRPr lang="en-US"/>
        </a:p>
      </dgm:t>
    </dgm:pt>
    <dgm:pt modelId="{B19D7C1C-6704-498A-9B02-309932C523FA}">
      <dgm:prSet phldrT="[Text]" custT="1"/>
      <dgm:spPr>
        <a:solidFill>
          <a:srgbClr val="15972E"/>
        </a:solidFill>
      </dgm:spPr>
      <dgm:t>
        <a:bodyPr/>
        <a:lstStyle/>
        <a:p>
          <a:r>
            <a:rPr lang="en-US" sz="1600" b="1" dirty="0">
              <a:solidFill>
                <a:schemeClr val="bg1"/>
              </a:solidFill>
            </a:rPr>
            <a:t>Accessibility Features </a:t>
          </a:r>
        </a:p>
        <a:p>
          <a:r>
            <a:rPr lang="en-US" sz="1600" b="1" dirty="0">
              <a:solidFill>
                <a:schemeClr val="bg1"/>
              </a:solidFill>
            </a:rPr>
            <a:t>(designated students)</a:t>
          </a:r>
        </a:p>
      </dgm:t>
    </dgm:pt>
    <dgm:pt modelId="{C69CB4AD-8109-47B5-92DA-EE73ACC509EE}" type="parTrans" cxnId="{FE9F057B-55E0-4DD5-AEE1-81DBAAD5902E}">
      <dgm:prSet/>
      <dgm:spPr/>
      <dgm:t>
        <a:bodyPr/>
        <a:lstStyle/>
        <a:p>
          <a:endParaRPr lang="en-US"/>
        </a:p>
      </dgm:t>
    </dgm:pt>
    <dgm:pt modelId="{943507E3-930C-4CBC-BB80-842A81726512}" type="sibTrans" cxnId="{FE9F057B-55E0-4DD5-AEE1-81DBAAD5902E}">
      <dgm:prSet/>
      <dgm:spPr/>
      <dgm:t>
        <a:bodyPr/>
        <a:lstStyle/>
        <a:p>
          <a:endParaRPr lang="en-US"/>
        </a:p>
      </dgm:t>
    </dgm:pt>
    <dgm:pt modelId="{1AA1E500-3C3D-442E-BFD2-2F792F76E3AC}">
      <dgm:prSet phldrT="[Text]" custT="1"/>
      <dgm:spPr>
        <a:solidFill>
          <a:srgbClr val="14A2BE"/>
        </a:solidFill>
      </dgm:spPr>
      <dgm:t>
        <a:bodyPr/>
        <a:lstStyle/>
        <a:p>
          <a:endParaRPr lang="en-US" sz="2400" b="1" dirty="0">
            <a:solidFill>
              <a:schemeClr val="bg1"/>
            </a:solidFill>
          </a:endParaRPr>
        </a:p>
        <a:p>
          <a:endParaRPr lang="en-US" sz="2400" b="1" dirty="0">
            <a:solidFill>
              <a:schemeClr val="bg1"/>
            </a:solidFill>
          </a:endParaRPr>
        </a:p>
        <a:p>
          <a:r>
            <a:rPr lang="en-US" sz="1400" b="1" dirty="0">
              <a:solidFill>
                <a:schemeClr val="bg1"/>
              </a:solidFill>
            </a:rPr>
            <a:t>Accommodations </a:t>
          </a:r>
        </a:p>
        <a:p>
          <a:r>
            <a:rPr lang="en-US" sz="1400" b="1" dirty="0">
              <a:solidFill>
                <a:schemeClr val="bg1"/>
              </a:solidFill>
            </a:rPr>
            <a:t>(students with IEP, </a:t>
          </a:r>
        </a:p>
        <a:p>
          <a:r>
            <a:rPr lang="en-US" sz="1400" b="1" dirty="0">
              <a:solidFill>
                <a:schemeClr val="bg1"/>
              </a:solidFill>
            </a:rPr>
            <a:t>504, or EL Plan)</a:t>
          </a:r>
        </a:p>
        <a:p>
          <a:endParaRPr lang="en-US" sz="1600" dirty="0">
            <a:solidFill>
              <a:schemeClr val="tx1"/>
            </a:solidFill>
          </a:endParaRPr>
        </a:p>
        <a:p>
          <a:endParaRPr lang="en-US" sz="2000" dirty="0"/>
        </a:p>
        <a:p>
          <a:endParaRPr lang="en-US" sz="2000" dirty="0"/>
        </a:p>
        <a:p>
          <a:endParaRPr lang="en-US" sz="2000" dirty="0"/>
        </a:p>
      </dgm:t>
    </dgm:pt>
    <dgm:pt modelId="{8F39ECA3-4538-48D7-953B-A610A74E8CF1}" type="parTrans" cxnId="{D2D86F76-4B1E-4230-9BB9-0FE46BDFBCC4}">
      <dgm:prSet/>
      <dgm:spPr/>
      <dgm:t>
        <a:bodyPr/>
        <a:lstStyle/>
        <a:p>
          <a:endParaRPr lang="en-US"/>
        </a:p>
      </dgm:t>
    </dgm:pt>
    <dgm:pt modelId="{61B7F3C0-4F71-4B03-A02A-853842B1F42B}" type="sibTrans" cxnId="{D2D86F76-4B1E-4230-9BB9-0FE46BDFBCC4}">
      <dgm:prSet/>
      <dgm:spPr/>
      <dgm:t>
        <a:bodyPr/>
        <a:lstStyle/>
        <a:p>
          <a:endParaRPr lang="en-US"/>
        </a:p>
      </dgm:t>
    </dgm:pt>
    <dgm:pt modelId="{FC0FB9B5-BD4E-4F87-BCE5-512A11FC6886}" type="pres">
      <dgm:prSet presAssocID="{2429DE98-214B-4C46-89EE-DFAC2F51CAC8}" presName="Name0" presStyleCnt="0">
        <dgm:presLayoutVars>
          <dgm:dir/>
          <dgm:animLvl val="lvl"/>
          <dgm:resizeHandles val="exact"/>
        </dgm:presLayoutVars>
      </dgm:prSet>
      <dgm:spPr/>
    </dgm:pt>
    <dgm:pt modelId="{9CB985DD-7987-48A1-8631-F6E41C1C182D}" type="pres">
      <dgm:prSet presAssocID="{8F495EEA-35F6-4E44-82F4-B8940D4C5DE9}" presName="Name8" presStyleCnt="0"/>
      <dgm:spPr/>
    </dgm:pt>
    <dgm:pt modelId="{361BF9EF-830F-4E03-907F-AB600CB721CF}" type="pres">
      <dgm:prSet presAssocID="{8F495EEA-35F6-4E44-82F4-B8940D4C5DE9}" presName="level" presStyleLbl="node1" presStyleIdx="0" presStyleCnt="3" custScaleY="126507">
        <dgm:presLayoutVars>
          <dgm:chMax val="1"/>
          <dgm:bulletEnabled val="1"/>
        </dgm:presLayoutVars>
      </dgm:prSet>
      <dgm:spPr/>
    </dgm:pt>
    <dgm:pt modelId="{12A92178-5B93-4D25-82D5-E25F4FC9A56C}" type="pres">
      <dgm:prSet presAssocID="{8F495EEA-35F6-4E44-82F4-B8940D4C5DE9}" presName="levelTx" presStyleLbl="revTx" presStyleIdx="0" presStyleCnt="0">
        <dgm:presLayoutVars>
          <dgm:chMax val="1"/>
          <dgm:bulletEnabled val="1"/>
        </dgm:presLayoutVars>
      </dgm:prSet>
      <dgm:spPr/>
    </dgm:pt>
    <dgm:pt modelId="{D8F42610-7C9F-4712-A248-1EE5EC308760}" type="pres">
      <dgm:prSet presAssocID="{B19D7C1C-6704-498A-9B02-309932C523FA}" presName="Name8" presStyleCnt="0"/>
      <dgm:spPr/>
    </dgm:pt>
    <dgm:pt modelId="{16672A44-56F2-49F5-936B-5F36243033EB}" type="pres">
      <dgm:prSet presAssocID="{B19D7C1C-6704-498A-9B02-309932C523FA}" presName="level" presStyleLbl="node1" presStyleIdx="1" presStyleCnt="3">
        <dgm:presLayoutVars>
          <dgm:chMax val="1"/>
          <dgm:bulletEnabled val="1"/>
        </dgm:presLayoutVars>
      </dgm:prSet>
      <dgm:spPr/>
    </dgm:pt>
    <dgm:pt modelId="{E9875A6E-2E8E-4D04-AD08-2FF8F3BC76FD}" type="pres">
      <dgm:prSet presAssocID="{B19D7C1C-6704-498A-9B02-309932C523FA}" presName="levelTx" presStyleLbl="revTx" presStyleIdx="0" presStyleCnt="0">
        <dgm:presLayoutVars>
          <dgm:chMax val="1"/>
          <dgm:bulletEnabled val="1"/>
        </dgm:presLayoutVars>
      </dgm:prSet>
      <dgm:spPr/>
    </dgm:pt>
    <dgm:pt modelId="{42DB9813-8D7C-49CB-8F68-220BC5328770}" type="pres">
      <dgm:prSet presAssocID="{1AA1E500-3C3D-442E-BFD2-2F792F76E3AC}" presName="Name8" presStyleCnt="0"/>
      <dgm:spPr/>
    </dgm:pt>
    <dgm:pt modelId="{ECA5A4AD-B841-4B2F-88B2-0E550634BAC3}" type="pres">
      <dgm:prSet presAssocID="{1AA1E500-3C3D-442E-BFD2-2F792F76E3AC}" presName="level" presStyleLbl="node1" presStyleIdx="2" presStyleCnt="3" custScaleY="97068">
        <dgm:presLayoutVars>
          <dgm:chMax val="1"/>
          <dgm:bulletEnabled val="1"/>
        </dgm:presLayoutVars>
      </dgm:prSet>
      <dgm:spPr/>
    </dgm:pt>
    <dgm:pt modelId="{53D9BCA1-4CD6-4052-B31A-A9B51B665FA1}" type="pres">
      <dgm:prSet presAssocID="{1AA1E500-3C3D-442E-BFD2-2F792F76E3AC}" presName="levelTx" presStyleLbl="revTx" presStyleIdx="0" presStyleCnt="0">
        <dgm:presLayoutVars>
          <dgm:chMax val="1"/>
          <dgm:bulletEnabled val="1"/>
        </dgm:presLayoutVars>
      </dgm:prSet>
      <dgm:spPr/>
    </dgm:pt>
  </dgm:ptLst>
  <dgm:cxnLst>
    <dgm:cxn modelId="{D340B90B-77B1-4357-8E0D-BDAACF34F228}" type="presOf" srcId="{B19D7C1C-6704-498A-9B02-309932C523FA}" destId="{16672A44-56F2-49F5-936B-5F36243033EB}" srcOrd="0" destOrd="0" presId="urn:microsoft.com/office/officeart/2005/8/layout/pyramid3"/>
    <dgm:cxn modelId="{CB74965D-7C9F-4348-9DA8-F84D6FBA1554}" type="presOf" srcId="{1AA1E500-3C3D-442E-BFD2-2F792F76E3AC}" destId="{ECA5A4AD-B841-4B2F-88B2-0E550634BAC3}" srcOrd="0" destOrd="0" presId="urn:microsoft.com/office/officeart/2005/8/layout/pyramid3"/>
    <dgm:cxn modelId="{24EA1C4E-B4D2-4626-9048-E910BCFC0DAD}" type="presOf" srcId="{B19D7C1C-6704-498A-9B02-309932C523FA}" destId="{E9875A6E-2E8E-4D04-AD08-2FF8F3BC76FD}" srcOrd="1" destOrd="0" presId="urn:microsoft.com/office/officeart/2005/8/layout/pyramid3"/>
    <dgm:cxn modelId="{B510EE55-7174-4E46-81E0-1A7275E12616}" type="presOf" srcId="{8F495EEA-35F6-4E44-82F4-B8940D4C5DE9}" destId="{361BF9EF-830F-4E03-907F-AB600CB721CF}" srcOrd="0" destOrd="0" presId="urn:microsoft.com/office/officeart/2005/8/layout/pyramid3"/>
    <dgm:cxn modelId="{D2D86F76-4B1E-4230-9BB9-0FE46BDFBCC4}" srcId="{2429DE98-214B-4C46-89EE-DFAC2F51CAC8}" destId="{1AA1E500-3C3D-442E-BFD2-2F792F76E3AC}" srcOrd="2" destOrd="0" parTransId="{8F39ECA3-4538-48D7-953B-A610A74E8CF1}" sibTransId="{61B7F3C0-4F71-4B03-A02A-853842B1F42B}"/>
    <dgm:cxn modelId="{FE9F057B-55E0-4DD5-AEE1-81DBAAD5902E}" srcId="{2429DE98-214B-4C46-89EE-DFAC2F51CAC8}" destId="{B19D7C1C-6704-498A-9B02-309932C523FA}" srcOrd="1" destOrd="0" parTransId="{C69CB4AD-8109-47B5-92DA-EE73ACC509EE}" sibTransId="{943507E3-930C-4CBC-BB80-842A81726512}"/>
    <dgm:cxn modelId="{C42BC0BB-F518-4EB2-8DD5-C3C09AE5B803}" type="presOf" srcId="{8F495EEA-35F6-4E44-82F4-B8940D4C5DE9}" destId="{12A92178-5B93-4D25-82D5-E25F4FC9A56C}" srcOrd="1" destOrd="0" presId="urn:microsoft.com/office/officeart/2005/8/layout/pyramid3"/>
    <dgm:cxn modelId="{E6C468ED-8ADD-4FED-902B-462A64CA4AD1}" type="presOf" srcId="{2429DE98-214B-4C46-89EE-DFAC2F51CAC8}" destId="{FC0FB9B5-BD4E-4F87-BCE5-512A11FC6886}" srcOrd="0" destOrd="0" presId="urn:microsoft.com/office/officeart/2005/8/layout/pyramid3"/>
    <dgm:cxn modelId="{C07F55F1-C829-4A00-A4C6-4140321454B5}" srcId="{2429DE98-214B-4C46-89EE-DFAC2F51CAC8}" destId="{8F495EEA-35F6-4E44-82F4-B8940D4C5DE9}" srcOrd="0" destOrd="0" parTransId="{70F508CB-BDB9-4A67-B3D1-EF7DFFC6DD89}" sibTransId="{38923685-3A44-4CBF-BB17-E9B69F71ABB7}"/>
    <dgm:cxn modelId="{3F30D5F2-1F55-4C57-B5DA-765CB88698C4}" type="presOf" srcId="{1AA1E500-3C3D-442E-BFD2-2F792F76E3AC}" destId="{53D9BCA1-4CD6-4052-B31A-A9B51B665FA1}" srcOrd="1" destOrd="0" presId="urn:microsoft.com/office/officeart/2005/8/layout/pyramid3"/>
    <dgm:cxn modelId="{6FB68F43-4F44-41A3-B678-AA3CAB893EDB}" type="presParOf" srcId="{FC0FB9B5-BD4E-4F87-BCE5-512A11FC6886}" destId="{9CB985DD-7987-48A1-8631-F6E41C1C182D}" srcOrd="0" destOrd="0" presId="urn:microsoft.com/office/officeart/2005/8/layout/pyramid3"/>
    <dgm:cxn modelId="{65EE12D0-1DC3-4A36-8A9B-C8B422F71125}" type="presParOf" srcId="{9CB985DD-7987-48A1-8631-F6E41C1C182D}" destId="{361BF9EF-830F-4E03-907F-AB600CB721CF}" srcOrd="0" destOrd="0" presId="urn:microsoft.com/office/officeart/2005/8/layout/pyramid3"/>
    <dgm:cxn modelId="{DDEB69C0-D0F2-44D4-BEE3-69FA88EA0028}" type="presParOf" srcId="{9CB985DD-7987-48A1-8631-F6E41C1C182D}" destId="{12A92178-5B93-4D25-82D5-E25F4FC9A56C}" srcOrd="1" destOrd="0" presId="urn:microsoft.com/office/officeart/2005/8/layout/pyramid3"/>
    <dgm:cxn modelId="{235F016B-AC10-4848-B904-87BAC040D3C7}" type="presParOf" srcId="{FC0FB9B5-BD4E-4F87-BCE5-512A11FC6886}" destId="{D8F42610-7C9F-4712-A248-1EE5EC308760}" srcOrd="1" destOrd="0" presId="urn:microsoft.com/office/officeart/2005/8/layout/pyramid3"/>
    <dgm:cxn modelId="{DF73F5CB-EC6A-4BE7-AD46-5076A04E220D}" type="presParOf" srcId="{D8F42610-7C9F-4712-A248-1EE5EC308760}" destId="{16672A44-56F2-49F5-936B-5F36243033EB}" srcOrd="0" destOrd="0" presId="urn:microsoft.com/office/officeart/2005/8/layout/pyramid3"/>
    <dgm:cxn modelId="{C444BEA0-F210-420D-9455-EA426277B4AC}" type="presParOf" srcId="{D8F42610-7C9F-4712-A248-1EE5EC308760}" destId="{E9875A6E-2E8E-4D04-AD08-2FF8F3BC76FD}" srcOrd="1" destOrd="0" presId="urn:microsoft.com/office/officeart/2005/8/layout/pyramid3"/>
    <dgm:cxn modelId="{A2962CE2-8E40-4C5E-AD4B-A8744A080094}" type="presParOf" srcId="{FC0FB9B5-BD4E-4F87-BCE5-512A11FC6886}" destId="{42DB9813-8D7C-49CB-8F68-220BC5328770}" srcOrd="2" destOrd="0" presId="urn:microsoft.com/office/officeart/2005/8/layout/pyramid3"/>
    <dgm:cxn modelId="{0D024D2D-EA58-460B-A4CD-B1E4A3764E81}" type="presParOf" srcId="{42DB9813-8D7C-49CB-8F68-220BC5328770}" destId="{ECA5A4AD-B841-4B2F-88B2-0E550634BAC3}" srcOrd="0" destOrd="0" presId="urn:microsoft.com/office/officeart/2005/8/layout/pyramid3"/>
    <dgm:cxn modelId="{12A804CD-94AB-4937-9E2D-41AE0053ED74}" type="presParOf" srcId="{42DB9813-8D7C-49CB-8F68-220BC5328770}" destId="{53D9BCA1-4CD6-4052-B31A-A9B51B665FA1}"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7E8DA82-FDFA-45E3-A49E-2EDB2EAC2C0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23E5D2EF-D68A-435C-A684-4C9A31BBC462}">
      <dgm:prSet phldrT="[Text]"/>
      <dgm:spPr>
        <a:solidFill>
          <a:srgbClr val="0070C0"/>
        </a:solidFill>
      </dgm:spPr>
      <dgm:t>
        <a:bodyPr/>
        <a:lstStyle/>
        <a:p>
          <a:r>
            <a:rPr lang="en-US" b="1"/>
            <a:t>Step 1: Expect Students to Achieve Grade-level Standards</a:t>
          </a:r>
          <a:endParaRPr lang="en-US" dirty="0"/>
        </a:p>
      </dgm:t>
    </dgm:pt>
    <dgm:pt modelId="{526B9812-AB29-4006-B62E-B8458183B309}" type="parTrans" cxnId="{A9F9E1CC-7E9B-4B9D-B0E4-C3E608870CD8}">
      <dgm:prSet/>
      <dgm:spPr/>
      <dgm:t>
        <a:bodyPr/>
        <a:lstStyle/>
        <a:p>
          <a:endParaRPr lang="en-US"/>
        </a:p>
      </dgm:t>
    </dgm:pt>
    <dgm:pt modelId="{DE0EB8C1-158D-40C1-B04D-A1DDE27EF629}" type="sibTrans" cxnId="{A9F9E1CC-7E9B-4B9D-B0E4-C3E608870CD8}">
      <dgm:prSet/>
      <dgm:spPr/>
      <dgm:t>
        <a:bodyPr/>
        <a:lstStyle/>
        <a:p>
          <a:endParaRPr lang="en-US"/>
        </a:p>
      </dgm:t>
    </dgm:pt>
    <dgm:pt modelId="{3F09BE5D-73FB-4535-84D8-165C8EAF49AE}">
      <dgm:prSet phldrT="[Text]"/>
      <dgm:spPr>
        <a:solidFill>
          <a:srgbClr val="00B050"/>
        </a:solidFill>
      </dgm:spPr>
      <dgm:t>
        <a:bodyPr/>
        <a:lstStyle/>
        <a:p>
          <a:r>
            <a:rPr lang="en-US" b="1"/>
            <a:t>Step 2: Learn About Accessibility Supports for Instruction and Assessment</a:t>
          </a:r>
          <a:endParaRPr lang="en-US" dirty="0"/>
        </a:p>
      </dgm:t>
    </dgm:pt>
    <dgm:pt modelId="{92A71CA4-D739-4691-B8E5-284D3B5C08ED}" type="parTrans" cxnId="{A7F23472-89ED-435F-857F-427CAF7D051E}">
      <dgm:prSet/>
      <dgm:spPr/>
      <dgm:t>
        <a:bodyPr/>
        <a:lstStyle/>
        <a:p>
          <a:endParaRPr lang="en-US"/>
        </a:p>
      </dgm:t>
    </dgm:pt>
    <dgm:pt modelId="{AEDB297E-56C4-40C0-BDBE-B8C44924FDE1}" type="sibTrans" cxnId="{A7F23472-89ED-435F-857F-427CAF7D051E}">
      <dgm:prSet/>
      <dgm:spPr/>
      <dgm:t>
        <a:bodyPr/>
        <a:lstStyle/>
        <a:p>
          <a:endParaRPr lang="en-US"/>
        </a:p>
      </dgm:t>
    </dgm:pt>
    <dgm:pt modelId="{60AC1D55-1976-4FFE-9D5C-C23387AEEAEF}">
      <dgm:prSet phldrT="[Text]"/>
      <dgm:spPr>
        <a:solidFill>
          <a:schemeClr val="accent1">
            <a:lumMod val="75000"/>
          </a:schemeClr>
        </a:solidFill>
      </dgm:spPr>
      <dgm:t>
        <a:bodyPr/>
        <a:lstStyle/>
        <a:p>
          <a:r>
            <a:rPr lang="en-US" b="1" dirty="0"/>
            <a:t>Step 3: Identify Accessibility Supports for Instruction and Assessment</a:t>
          </a:r>
          <a:endParaRPr lang="en-US" dirty="0"/>
        </a:p>
      </dgm:t>
    </dgm:pt>
    <dgm:pt modelId="{EF8C8308-EDDA-43A9-A9C1-44C6C7831B42}" type="parTrans" cxnId="{72D616B6-377E-4F13-A3E8-7FB7A851750E}">
      <dgm:prSet/>
      <dgm:spPr/>
      <dgm:t>
        <a:bodyPr/>
        <a:lstStyle/>
        <a:p>
          <a:endParaRPr lang="en-US"/>
        </a:p>
      </dgm:t>
    </dgm:pt>
    <dgm:pt modelId="{AFDF1D9C-44E3-4FAF-8466-28DBC2AEB52D}" type="sibTrans" cxnId="{72D616B6-377E-4F13-A3E8-7FB7A851750E}">
      <dgm:prSet/>
      <dgm:spPr/>
      <dgm:t>
        <a:bodyPr/>
        <a:lstStyle/>
        <a:p>
          <a:endParaRPr lang="en-US"/>
        </a:p>
      </dgm:t>
    </dgm:pt>
    <dgm:pt modelId="{B193257E-1922-491C-93CB-C4827C5C0E10}">
      <dgm:prSet phldrT="[Text]"/>
      <dgm:spPr>
        <a:solidFill>
          <a:srgbClr val="FF0000"/>
        </a:solidFill>
      </dgm:spPr>
      <dgm:t>
        <a:bodyPr/>
        <a:lstStyle/>
        <a:p>
          <a:r>
            <a:rPr lang="en-US" b="1"/>
            <a:t>Step 4: Administer Accessibility Supports During Instruction and Assessment</a:t>
          </a:r>
          <a:endParaRPr lang="en-US" dirty="0"/>
        </a:p>
      </dgm:t>
    </dgm:pt>
    <dgm:pt modelId="{4C970F8D-A81F-4509-99E9-CA824178398B}" type="parTrans" cxnId="{B36DD728-B130-4391-849E-7F3099121513}">
      <dgm:prSet/>
      <dgm:spPr/>
      <dgm:t>
        <a:bodyPr/>
        <a:lstStyle/>
        <a:p>
          <a:endParaRPr lang="en-US"/>
        </a:p>
      </dgm:t>
    </dgm:pt>
    <dgm:pt modelId="{C191E9E2-F864-4B7C-92C1-C7CF0C075F88}" type="sibTrans" cxnId="{B36DD728-B130-4391-849E-7F3099121513}">
      <dgm:prSet/>
      <dgm:spPr/>
      <dgm:t>
        <a:bodyPr/>
        <a:lstStyle/>
        <a:p>
          <a:endParaRPr lang="en-US"/>
        </a:p>
      </dgm:t>
    </dgm:pt>
    <dgm:pt modelId="{2CC5F472-9034-4B14-8BAD-2A31E1F57458}">
      <dgm:prSet phldrT="[Text]"/>
      <dgm:spPr/>
      <dgm:t>
        <a:bodyPr/>
        <a:lstStyle/>
        <a:p>
          <a:endParaRPr lang="en-US" dirty="0"/>
        </a:p>
      </dgm:t>
    </dgm:pt>
    <dgm:pt modelId="{0998DE35-8495-402A-9F09-F1C5F319CBB8}" type="parTrans" cxnId="{83E74265-294E-474C-A23A-B2A5DEE135F5}">
      <dgm:prSet/>
      <dgm:spPr/>
      <dgm:t>
        <a:bodyPr/>
        <a:lstStyle/>
        <a:p>
          <a:endParaRPr lang="en-US"/>
        </a:p>
      </dgm:t>
    </dgm:pt>
    <dgm:pt modelId="{BCB13A6A-AB16-46B1-8262-7AF6FCA0602C}" type="sibTrans" cxnId="{83E74265-294E-474C-A23A-B2A5DEE135F5}">
      <dgm:prSet/>
      <dgm:spPr/>
      <dgm:t>
        <a:bodyPr/>
        <a:lstStyle/>
        <a:p>
          <a:endParaRPr lang="en-US"/>
        </a:p>
      </dgm:t>
    </dgm:pt>
    <dgm:pt modelId="{A7F0E2AD-DA03-4D20-9698-85E110E83F21}">
      <dgm:prSet phldrT="[Text]"/>
      <dgm:spPr/>
      <dgm:t>
        <a:bodyPr/>
        <a:lstStyle/>
        <a:p>
          <a:endParaRPr lang="en-US" dirty="0"/>
        </a:p>
      </dgm:t>
    </dgm:pt>
    <dgm:pt modelId="{BFE96C63-91B1-4458-B0DF-A5B85259E813}" type="parTrans" cxnId="{87495532-8D6A-46E8-89B6-D6365B734F57}">
      <dgm:prSet/>
      <dgm:spPr/>
      <dgm:t>
        <a:bodyPr/>
        <a:lstStyle/>
        <a:p>
          <a:endParaRPr lang="en-US"/>
        </a:p>
      </dgm:t>
    </dgm:pt>
    <dgm:pt modelId="{686BB5B0-F750-406B-85B5-EC37A44ED6EA}" type="sibTrans" cxnId="{87495532-8D6A-46E8-89B6-D6365B734F57}">
      <dgm:prSet/>
      <dgm:spPr/>
      <dgm:t>
        <a:bodyPr/>
        <a:lstStyle/>
        <a:p>
          <a:endParaRPr lang="en-US"/>
        </a:p>
      </dgm:t>
    </dgm:pt>
    <dgm:pt modelId="{CA914E9B-F2D1-4DED-BBD4-F1061D7EFF46}">
      <dgm:prSet phldrT="[Text]"/>
      <dgm:spPr>
        <a:solidFill>
          <a:schemeClr val="accent3">
            <a:lumMod val="50000"/>
          </a:schemeClr>
        </a:solidFill>
      </dgm:spPr>
      <dgm:t>
        <a:bodyPr/>
        <a:lstStyle/>
        <a:p>
          <a:r>
            <a:rPr lang="en-US" b="1" dirty="0"/>
            <a:t>Step 5: Evaluate Use of Accessibility Supports in Instruction and Assessment</a:t>
          </a:r>
          <a:endParaRPr lang="en-US" dirty="0"/>
        </a:p>
      </dgm:t>
    </dgm:pt>
    <dgm:pt modelId="{EC4FFD78-98B5-4D18-B0B0-9EE81B343CDA}" type="parTrans" cxnId="{CE87B801-86D4-4207-963A-D44450742B49}">
      <dgm:prSet/>
      <dgm:spPr/>
      <dgm:t>
        <a:bodyPr/>
        <a:lstStyle/>
        <a:p>
          <a:endParaRPr lang="en-US"/>
        </a:p>
      </dgm:t>
    </dgm:pt>
    <dgm:pt modelId="{E5F7BB45-035C-408D-8F72-EA7497A81699}" type="sibTrans" cxnId="{CE87B801-86D4-4207-963A-D44450742B49}">
      <dgm:prSet/>
      <dgm:spPr/>
      <dgm:t>
        <a:bodyPr/>
        <a:lstStyle/>
        <a:p>
          <a:endParaRPr lang="en-US"/>
        </a:p>
      </dgm:t>
    </dgm:pt>
    <dgm:pt modelId="{EE37A493-59FF-452C-9F4F-9516AA72E345}">
      <dgm:prSet phldrT="[Text]"/>
      <dgm:spPr>
        <a:solidFill>
          <a:srgbClr val="7030A0"/>
        </a:solidFill>
      </dgm:spPr>
      <dgm:t>
        <a:bodyPr/>
        <a:lstStyle/>
        <a:p>
          <a:r>
            <a:rPr lang="en-US" dirty="0"/>
            <a:t>Five-step Decision-making Process</a:t>
          </a:r>
        </a:p>
      </dgm:t>
    </dgm:pt>
    <dgm:pt modelId="{0B8B165E-10BB-49CF-9B8A-BBD60948173C}" type="sibTrans" cxnId="{942AB929-6433-454E-96FC-1CE9658676C9}">
      <dgm:prSet/>
      <dgm:spPr/>
      <dgm:t>
        <a:bodyPr/>
        <a:lstStyle/>
        <a:p>
          <a:endParaRPr lang="en-US"/>
        </a:p>
      </dgm:t>
    </dgm:pt>
    <dgm:pt modelId="{495A631D-9485-48EB-95BC-63CD0A81DB7A}" type="parTrans" cxnId="{942AB929-6433-454E-96FC-1CE9658676C9}">
      <dgm:prSet/>
      <dgm:spPr/>
      <dgm:t>
        <a:bodyPr/>
        <a:lstStyle/>
        <a:p>
          <a:endParaRPr lang="en-US"/>
        </a:p>
      </dgm:t>
    </dgm:pt>
    <dgm:pt modelId="{A4B0785A-3DF4-4071-89F3-5ACCDBEBB059}" type="pres">
      <dgm:prSet presAssocID="{C7E8DA82-FDFA-45E3-A49E-2EDB2EAC2C09}" presName="Name0" presStyleCnt="0">
        <dgm:presLayoutVars>
          <dgm:chMax val="1"/>
          <dgm:dir/>
          <dgm:animLvl val="ctr"/>
          <dgm:resizeHandles val="exact"/>
        </dgm:presLayoutVars>
      </dgm:prSet>
      <dgm:spPr/>
    </dgm:pt>
    <dgm:pt modelId="{BD2DA27A-97EC-4705-836A-58AB21DFDBA0}" type="pres">
      <dgm:prSet presAssocID="{EE37A493-59FF-452C-9F4F-9516AA72E345}" presName="centerShape" presStyleLbl="node0" presStyleIdx="0" presStyleCnt="1"/>
      <dgm:spPr/>
    </dgm:pt>
    <dgm:pt modelId="{485106B8-5A17-4FF6-8E16-A1523838795B}" type="pres">
      <dgm:prSet presAssocID="{23E5D2EF-D68A-435C-A684-4C9A31BBC462}" presName="node" presStyleLbl="node1" presStyleIdx="0" presStyleCnt="5">
        <dgm:presLayoutVars>
          <dgm:bulletEnabled val="1"/>
        </dgm:presLayoutVars>
      </dgm:prSet>
      <dgm:spPr/>
    </dgm:pt>
    <dgm:pt modelId="{33B1070B-7707-4906-A64D-AF1D7F11CE62}" type="pres">
      <dgm:prSet presAssocID="{23E5D2EF-D68A-435C-A684-4C9A31BBC462}" presName="dummy" presStyleCnt="0"/>
      <dgm:spPr/>
    </dgm:pt>
    <dgm:pt modelId="{42701A02-0409-468C-BA4B-B3D9EC7E3EA7}" type="pres">
      <dgm:prSet presAssocID="{DE0EB8C1-158D-40C1-B04D-A1DDE27EF629}" presName="sibTrans" presStyleLbl="sibTrans2D1" presStyleIdx="0" presStyleCnt="5"/>
      <dgm:spPr/>
    </dgm:pt>
    <dgm:pt modelId="{2FC66113-1399-44EB-9474-F90576F5E519}" type="pres">
      <dgm:prSet presAssocID="{3F09BE5D-73FB-4535-84D8-165C8EAF49AE}" presName="node" presStyleLbl="node1" presStyleIdx="1" presStyleCnt="5">
        <dgm:presLayoutVars>
          <dgm:bulletEnabled val="1"/>
        </dgm:presLayoutVars>
      </dgm:prSet>
      <dgm:spPr/>
    </dgm:pt>
    <dgm:pt modelId="{7B70D895-E896-4614-8438-1F725A521AB5}" type="pres">
      <dgm:prSet presAssocID="{3F09BE5D-73FB-4535-84D8-165C8EAF49AE}" presName="dummy" presStyleCnt="0"/>
      <dgm:spPr/>
    </dgm:pt>
    <dgm:pt modelId="{7E0D6364-8A5C-4207-BC83-0243629A00C3}" type="pres">
      <dgm:prSet presAssocID="{AEDB297E-56C4-40C0-BDBE-B8C44924FDE1}" presName="sibTrans" presStyleLbl="sibTrans2D1" presStyleIdx="1" presStyleCnt="5"/>
      <dgm:spPr/>
    </dgm:pt>
    <dgm:pt modelId="{CA9220CA-745F-40BC-B625-D4E6BA61153B}" type="pres">
      <dgm:prSet presAssocID="{60AC1D55-1976-4FFE-9D5C-C23387AEEAEF}" presName="node" presStyleLbl="node1" presStyleIdx="2" presStyleCnt="5">
        <dgm:presLayoutVars>
          <dgm:bulletEnabled val="1"/>
        </dgm:presLayoutVars>
      </dgm:prSet>
      <dgm:spPr/>
    </dgm:pt>
    <dgm:pt modelId="{6DE0B506-034B-4E9D-90C1-78D0662A1336}" type="pres">
      <dgm:prSet presAssocID="{60AC1D55-1976-4FFE-9D5C-C23387AEEAEF}" presName="dummy" presStyleCnt="0"/>
      <dgm:spPr/>
    </dgm:pt>
    <dgm:pt modelId="{F60C9A20-EC93-4AFA-BD76-D51E985462F3}" type="pres">
      <dgm:prSet presAssocID="{AFDF1D9C-44E3-4FAF-8466-28DBC2AEB52D}" presName="sibTrans" presStyleLbl="sibTrans2D1" presStyleIdx="2" presStyleCnt="5"/>
      <dgm:spPr/>
    </dgm:pt>
    <dgm:pt modelId="{7E8BD6C1-63F2-4BA7-8F67-0A62A1C9D0E8}" type="pres">
      <dgm:prSet presAssocID="{B193257E-1922-491C-93CB-C4827C5C0E10}" presName="node" presStyleLbl="node1" presStyleIdx="3" presStyleCnt="5">
        <dgm:presLayoutVars>
          <dgm:bulletEnabled val="1"/>
        </dgm:presLayoutVars>
      </dgm:prSet>
      <dgm:spPr/>
    </dgm:pt>
    <dgm:pt modelId="{A3341033-CEB3-4C3E-970A-221A6ED7D658}" type="pres">
      <dgm:prSet presAssocID="{B193257E-1922-491C-93CB-C4827C5C0E10}" presName="dummy" presStyleCnt="0"/>
      <dgm:spPr/>
    </dgm:pt>
    <dgm:pt modelId="{303B4E3C-2E4C-481B-8C1A-2EE5F9295BA5}" type="pres">
      <dgm:prSet presAssocID="{C191E9E2-F864-4B7C-92C1-C7CF0C075F88}" presName="sibTrans" presStyleLbl="sibTrans2D1" presStyleIdx="3" presStyleCnt="5"/>
      <dgm:spPr/>
    </dgm:pt>
    <dgm:pt modelId="{D164ACCF-0EBF-47F5-9CEA-C885D467FCCD}" type="pres">
      <dgm:prSet presAssocID="{CA914E9B-F2D1-4DED-BBD4-F1061D7EFF46}" presName="node" presStyleLbl="node1" presStyleIdx="4" presStyleCnt="5">
        <dgm:presLayoutVars>
          <dgm:bulletEnabled val="1"/>
        </dgm:presLayoutVars>
      </dgm:prSet>
      <dgm:spPr/>
    </dgm:pt>
    <dgm:pt modelId="{95B2D708-C3B4-43F2-985D-CEEF7DA19825}" type="pres">
      <dgm:prSet presAssocID="{CA914E9B-F2D1-4DED-BBD4-F1061D7EFF46}" presName="dummy" presStyleCnt="0"/>
      <dgm:spPr/>
    </dgm:pt>
    <dgm:pt modelId="{C2034686-4867-4BBF-A85D-3B80CFDF1289}" type="pres">
      <dgm:prSet presAssocID="{E5F7BB45-035C-408D-8F72-EA7497A81699}" presName="sibTrans" presStyleLbl="sibTrans2D1" presStyleIdx="4" presStyleCnt="5"/>
      <dgm:spPr/>
    </dgm:pt>
  </dgm:ptLst>
  <dgm:cxnLst>
    <dgm:cxn modelId="{CE87B801-86D4-4207-963A-D44450742B49}" srcId="{EE37A493-59FF-452C-9F4F-9516AA72E345}" destId="{CA914E9B-F2D1-4DED-BBD4-F1061D7EFF46}" srcOrd="4" destOrd="0" parTransId="{EC4FFD78-98B5-4D18-B0B0-9EE81B343CDA}" sibTransId="{E5F7BB45-035C-408D-8F72-EA7497A81699}"/>
    <dgm:cxn modelId="{C1C7EF18-41F8-4C7A-9479-D4B8CFBAD618}" type="presOf" srcId="{E5F7BB45-035C-408D-8F72-EA7497A81699}" destId="{C2034686-4867-4BBF-A85D-3B80CFDF1289}" srcOrd="0" destOrd="0" presId="urn:microsoft.com/office/officeart/2005/8/layout/radial6"/>
    <dgm:cxn modelId="{A69CBD1A-BBBF-46F0-9419-E8F7456ECCA9}" type="presOf" srcId="{AEDB297E-56C4-40C0-BDBE-B8C44924FDE1}" destId="{7E0D6364-8A5C-4207-BC83-0243629A00C3}" srcOrd="0" destOrd="0" presId="urn:microsoft.com/office/officeart/2005/8/layout/radial6"/>
    <dgm:cxn modelId="{B36DD728-B130-4391-849E-7F3099121513}" srcId="{EE37A493-59FF-452C-9F4F-9516AA72E345}" destId="{B193257E-1922-491C-93CB-C4827C5C0E10}" srcOrd="3" destOrd="0" parTransId="{4C970F8D-A81F-4509-99E9-CA824178398B}" sibTransId="{C191E9E2-F864-4B7C-92C1-C7CF0C075F88}"/>
    <dgm:cxn modelId="{942AB929-6433-454E-96FC-1CE9658676C9}" srcId="{C7E8DA82-FDFA-45E3-A49E-2EDB2EAC2C09}" destId="{EE37A493-59FF-452C-9F4F-9516AA72E345}" srcOrd="0" destOrd="0" parTransId="{495A631D-9485-48EB-95BC-63CD0A81DB7A}" sibTransId="{0B8B165E-10BB-49CF-9B8A-BBD60948173C}"/>
    <dgm:cxn modelId="{B6ABE32F-EEC4-4745-9A7B-E67B34BB0607}" type="presOf" srcId="{DE0EB8C1-158D-40C1-B04D-A1DDE27EF629}" destId="{42701A02-0409-468C-BA4B-B3D9EC7E3EA7}" srcOrd="0" destOrd="0" presId="urn:microsoft.com/office/officeart/2005/8/layout/radial6"/>
    <dgm:cxn modelId="{87495532-8D6A-46E8-89B6-D6365B734F57}" srcId="{C7E8DA82-FDFA-45E3-A49E-2EDB2EAC2C09}" destId="{A7F0E2AD-DA03-4D20-9698-85E110E83F21}" srcOrd="2" destOrd="0" parTransId="{BFE96C63-91B1-4458-B0DF-A5B85259E813}" sibTransId="{686BB5B0-F750-406B-85B5-EC37A44ED6EA}"/>
    <dgm:cxn modelId="{01563B36-0428-4CEC-8D8E-A9D675DA857D}" type="presOf" srcId="{C7E8DA82-FDFA-45E3-A49E-2EDB2EAC2C09}" destId="{A4B0785A-3DF4-4071-89F3-5ACCDBEBB059}" srcOrd="0" destOrd="0" presId="urn:microsoft.com/office/officeart/2005/8/layout/radial6"/>
    <dgm:cxn modelId="{24D3DA62-CFB8-4C9F-9550-13C135139F32}" type="presOf" srcId="{C191E9E2-F864-4B7C-92C1-C7CF0C075F88}" destId="{303B4E3C-2E4C-481B-8C1A-2EE5F9295BA5}" srcOrd="0" destOrd="0" presId="urn:microsoft.com/office/officeart/2005/8/layout/radial6"/>
    <dgm:cxn modelId="{83E74265-294E-474C-A23A-B2A5DEE135F5}" srcId="{C7E8DA82-FDFA-45E3-A49E-2EDB2EAC2C09}" destId="{2CC5F472-9034-4B14-8BAD-2A31E1F57458}" srcOrd="1" destOrd="0" parTransId="{0998DE35-8495-402A-9F09-F1C5F319CBB8}" sibTransId="{BCB13A6A-AB16-46B1-8262-7AF6FCA0602C}"/>
    <dgm:cxn modelId="{A7F23472-89ED-435F-857F-427CAF7D051E}" srcId="{EE37A493-59FF-452C-9F4F-9516AA72E345}" destId="{3F09BE5D-73FB-4535-84D8-165C8EAF49AE}" srcOrd="1" destOrd="0" parTransId="{92A71CA4-D739-4691-B8E5-284D3B5C08ED}" sibTransId="{AEDB297E-56C4-40C0-BDBE-B8C44924FDE1}"/>
    <dgm:cxn modelId="{CD046A85-67ED-4F4F-A76A-2A8EDDFE4A31}" type="presOf" srcId="{B193257E-1922-491C-93CB-C4827C5C0E10}" destId="{7E8BD6C1-63F2-4BA7-8F67-0A62A1C9D0E8}" srcOrd="0" destOrd="0" presId="urn:microsoft.com/office/officeart/2005/8/layout/radial6"/>
    <dgm:cxn modelId="{508266A2-4F28-497D-80EE-3DDAB96F3C11}" type="presOf" srcId="{3F09BE5D-73FB-4535-84D8-165C8EAF49AE}" destId="{2FC66113-1399-44EB-9474-F90576F5E519}" srcOrd="0" destOrd="0" presId="urn:microsoft.com/office/officeart/2005/8/layout/radial6"/>
    <dgm:cxn modelId="{84D3C6B1-F2F7-4F25-A83E-30AD5A974376}" type="presOf" srcId="{EE37A493-59FF-452C-9F4F-9516AA72E345}" destId="{BD2DA27A-97EC-4705-836A-58AB21DFDBA0}" srcOrd="0" destOrd="0" presId="urn:microsoft.com/office/officeart/2005/8/layout/radial6"/>
    <dgm:cxn modelId="{72D616B6-377E-4F13-A3E8-7FB7A851750E}" srcId="{EE37A493-59FF-452C-9F4F-9516AA72E345}" destId="{60AC1D55-1976-4FFE-9D5C-C23387AEEAEF}" srcOrd="2" destOrd="0" parTransId="{EF8C8308-EDDA-43A9-A9C1-44C6C7831B42}" sibTransId="{AFDF1D9C-44E3-4FAF-8466-28DBC2AEB52D}"/>
    <dgm:cxn modelId="{5825E1B9-2C46-4DFC-A6A4-1475DAB6532B}" type="presOf" srcId="{CA914E9B-F2D1-4DED-BBD4-F1061D7EFF46}" destId="{D164ACCF-0EBF-47F5-9CEA-C885D467FCCD}" srcOrd="0" destOrd="0" presId="urn:microsoft.com/office/officeart/2005/8/layout/radial6"/>
    <dgm:cxn modelId="{52C59DBD-256C-4FF9-962D-3036A6D117EB}" type="presOf" srcId="{AFDF1D9C-44E3-4FAF-8466-28DBC2AEB52D}" destId="{F60C9A20-EC93-4AFA-BD76-D51E985462F3}" srcOrd="0" destOrd="0" presId="urn:microsoft.com/office/officeart/2005/8/layout/radial6"/>
    <dgm:cxn modelId="{A9F9E1CC-7E9B-4B9D-B0E4-C3E608870CD8}" srcId="{EE37A493-59FF-452C-9F4F-9516AA72E345}" destId="{23E5D2EF-D68A-435C-A684-4C9A31BBC462}" srcOrd="0" destOrd="0" parTransId="{526B9812-AB29-4006-B62E-B8458183B309}" sibTransId="{DE0EB8C1-158D-40C1-B04D-A1DDE27EF629}"/>
    <dgm:cxn modelId="{D8AB85E2-60C0-4D1A-A387-2A72A06623A4}" type="presOf" srcId="{60AC1D55-1976-4FFE-9D5C-C23387AEEAEF}" destId="{CA9220CA-745F-40BC-B625-D4E6BA61153B}" srcOrd="0" destOrd="0" presId="urn:microsoft.com/office/officeart/2005/8/layout/radial6"/>
    <dgm:cxn modelId="{D03BF1EE-551F-4A0B-951B-803092ECF937}" type="presOf" srcId="{23E5D2EF-D68A-435C-A684-4C9A31BBC462}" destId="{485106B8-5A17-4FF6-8E16-A1523838795B}" srcOrd="0" destOrd="0" presId="urn:microsoft.com/office/officeart/2005/8/layout/radial6"/>
    <dgm:cxn modelId="{F335D2D0-0C8B-4AEC-8309-FA474D1F4F79}" type="presParOf" srcId="{A4B0785A-3DF4-4071-89F3-5ACCDBEBB059}" destId="{BD2DA27A-97EC-4705-836A-58AB21DFDBA0}" srcOrd="0" destOrd="0" presId="urn:microsoft.com/office/officeart/2005/8/layout/radial6"/>
    <dgm:cxn modelId="{3ECBCCFD-CF07-44D3-B7D3-DE93F39A3A1B}" type="presParOf" srcId="{A4B0785A-3DF4-4071-89F3-5ACCDBEBB059}" destId="{485106B8-5A17-4FF6-8E16-A1523838795B}" srcOrd="1" destOrd="0" presId="urn:microsoft.com/office/officeart/2005/8/layout/radial6"/>
    <dgm:cxn modelId="{183F43B4-D1B3-4B01-A312-D4831CC966B1}" type="presParOf" srcId="{A4B0785A-3DF4-4071-89F3-5ACCDBEBB059}" destId="{33B1070B-7707-4906-A64D-AF1D7F11CE62}" srcOrd="2" destOrd="0" presId="urn:microsoft.com/office/officeart/2005/8/layout/radial6"/>
    <dgm:cxn modelId="{17C90C7B-9CD5-442D-A72D-83B8E6DBDC09}" type="presParOf" srcId="{A4B0785A-3DF4-4071-89F3-5ACCDBEBB059}" destId="{42701A02-0409-468C-BA4B-B3D9EC7E3EA7}" srcOrd="3" destOrd="0" presId="urn:microsoft.com/office/officeart/2005/8/layout/radial6"/>
    <dgm:cxn modelId="{45A09896-C1CC-4A97-B17B-8A53F07E3C04}" type="presParOf" srcId="{A4B0785A-3DF4-4071-89F3-5ACCDBEBB059}" destId="{2FC66113-1399-44EB-9474-F90576F5E519}" srcOrd="4" destOrd="0" presId="urn:microsoft.com/office/officeart/2005/8/layout/radial6"/>
    <dgm:cxn modelId="{11E8708C-4682-4BD7-8EDE-065C29AAFA49}" type="presParOf" srcId="{A4B0785A-3DF4-4071-89F3-5ACCDBEBB059}" destId="{7B70D895-E896-4614-8438-1F725A521AB5}" srcOrd="5" destOrd="0" presId="urn:microsoft.com/office/officeart/2005/8/layout/radial6"/>
    <dgm:cxn modelId="{A15BC8D5-3F99-48BB-996F-2949CAC149EC}" type="presParOf" srcId="{A4B0785A-3DF4-4071-89F3-5ACCDBEBB059}" destId="{7E0D6364-8A5C-4207-BC83-0243629A00C3}" srcOrd="6" destOrd="0" presId="urn:microsoft.com/office/officeart/2005/8/layout/radial6"/>
    <dgm:cxn modelId="{FE8363D4-8D40-45CA-85FA-3AE82C36A992}" type="presParOf" srcId="{A4B0785A-3DF4-4071-89F3-5ACCDBEBB059}" destId="{CA9220CA-745F-40BC-B625-D4E6BA61153B}" srcOrd="7" destOrd="0" presId="urn:microsoft.com/office/officeart/2005/8/layout/radial6"/>
    <dgm:cxn modelId="{A450E92A-1885-4585-8F0A-08B22B11131F}" type="presParOf" srcId="{A4B0785A-3DF4-4071-89F3-5ACCDBEBB059}" destId="{6DE0B506-034B-4E9D-90C1-78D0662A1336}" srcOrd="8" destOrd="0" presId="urn:microsoft.com/office/officeart/2005/8/layout/radial6"/>
    <dgm:cxn modelId="{BF414277-E8B6-4EFF-80BA-840EDB03E956}" type="presParOf" srcId="{A4B0785A-3DF4-4071-89F3-5ACCDBEBB059}" destId="{F60C9A20-EC93-4AFA-BD76-D51E985462F3}" srcOrd="9" destOrd="0" presId="urn:microsoft.com/office/officeart/2005/8/layout/radial6"/>
    <dgm:cxn modelId="{C25B4FB3-4101-4D35-9CFC-88763B6EB78C}" type="presParOf" srcId="{A4B0785A-3DF4-4071-89F3-5ACCDBEBB059}" destId="{7E8BD6C1-63F2-4BA7-8F67-0A62A1C9D0E8}" srcOrd="10" destOrd="0" presId="urn:microsoft.com/office/officeart/2005/8/layout/radial6"/>
    <dgm:cxn modelId="{4267E840-FE31-46EE-B9E1-8644DB5AB345}" type="presParOf" srcId="{A4B0785A-3DF4-4071-89F3-5ACCDBEBB059}" destId="{A3341033-CEB3-4C3E-970A-221A6ED7D658}" srcOrd="11" destOrd="0" presId="urn:microsoft.com/office/officeart/2005/8/layout/radial6"/>
    <dgm:cxn modelId="{1C1C2B87-E7F9-4F86-A9E8-C7842184A386}" type="presParOf" srcId="{A4B0785A-3DF4-4071-89F3-5ACCDBEBB059}" destId="{303B4E3C-2E4C-481B-8C1A-2EE5F9295BA5}" srcOrd="12" destOrd="0" presId="urn:microsoft.com/office/officeart/2005/8/layout/radial6"/>
    <dgm:cxn modelId="{CDB4824D-C2F5-449A-87CC-DA3A11C47311}" type="presParOf" srcId="{A4B0785A-3DF4-4071-89F3-5ACCDBEBB059}" destId="{D164ACCF-0EBF-47F5-9CEA-C885D467FCCD}" srcOrd="13" destOrd="0" presId="urn:microsoft.com/office/officeart/2005/8/layout/radial6"/>
    <dgm:cxn modelId="{6589FFC2-9D3B-491B-81E0-06D35B43A355}" type="presParOf" srcId="{A4B0785A-3DF4-4071-89F3-5ACCDBEBB059}" destId="{95B2D708-C3B4-43F2-985D-CEEF7DA19825}" srcOrd="14" destOrd="0" presId="urn:microsoft.com/office/officeart/2005/8/layout/radial6"/>
    <dgm:cxn modelId="{589B8AFA-104A-4E43-B281-1868DECAB220}" type="presParOf" srcId="{A4B0785A-3DF4-4071-89F3-5ACCDBEBB059}" destId="{C2034686-4867-4BBF-A85D-3B80CFDF1289}"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63C4BC-2D9E-45AB-A5B5-527F46B5E81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487E4511-BDEC-4754-9CE3-FCA7A3FEC52B}">
      <dgm:prSet phldrT="[Text]"/>
      <dgm:spPr>
        <a:solidFill>
          <a:schemeClr val="accent4">
            <a:lumMod val="20000"/>
            <a:lumOff val="80000"/>
          </a:schemeClr>
        </a:solidFill>
      </dgm:spPr>
      <dgm:t>
        <a:bodyPr/>
        <a:lstStyle/>
        <a:p>
          <a:r>
            <a:rPr lang="en-US" b="1" dirty="0">
              <a:solidFill>
                <a:schemeClr val="tx1"/>
              </a:solidFill>
              <a:latin typeface="Calibri" panose="020F0502020204030204" pitchFamily="34" charset="0"/>
            </a:rPr>
            <a:t>Does the student’s past and present performance in multiple settings (home, school, community) indicate that </a:t>
          </a:r>
          <a:r>
            <a:rPr lang="en-US" b="1" dirty="0">
              <a:solidFill>
                <a:srgbClr val="FF0000"/>
              </a:solidFill>
              <a:latin typeface="Calibri" panose="020F0502020204030204" pitchFamily="34" charset="0"/>
            </a:rPr>
            <a:t>a significant cognitive disability</a:t>
          </a:r>
          <a:r>
            <a:rPr lang="en-US" b="1" dirty="0">
              <a:solidFill>
                <a:schemeClr val="tx1"/>
              </a:solidFill>
              <a:latin typeface="Calibri" panose="020F0502020204030204" pitchFamily="34" charset="0"/>
            </a:rPr>
            <a:t> is present?</a:t>
          </a:r>
          <a:endParaRPr lang="en-US" dirty="0">
            <a:solidFill>
              <a:schemeClr val="tx1"/>
            </a:solidFill>
            <a:latin typeface="Calibri" panose="020F0502020204030204" pitchFamily="34" charset="0"/>
          </a:endParaRPr>
        </a:p>
      </dgm:t>
    </dgm:pt>
    <dgm:pt modelId="{C1B92C88-5605-4077-8A91-82EEFE24DDBF}" type="parTrans" cxnId="{CC49AA89-3D75-4BB2-85AB-3898225F6B28}">
      <dgm:prSet/>
      <dgm:spPr/>
      <dgm:t>
        <a:bodyPr/>
        <a:lstStyle/>
        <a:p>
          <a:endParaRPr lang="en-US"/>
        </a:p>
      </dgm:t>
    </dgm:pt>
    <dgm:pt modelId="{33A752F1-461C-4F66-962E-F6E251C3D425}" type="sibTrans" cxnId="{CC49AA89-3D75-4BB2-85AB-3898225F6B28}">
      <dgm:prSet/>
      <dgm:spPr>
        <a:solidFill>
          <a:schemeClr val="accent4">
            <a:lumMod val="75000"/>
            <a:alpha val="90000"/>
          </a:schemeClr>
        </a:solidFill>
      </dgm:spPr>
      <dgm:t>
        <a:bodyPr/>
        <a:lstStyle/>
        <a:p>
          <a:endParaRPr lang="en-US"/>
        </a:p>
      </dgm:t>
    </dgm:pt>
    <dgm:pt modelId="{EC4E5295-DF94-4004-B6B2-4AD33B2C73A6}">
      <dgm:prSet phldrT="[Text]"/>
      <dgm:spPr>
        <a:solidFill>
          <a:schemeClr val="accent4">
            <a:lumMod val="20000"/>
            <a:lumOff val="80000"/>
          </a:schemeClr>
        </a:solidFill>
      </dgm:spPr>
      <dgm:t>
        <a:bodyPr/>
        <a:lstStyle/>
        <a:p>
          <a:r>
            <a:rPr lang="en-US" b="1" dirty="0">
              <a:solidFill>
                <a:schemeClr val="tx1"/>
              </a:solidFill>
              <a:latin typeface="Calibri" panose="020F0502020204030204" pitchFamily="34" charset="0"/>
            </a:rPr>
            <a:t>Does the student need </a:t>
          </a:r>
          <a:r>
            <a:rPr lang="en-US" b="1" dirty="0">
              <a:solidFill>
                <a:srgbClr val="FF0000"/>
              </a:solidFill>
              <a:latin typeface="Calibri" panose="020F0502020204030204" pitchFamily="34" charset="0"/>
            </a:rPr>
            <a:t>intensive, pervasive, or extensive</a:t>
          </a:r>
          <a:r>
            <a:rPr lang="en-US" b="1" dirty="0">
              <a:solidFill>
                <a:schemeClr val="tx1"/>
              </a:solidFill>
              <a:latin typeface="Calibri" panose="020F0502020204030204" pitchFamily="34" charset="0"/>
            </a:rPr>
            <a:t> levels of support in school, home, and community settings?</a:t>
          </a:r>
          <a:endParaRPr lang="en-US" dirty="0">
            <a:solidFill>
              <a:schemeClr val="tx1"/>
            </a:solidFill>
            <a:latin typeface="Calibri" panose="020F0502020204030204" pitchFamily="34" charset="0"/>
          </a:endParaRPr>
        </a:p>
      </dgm:t>
    </dgm:pt>
    <dgm:pt modelId="{96A5FB27-95A5-4A5B-BEEC-5AA414DDF06B}" type="parTrans" cxnId="{75CFAEB8-A493-4D35-B00D-82CA88CD76E1}">
      <dgm:prSet/>
      <dgm:spPr/>
      <dgm:t>
        <a:bodyPr/>
        <a:lstStyle/>
        <a:p>
          <a:endParaRPr lang="en-US"/>
        </a:p>
      </dgm:t>
    </dgm:pt>
    <dgm:pt modelId="{F5C04449-3F70-4575-A2E1-13F2A492A6E4}" type="sibTrans" cxnId="{75CFAEB8-A493-4D35-B00D-82CA88CD76E1}">
      <dgm:prSet/>
      <dgm:spPr>
        <a:solidFill>
          <a:schemeClr val="accent4">
            <a:lumMod val="75000"/>
            <a:alpha val="90000"/>
          </a:schemeClr>
        </a:solidFill>
      </dgm:spPr>
      <dgm:t>
        <a:bodyPr/>
        <a:lstStyle/>
        <a:p>
          <a:endParaRPr lang="en-US"/>
        </a:p>
      </dgm:t>
    </dgm:pt>
    <dgm:pt modelId="{DBED8091-FEC6-4229-A5EC-419A81E8559B}">
      <dgm:prSet phldrT="[Text]"/>
      <dgm:spPr>
        <a:solidFill>
          <a:schemeClr val="accent4">
            <a:lumMod val="20000"/>
            <a:lumOff val="80000"/>
          </a:schemeClr>
        </a:solidFill>
      </dgm:spPr>
      <dgm:t>
        <a:bodyPr/>
        <a:lstStyle/>
        <a:p>
          <a:r>
            <a:rPr lang="en-US" b="1" dirty="0">
              <a:solidFill>
                <a:schemeClr val="tx1"/>
              </a:solidFill>
              <a:latin typeface="Calibri" panose="020F0502020204030204" pitchFamily="34" charset="0"/>
            </a:rPr>
            <a:t>Do the student’s current cognitive and </a:t>
          </a:r>
          <a:r>
            <a:rPr lang="en-US" b="1" dirty="0">
              <a:solidFill>
                <a:srgbClr val="FF0000"/>
              </a:solidFill>
              <a:latin typeface="Calibri" panose="020F0502020204030204" pitchFamily="34" charset="0"/>
            </a:rPr>
            <a:t>adaptive</a:t>
          </a:r>
          <a:r>
            <a:rPr lang="en-US" b="1" dirty="0">
              <a:solidFill>
                <a:schemeClr val="tx1"/>
              </a:solidFill>
              <a:latin typeface="Calibri" panose="020F0502020204030204" pitchFamily="34" charset="0"/>
            </a:rPr>
            <a:t> skills and performance levels require direct instruction to accomplish the </a:t>
          </a:r>
          <a:r>
            <a:rPr lang="en-US" b="1" dirty="0">
              <a:solidFill>
                <a:srgbClr val="FF0000"/>
              </a:solidFill>
              <a:latin typeface="Calibri" panose="020F0502020204030204" pitchFamily="34" charset="0"/>
            </a:rPr>
            <a:t>acquisition, maintenance, and generalization </a:t>
          </a:r>
          <a:r>
            <a:rPr lang="en-US" b="1" dirty="0">
              <a:solidFill>
                <a:schemeClr val="tx1"/>
              </a:solidFill>
              <a:latin typeface="Calibri" panose="020F0502020204030204" pitchFamily="34" charset="0"/>
            </a:rPr>
            <a:t>of skills in multiple settings (home, school, and community)?</a:t>
          </a:r>
          <a:endParaRPr lang="en-US" dirty="0">
            <a:solidFill>
              <a:schemeClr val="tx1"/>
            </a:solidFill>
            <a:latin typeface="Calibri" panose="020F0502020204030204" pitchFamily="34" charset="0"/>
          </a:endParaRPr>
        </a:p>
      </dgm:t>
    </dgm:pt>
    <dgm:pt modelId="{4BD5F4B5-6665-444E-93A8-56572304C6A0}" type="parTrans" cxnId="{0FEFFDA1-D93F-47FC-907E-A9FEB6DB46DA}">
      <dgm:prSet/>
      <dgm:spPr/>
      <dgm:t>
        <a:bodyPr/>
        <a:lstStyle/>
        <a:p>
          <a:endParaRPr lang="en-US"/>
        </a:p>
      </dgm:t>
    </dgm:pt>
    <dgm:pt modelId="{D5D322C4-0847-437D-8531-91361A5C9974}" type="sibTrans" cxnId="{0FEFFDA1-D93F-47FC-907E-A9FEB6DB46DA}">
      <dgm:prSet/>
      <dgm:spPr/>
      <dgm:t>
        <a:bodyPr/>
        <a:lstStyle/>
        <a:p>
          <a:endParaRPr lang="en-US"/>
        </a:p>
      </dgm:t>
    </dgm:pt>
    <dgm:pt modelId="{24546572-E459-4FF9-85C2-9FF9D754C7F1}" type="pres">
      <dgm:prSet presAssocID="{8463C4BC-2D9E-45AB-A5B5-527F46B5E819}" presName="outerComposite" presStyleCnt="0">
        <dgm:presLayoutVars>
          <dgm:chMax val="5"/>
          <dgm:dir/>
          <dgm:resizeHandles val="exact"/>
        </dgm:presLayoutVars>
      </dgm:prSet>
      <dgm:spPr/>
    </dgm:pt>
    <dgm:pt modelId="{C098854D-A7B3-4904-A37B-D1DC6FF0BF29}" type="pres">
      <dgm:prSet presAssocID="{8463C4BC-2D9E-45AB-A5B5-527F46B5E819}" presName="dummyMaxCanvas" presStyleCnt="0">
        <dgm:presLayoutVars/>
      </dgm:prSet>
      <dgm:spPr/>
    </dgm:pt>
    <dgm:pt modelId="{AF2375AD-0D58-457C-9B32-450D3BD6E4DE}" type="pres">
      <dgm:prSet presAssocID="{8463C4BC-2D9E-45AB-A5B5-527F46B5E819}" presName="ThreeNodes_1" presStyleLbl="node1" presStyleIdx="0" presStyleCnt="3">
        <dgm:presLayoutVars>
          <dgm:bulletEnabled val="1"/>
        </dgm:presLayoutVars>
      </dgm:prSet>
      <dgm:spPr/>
    </dgm:pt>
    <dgm:pt modelId="{8D6356C3-C07A-4F69-8E58-073571AEA0D3}" type="pres">
      <dgm:prSet presAssocID="{8463C4BC-2D9E-45AB-A5B5-527F46B5E819}" presName="ThreeNodes_2" presStyleLbl="node1" presStyleIdx="1" presStyleCnt="3">
        <dgm:presLayoutVars>
          <dgm:bulletEnabled val="1"/>
        </dgm:presLayoutVars>
      </dgm:prSet>
      <dgm:spPr/>
    </dgm:pt>
    <dgm:pt modelId="{BF6AA0A6-63BA-4864-A287-B57A13AED6D9}" type="pres">
      <dgm:prSet presAssocID="{8463C4BC-2D9E-45AB-A5B5-527F46B5E819}" presName="ThreeNodes_3" presStyleLbl="node1" presStyleIdx="2" presStyleCnt="3">
        <dgm:presLayoutVars>
          <dgm:bulletEnabled val="1"/>
        </dgm:presLayoutVars>
      </dgm:prSet>
      <dgm:spPr/>
    </dgm:pt>
    <dgm:pt modelId="{670AEFC9-E7F3-4E31-8419-F81E339AB0AD}" type="pres">
      <dgm:prSet presAssocID="{8463C4BC-2D9E-45AB-A5B5-527F46B5E819}" presName="ThreeConn_1-2" presStyleLbl="fgAccFollowNode1" presStyleIdx="0" presStyleCnt="2">
        <dgm:presLayoutVars>
          <dgm:bulletEnabled val="1"/>
        </dgm:presLayoutVars>
      </dgm:prSet>
      <dgm:spPr/>
    </dgm:pt>
    <dgm:pt modelId="{9517238F-9D3A-4855-AC13-B201C781C79D}" type="pres">
      <dgm:prSet presAssocID="{8463C4BC-2D9E-45AB-A5B5-527F46B5E819}" presName="ThreeConn_2-3" presStyleLbl="fgAccFollowNode1" presStyleIdx="1" presStyleCnt="2">
        <dgm:presLayoutVars>
          <dgm:bulletEnabled val="1"/>
        </dgm:presLayoutVars>
      </dgm:prSet>
      <dgm:spPr/>
    </dgm:pt>
    <dgm:pt modelId="{1CAAC92B-79CA-4222-9B1A-975D55650D3B}" type="pres">
      <dgm:prSet presAssocID="{8463C4BC-2D9E-45AB-A5B5-527F46B5E819}" presName="ThreeNodes_1_text" presStyleLbl="node1" presStyleIdx="2" presStyleCnt="3">
        <dgm:presLayoutVars>
          <dgm:bulletEnabled val="1"/>
        </dgm:presLayoutVars>
      </dgm:prSet>
      <dgm:spPr/>
    </dgm:pt>
    <dgm:pt modelId="{2903DEC3-8F6F-42B5-9D94-50DB8E80E00E}" type="pres">
      <dgm:prSet presAssocID="{8463C4BC-2D9E-45AB-A5B5-527F46B5E819}" presName="ThreeNodes_2_text" presStyleLbl="node1" presStyleIdx="2" presStyleCnt="3">
        <dgm:presLayoutVars>
          <dgm:bulletEnabled val="1"/>
        </dgm:presLayoutVars>
      </dgm:prSet>
      <dgm:spPr/>
    </dgm:pt>
    <dgm:pt modelId="{38FF9EBC-E565-48C5-B62C-E2BC5C7F88DB}" type="pres">
      <dgm:prSet presAssocID="{8463C4BC-2D9E-45AB-A5B5-527F46B5E819}" presName="ThreeNodes_3_text" presStyleLbl="node1" presStyleIdx="2" presStyleCnt="3">
        <dgm:presLayoutVars>
          <dgm:bulletEnabled val="1"/>
        </dgm:presLayoutVars>
      </dgm:prSet>
      <dgm:spPr/>
    </dgm:pt>
  </dgm:ptLst>
  <dgm:cxnLst>
    <dgm:cxn modelId="{94153F01-EC04-4EB9-A67C-34A47C3CA3D1}" type="presOf" srcId="{487E4511-BDEC-4754-9CE3-FCA7A3FEC52B}" destId="{AF2375AD-0D58-457C-9B32-450D3BD6E4DE}" srcOrd="0" destOrd="0" presId="urn:microsoft.com/office/officeart/2005/8/layout/vProcess5"/>
    <dgm:cxn modelId="{72FF392D-AEFF-4393-9CCC-036163F1770C}" type="presOf" srcId="{DBED8091-FEC6-4229-A5EC-419A81E8559B}" destId="{BF6AA0A6-63BA-4864-A287-B57A13AED6D9}" srcOrd="0" destOrd="0" presId="urn:microsoft.com/office/officeart/2005/8/layout/vProcess5"/>
    <dgm:cxn modelId="{D81D4367-51D2-436A-971B-5C399A317176}" type="presOf" srcId="{EC4E5295-DF94-4004-B6B2-4AD33B2C73A6}" destId="{2903DEC3-8F6F-42B5-9D94-50DB8E80E00E}" srcOrd="1" destOrd="0" presId="urn:microsoft.com/office/officeart/2005/8/layout/vProcess5"/>
    <dgm:cxn modelId="{BAD50654-45AA-45AB-A659-4D3E6825533A}" type="presOf" srcId="{8463C4BC-2D9E-45AB-A5B5-527F46B5E819}" destId="{24546572-E459-4FF9-85C2-9FF9D754C7F1}" srcOrd="0" destOrd="0" presId="urn:microsoft.com/office/officeart/2005/8/layout/vProcess5"/>
    <dgm:cxn modelId="{0319A282-B991-422C-8B9D-AC00655E183A}" type="presOf" srcId="{487E4511-BDEC-4754-9CE3-FCA7A3FEC52B}" destId="{1CAAC92B-79CA-4222-9B1A-975D55650D3B}" srcOrd="1" destOrd="0" presId="urn:microsoft.com/office/officeart/2005/8/layout/vProcess5"/>
    <dgm:cxn modelId="{35F3A687-F7A6-46F3-BC89-4A5395F1BB10}" type="presOf" srcId="{EC4E5295-DF94-4004-B6B2-4AD33B2C73A6}" destId="{8D6356C3-C07A-4F69-8E58-073571AEA0D3}" srcOrd="0" destOrd="0" presId="urn:microsoft.com/office/officeart/2005/8/layout/vProcess5"/>
    <dgm:cxn modelId="{CC49AA89-3D75-4BB2-85AB-3898225F6B28}" srcId="{8463C4BC-2D9E-45AB-A5B5-527F46B5E819}" destId="{487E4511-BDEC-4754-9CE3-FCA7A3FEC52B}" srcOrd="0" destOrd="0" parTransId="{C1B92C88-5605-4077-8A91-82EEFE24DDBF}" sibTransId="{33A752F1-461C-4F66-962E-F6E251C3D425}"/>
    <dgm:cxn modelId="{226121A0-CAB4-439A-9FA5-8D56E3D4C53C}" type="presOf" srcId="{33A752F1-461C-4F66-962E-F6E251C3D425}" destId="{670AEFC9-E7F3-4E31-8419-F81E339AB0AD}" srcOrd="0" destOrd="0" presId="urn:microsoft.com/office/officeart/2005/8/layout/vProcess5"/>
    <dgm:cxn modelId="{0FEFFDA1-D93F-47FC-907E-A9FEB6DB46DA}" srcId="{8463C4BC-2D9E-45AB-A5B5-527F46B5E819}" destId="{DBED8091-FEC6-4229-A5EC-419A81E8559B}" srcOrd="2" destOrd="0" parTransId="{4BD5F4B5-6665-444E-93A8-56572304C6A0}" sibTransId="{D5D322C4-0847-437D-8531-91361A5C9974}"/>
    <dgm:cxn modelId="{75CFAEB8-A493-4D35-B00D-82CA88CD76E1}" srcId="{8463C4BC-2D9E-45AB-A5B5-527F46B5E819}" destId="{EC4E5295-DF94-4004-B6B2-4AD33B2C73A6}" srcOrd="1" destOrd="0" parTransId="{96A5FB27-95A5-4A5B-BEEC-5AA414DDF06B}" sibTransId="{F5C04449-3F70-4575-A2E1-13F2A492A6E4}"/>
    <dgm:cxn modelId="{75E1C5C6-6959-4232-AEF6-0E94817A758A}" type="presOf" srcId="{DBED8091-FEC6-4229-A5EC-419A81E8559B}" destId="{38FF9EBC-E565-48C5-B62C-E2BC5C7F88DB}" srcOrd="1" destOrd="0" presId="urn:microsoft.com/office/officeart/2005/8/layout/vProcess5"/>
    <dgm:cxn modelId="{68034ADC-B81A-4A14-A751-A3A0ED5AA3DD}" type="presOf" srcId="{F5C04449-3F70-4575-A2E1-13F2A492A6E4}" destId="{9517238F-9D3A-4855-AC13-B201C781C79D}" srcOrd="0" destOrd="0" presId="urn:microsoft.com/office/officeart/2005/8/layout/vProcess5"/>
    <dgm:cxn modelId="{372A05A2-3715-4D7B-A23B-09E4BFE17794}" type="presParOf" srcId="{24546572-E459-4FF9-85C2-9FF9D754C7F1}" destId="{C098854D-A7B3-4904-A37B-D1DC6FF0BF29}" srcOrd="0" destOrd="0" presId="urn:microsoft.com/office/officeart/2005/8/layout/vProcess5"/>
    <dgm:cxn modelId="{A9AF9E50-A8E8-4032-9E2B-8A2F6EE77CAF}" type="presParOf" srcId="{24546572-E459-4FF9-85C2-9FF9D754C7F1}" destId="{AF2375AD-0D58-457C-9B32-450D3BD6E4DE}" srcOrd="1" destOrd="0" presId="urn:microsoft.com/office/officeart/2005/8/layout/vProcess5"/>
    <dgm:cxn modelId="{5283DD30-7677-4B1A-A1CE-6E87D5BC7814}" type="presParOf" srcId="{24546572-E459-4FF9-85C2-9FF9D754C7F1}" destId="{8D6356C3-C07A-4F69-8E58-073571AEA0D3}" srcOrd="2" destOrd="0" presId="urn:microsoft.com/office/officeart/2005/8/layout/vProcess5"/>
    <dgm:cxn modelId="{778F9015-B164-446C-BDAC-BE02BD15E8C5}" type="presParOf" srcId="{24546572-E459-4FF9-85C2-9FF9D754C7F1}" destId="{BF6AA0A6-63BA-4864-A287-B57A13AED6D9}" srcOrd="3" destOrd="0" presId="urn:microsoft.com/office/officeart/2005/8/layout/vProcess5"/>
    <dgm:cxn modelId="{E6D6B8A8-D9CE-4340-AE33-058D1CA90E9F}" type="presParOf" srcId="{24546572-E459-4FF9-85C2-9FF9D754C7F1}" destId="{670AEFC9-E7F3-4E31-8419-F81E339AB0AD}" srcOrd="4" destOrd="0" presId="urn:microsoft.com/office/officeart/2005/8/layout/vProcess5"/>
    <dgm:cxn modelId="{1B810A71-69BC-40B3-92C2-5850D02C0E9A}" type="presParOf" srcId="{24546572-E459-4FF9-85C2-9FF9D754C7F1}" destId="{9517238F-9D3A-4855-AC13-B201C781C79D}" srcOrd="5" destOrd="0" presId="urn:microsoft.com/office/officeart/2005/8/layout/vProcess5"/>
    <dgm:cxn modelId="{B246CB6B-4B81-4A82-BA73-3DC09C179CEA}" type="presParOf" srcId="{24546572-E459-4FF9-85C2-9FF9D754C7F1}" destId="{1CAAC92B-79CA-4222-9B1A-975D55650D3B}" srcOrd="6" destOrd="0" presId="urn:microsoft.com/office/officeart/2005/8/layout/vProcess5"/>
    <dgm:cxn modelId="{5A21D768-CEB9-4C72-8071-507A2D2AFC08}" type="presParOf" srcId="{24546572-E459-4FF9-85C2-9FF9D754C7F1}" destId="{2903DEC3-8F6F-42B5-9D94-50DB8E80E00E}" srcOrd="7" destOrd="0" presId="urn:microsoft.com/office/officeart/2005/8/layout/vProcess5"/>
    <dgm:cxn modelId="{26380524-39A3-4790-A923-56D37914C83E}" type="presParOf" srcId="{24546572-E459-4FF9-85C2-9FF9D754C7F1}" destId="{38FF9EBC-E565-48C5-B62C-E2BC5C7F88D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BF9EF-830F-4E03-907F-AB600CB721CF}">
      <dsp:nvSpPr>
        <dsp:cNvPr id="0" name=""/>
        <dsp:cNvSpPr/>
      </dsp:nvSpPr>
      <dsp:spPr>
        <a:xfrm rot="10800000">
          <a:off x="0" y="0"/>
          <a:ext cx="8128000" cy="2118517"/>
        </a:xfrm>
        <a:prstGeom prst="trapezoid">
          <a:avLst>
            <a:gd name="adj" fmla="val 75000"/>
          </a:avLst>
        </a:prstGeom>
        <a:solidFill>
          <a:srgbClr val="E2A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Universal Tools</a:t>
          </a:r>
        </a:p>
        <a:p>
          <a:pPr marL="0" lvl="0" indent="0" algn="ctr" defTabSz="800100">
            <a:lnSpc>
              <a:spcPct val="90000"/>
            </a:lnSpc>
            <a:spcBef>
              <a:spcPct val="0"/>
            </a:spcBef>
            <a:spcAft>
              <a:spcPct val="35000"/>
            </a:spcAft>
            <a:buNone/>
          </a:pPr>
          <a:r>
            <a:rPr lang="en-US" sz="1800" b="1" kern="1200" dirty="0">
              <a:solidFill>
                <a:schemeClr val="bg1"/>
              </a:solidFill>
            </a:rPr>
            <a:t>(all students)</a:t>
          </a:r>
        </a:p>
      </dsp:txBody>
      <dsp:txXfrm rot="-10800000">
        <a:off x="1422399" y="0"/>
        <a:ext cx="5283200" cy="2118517"/>
      </dsp:txXfrm>
    </dsp:sp>
    <dsp:sp modelId="{16672A44-56F2-49F5-936B-5F36243033EB}">
      <dsp:nvSpPr>
        <dsp:cNvPr id="0" name=""/>
        <dsp:cNvSpPr/>
      </dsp:nvSpPr>
      <dsp:spPr>
        <a:xfrm rot="10800000">
          <a:off x="1588888" y="2118517"/>
          <a:ext cx="4950223" cy="1674624"/>
        </a:xfrm>
        <a:prstGeom prst="trapezoid">
          <a:avLst>
            <a:gd name="adj" fmla="val 75000"/>
          </a:avLst>
        </a:prstGeom>
        <a:solidFill>
          <a:srgbClr val="15972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Accessibility Features </a:t>
          </a:r>
        </a:p>
        <a:p>
          <a:pPr marL="0" lvl="0" indent="0" algn="ctr" defTabSz="711200">
            <a:lnSpc>
              <a:spcPct val="90000"/>
            </a:lnSpc>
            <a:spcBef>
              <a:spcPct val="0"/>
            </a:spcBef>
            <a:spcAft>
              <a:spcPct val="35000"/>
            </a:spcAft>
            <a:buNone/>
          </a:pPr>
          <a:r>
            <a:rPr lang="en-US" sz="1600" b="1" kern="1200" dirty="0">
              <a:solidFill>
                <a:schemeClr val="bg1"/>
              </a:solidFill>
            </a:rPr>
            <a:t>(designated students)</a:t>
          </a:r>
        </a:p>
      </dsp:txBody>
      <dsp:txXfrm rot="-10800000">
        <a:off x="2455177" y="2118517"/>
        <a:ext cx="3217645" cy="1674624"/>
      </dsp:txXfrm>
    </dsp:sp>
    <dsp:sp modelId="{ECA5A4AD-B841-4B2F-88B2-0E550634BAC3}">
      <dsp:nvSpPr>
        <dsp:cNvPr id="0" name=""/>
        <dsp:cNvSpPr/>
      </dsp:nvSpPr>
      <dsp:spPr>
        <a:xfrm rot="10800000">
          <a:off x="2844856" y="3793142"/>
          <a:ext cx="2438286" cy="1625524"/>
        </a:xfrm>
        <a:prstGeom prst="trapezoid">
          <a:avLst>
            <a:gd name="adj" fmla="val 75000"/>
          </a:avLst>
        </a:prstGeom>
        <a:solidFill>
          <a:srgbClr val="14A2B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solidFill>
          </a:endParaRPr>
        </a:p>
        <a:p>
          <a:pPr marL="0" lvl="0" indent="0" algn="ctr" defTabSz="1066800">
            <a:lnSpc>
              <a:spcPct val="90000"/>
            </a:lnSpc>
            <a:spcBef>
              <a:spcPct val="0"/>
            </a:spcBef>
            <a:spcAft>
              <a:spcPct val="35000"/>
            </a:spcAft>
            <a:buNone/>
          </a:pPr>
          <a:endParaRPr lang="en-US" sz="2400" b="1" kern="1200" dirty="0">
            <a:solidFill>
              <a:schemeClr val="bg1"/>
            </a:solidFill>
          </a:endParaRPr>
        </a:p>
        <a:p>
          <a:pPr marL="0" lvl="0" indent="0" algn="ctr" defTabSz="1066800">
            <a:lnSpc>
              <a:spcPct val="90000"/>
            </a:lnSpc>
            <a:spcBef>
              <a:spcPct val="0"/>
            </a:spcBef>
            <a:spcAft>
              <a:spcPct val="35000"/>
            </a:spcAft>
            <a:buNone/>
          </a:pPr>
          <a:r>
            <a:rPr lang="en-US" sz="1400" b="1" kern="1200" dirty="0">
              <a:solidFill>
                <a:schemeClr val="bg1"/>
              </a:solidFill>
            </a:rPr>
            <a:t>Accommodations </a:t>
          </a:r>
        </a:p>
        <a:p>
          <a:pPr marL="0" lvl="0" indent="0" algn="ctr" defTabSz="1066800">
            <a:lnSpc>
              <a:spcPct val="90000"/>
            </a:lnSpc>
            <a:spcBef>
              <a:spcPct val="0"/>
            </a:spcBef>
            <a:spcAft>
              <a:spcPct val="35000"/>
            </a:spcAft>
            <a:buNone/>
          </a:pPr>
          <a:r>
            <a:rPr lang="en-US" sz="1400" b="1" kern="1200" dirty="0">
              <a:solidFill>
                <a:schemeClr val="bg1"/>
              </a:solidFill>
            </a:rPr>
            <a:t>(students with IEP, </a:t>
          </a:r>
        </a:p>
        <a:p>
          <a:pPr marL="0" lvl="0" indent="0" algn="ctr" defTabSz="1066800">
            <a:lnSpc>
              <a:spcPct val="90000"/>
            </a:lnSpc>
            <a:spcBef>
              <a:spcPct val="0"/>
            </a:spcBef>
            <a:spcAft>
              <a:spcPct val="35000"/>
            </a:spcAft>
            <a:buNone/>
          </a:pPr>
          <a:r>
            <a:rPr lang="en-US" sz="1400" b="1" kern="1200" dirty="0">
              <a:solidFill>
                <a:schemeClr val="bg1"/>
              </a:solidFill>
            </a:rPr>
            <a:t>504, or EL Plan)</a:t>
          </a:r>
        </a:p>
        <a:p>
          <a:pPr marL="0" lvl="0" indent="0" algn="ctr" defTabSz="1066800">
            <a:lnSpc>
              <a:spcPct val="90000"/>
            </a:lnSpc>
            <a:spcBef>
              <a:spcPct val="0"/>
            </a:spcBef>
            <a:spcAft>
              <a:spcPct val="35000"/>
            </a:spcAft>
            <a:buNone/>
          </a:pPr>
          <a:endParaRPr lang="en-US" sz="1600" kern="1200" dirty="0">
            <a:solidFill>
              <a:schemeClr val="tx1"/>
            </a:solidFill>
          </a:endParaRPr>
        </a:p>
        <a:p>
          <a:pPr marL="0" lvl="0" indent="0" algn="ctr" defTabSz="1066800">
            <a:lnSpc>
              <a:spcPct val="90000"/>
            </a:lnSpc>
            <a:spcBef>
              <a:spcPct val="0"/>
            </a:spcBef>
            <a:spcAft>
              <a:spcPct val="35000"/>
            </a:spcAft>
            <a:buNone/>
          </a:pPr>
          <a:endParaRPr lang="en-US" sz="2000" kern="1200" dirty="0"/>
        </a:p>
        <a:p>
          <a:pPr marL="0" lvl="0" indent="0" algn="ctr" defTabSz="1066800">
            <a:lnSpc>
              <a:spcPct val="90000"/>
            </a:lnSpc>
            <a:spcBef>
              <a:spcPct val="0"/>
            </a:spcBef>
            <a:spcAft>
              <a:spcPct val="35000"/>
            </a:spcAft>
            <a:buNone/>
          </a:pPr>
          <a:endParaRPr lang="en-US" sz="2000" kern="1200" dirty="0"/>
        </a:p>
        <a:p>
          <a:pPr marL="0" lvl="0" indent="0" algn="ctr" defTabSz="1066800">
            <a:lnSpc>
              <a:spcPct val="90000"/>
            </a:lnSpc>
            <a:spcBef>
              <a:spcPct val="0"/>
            </a:spcBef>
            <a:spcAft>
              <a:spcPct val="35000"/>
            </a:spcAft>
            <a:buNone/>
          </a:pPr>
          <a:endParaRPr lang="en-US" sz="2000" kern="1200" dirty="0"/>
        </a:p>
      </dsp:txBody>
      <dsp:txXfrm rot="-10800000">
        <a:off x="2844856" y="3793142"/>
        <a:ext cx="2438286" cy="1625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34686-4867-4BBF-A85D-3B80CFDF1289}">
      <dsp:nvSpPr>
        <dsp:cNvPr id="0" name=""/>
        <dsp:cNvSpPr/>
      </dsp:nvSpPr>
      <dsp:spPr>
        <a:xfrm>
          <a:off x="1197361" y="665614"/>
          <a:ext cx="4448990" cy="4448990"/>
        </a:xfrm>
        <a:prstGeom prst="blockArc">
          <a:avLst>
            <a:gd name="adj1" fmla="val 11880000"/>
            <a:gd name="adj2" fmla="val 1620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3B4E3C-2E4C-481B-8C1A-2EE5F9295BA5}">
      <dsp:nvSpPr>
        <dsp:cNvPr id="0" name=""/>
        <dsp:cNvSpPr/>
      </dsp:nvSpPr>
      <dsp:spPr>
        <a:xfrm>
          <a:off x="1197361" y="665614"/>
          <a:ext cx="4448990" cy="4448990"/>
        </a:xfrm>
        <a:prstGeom prst="blockArc">
          <a:avLst>
            <a:gd name="adj1" fmla="val 7560000"/>
            <a:gd name="adj2" fmla="val 1188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0C9A20-EC93-4AFA-BD76-D51E985462F3}">
      <dsp:nvSpPr>
        <dsp:cNvPr id="0" name=""/>
        <dsp:cNvSpPr/>
      </dsp:nvSpPr>
      <dsp:spPr>
        <a:xfrm>
          <a:off x="1197361" y="665614"/>
          <a:ext cx="4448990" cy="4448990"/>
        </a:xfrm>
        <a:prstGeom prst="blockArc">
          <a:avLst>
            <a:gd name="adj1" fmla="val 3240000"/>
            <a:gd name="adj2" fmla="val 756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0D6364-8A5C-4207-BC83-0243629A00C3}">
      <dsp:nvSpPr>
        <dsp:cNvPr id="0" name=""/>
        <dsp:cNvSpPr/>
      </dsp:nvSpPr>
      <dsp:spPr>
        <a:xfrm>
          <a:off x="1197361" y="665614"/>
          <a:ext cx="4448990" cy="4448990"/>
        </a:xfrm>
        <a:prstGeom prst="blockArc">
          <a:avLst>
            <a:gd name="adj1" fmla="val 20520000"/>
            <a:gd name="adj2" fmla="val 324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701A02-0409-468C-BA4B-B3D9EC7E3EA7}">
      <dsp:nvSpPr>
        <dsp:cNvPr id="0" name=""/>
        <dsp:cNvSpPr/>
      </dsp:nvSpPr>
      <dsp:spPr>
        <a:xfrm>
          <a:off x="1197361" y="665614"/>
          <a:ext cx="4448990" cy="4448990"/>
        </a:xfrm>
        <a:prstGeom prst="blockArc">
          <a:avLst>
            <a:gd name="adj1" fmla="val 16200000"/>
            <a:gd name="adj2" fmla="val 2052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2DA27A-97EC-4705-836A-58AB21DFDBA0}">
      <dsp:nvSpPr>
        <dsp:cNvPr id="0" name=""/>
        <dsp:cNvSpPr/>
      </dsp:nvSpPr>
      <dsp:spPr>
        <a:xfrm>
          <a:off x="2399309" y="1867562"/>
          <a:ext cx="2045094" cy="2045094"/>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Five-step Decision-making Process</a:t>
          </a:r>
        </a:p>
      </dsp:txBody>
      <dsp:txXfrm>
        <a:off x="2698806" y="2167059"/>
        <a:ext cx="1446100" cy="1446100"/>
      </dsp:txXfrm>
    </dsp:sp>
    <dsp:sp modelId="{485106B8-5A17-4FF6-8E16-A1523838795B}">
      <dsp:nvSpPr>
        <dsp:cNvPr id="0" name=""/>
        <dsp:cNvSpPr/>
      </dsp:nvSpPr>
      <dsp:spPr>
        <a:xfrm>
          <a:off x="2706074" y="1367"/>
          <a:ext cx="1431565" cy="1431565"/>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Step 1: Expect Students to Achieve Grade-level Standards</a:t>
          </a:r>
          <a:endParaRPr lang="en-US" sz="1000" kern="1200" dirty="0"/>
        </a:p>
      </dsp:txBody>
      <dsp:txXfrm>
        <a:off x="2915722" y="211015"/>
        <a:ext cx="1012269" cy="1012269"/>
      </dsp:txXfrm>
    </dsp:sp>
    <dsp:sp modelId="{2FC66113-1399-44EB-9474-F90576F5E519}">
      <dsp:nvSpPr>
        <dsp:cNvPr id="0" name=""/>
        <dsp:cNvSpPr/>
      </dsp:nvSpPr>
      <dsp:spPr>
        <a:xfrm>
          <a:off x="4772680" y="1502845"/>
          <a:ext cx="1431565" cy="1431565"/>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Step 2: Learn About Accessibility Supports for Instruction and Assessment</a:t>
          </a:r>
          <a:endParaRPr lang="en-US" sz="1000" kern="1200" dirty="0"/>
        </a:p>
      </dsp:txBody>
      <dsp:txXfrm>
        <a:off x="4982328" y="1712493"/>
        <a:ext cx="1012269" cy="1012269"/>
      </dsp:txXfrm>
    </dsp:sp>
    <dsp:sp modelId="{CA9220CA-745F-40BC-B625-D4E6BA61153B}">
      <dsp:nvSpPr>
        <dsp:cNvPr id="0" name=""/>
        <dsp:cNvSpPr/>
      </dsp:nvSpPr>
      <dsp:spPr>
        <a:xfrm>
          <a:off x="3983307" y="3932287"/>
          <a:ext cx="1431565" cy="1431565"/>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Step 3: Identify Accessibility Supports for Instruction and Assessment</a:t>
          </a:r>
          <a:endParaRPr lang="en-US" sz="1000" kern="1200" dirty="0"/>
        </a:p>
      </dsp:txBody>
      <dsp:txXfrm>
        <a:off x="4192955" y="4141935"/>
        <a:ext cx="1012269" cy="1012269"/>
      </dsp:txXfrm>
    </dsp:sp>
    <dsp:sp modelId="{7E8BD6C1-63F2-4BA7-8F67-0A62A1C9D0E8}">
      <dsp:nvSpPr>
        <dsp:cNvPr id="0" name=""/>
        <dsp:cNvSpPr/>
      </dsp:nvSpPr>
      <dsp:spPr>
        <a:xfrm>
          <a:off x="1428840" y="3932287"/>
          <a:ext cx="1431565" cy="1431565"/>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Step 4: Administer Accessibility Supports During Instruction and Assessment</a:t>
          </a:r>
          <a:endParaRPr lang="en-US" sz="1000" kern="1200" dirty="0"/>
        </a:p>
      </dsp:txBody>
      <dsp:txXfrm>
        <a:off x="1638488" y="4141935"/>
        <a:ext cx="1012269" cy="1012269"/>
      </dsp:txXfrm>
    </dsp:sp>
    <dsp:sp modelId="{D164ACCF-0EBF-47F5-9CEA-C885D467FCCD}">
      <dsp:nvSpPr>
        <dsp:cNvPr id="0" name=""/>
        <dsp:cNvSpPr/>
      </dsp:nvSpPr>
      <dsp:spPr>
        <a:xfrm>
          <a:off x="639467" y="1502845"/>
          <a:ext cx="1431565" cy="1431565"/>
        </a:xfrm>
        <a:prstGeom prst="ellipse">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Step 5: Evaluate Use of Accessibility Supports in Instruction and Assessment</a:t>
          </a:r>
          <a:endParaRPr lang="en-US" sz="1000" kern="1200" dirty="0"/>
        </a:p>
      </dsp:txBody>
      <dsp:txXfrm>
        <a:off x="849115" y="1712493"/>
        <a:ext cx="1012269" cy="10122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375AD-0D58-457C-9B32-450D3BD6E4DE}">
      <dsp:nvSpPr>
        <dsp:cNvPr id="0" name=""/>
        <dsp:cNvSpPr/>
      </dsp:nvSpPr>
      <dsp:spPr>
        <a:xfrm>
          <a:off x="0" y="0"/>
          <a:ext cx="7124700" cy="1360480"/>
        </a:xfrm>
        <a:prstGeom prst="roundRect">
          <a:avLst>
            <a:gd name="adj" fmla="val 10000"/>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latin typeface="Calibri" panose="020F0502020204030204" pitchFamily="34" charset="0"/>
            </a:rPr>
            <a:t>Does the student’s past and present performance in multiple settings (home, school, community) indicate that </a:t>
          </a:r>
          <a:r>
            <a:rPr lang="en-US" sz="1700" b="1" kern="1200" dirty="0">
              <a:solidFill>
                <a:srgbClr val="FF0000"/>
              </a:solidFill>
              <a:latin typeface="Calibri" panose="020F0502020204030204" pitchFamily="34" charset="0"/>
            </a:rPr>
            <a:t>a significant cognitive disability</a:t>
          </a:r>
          <a:r>
            <a:rPr lang="en-US" sz="1700" b="1" kern="1200" dirty="0">
              <a:solidFill>
                <a:schemeClr val="tx1"/>
              </a:solidFill>
              <a:latin typeface="Calibri" panose="020F0502020204030204" pitchFamily="34" charset="0"/>
            </a:rPr>
            <a:t> is present?</a:t>
          </a:r>
          <a:endParaRPr lang="en-US" sz="1700" kern="1200" dirty="0">
            <a:solidFill>
              <a:schemeClr val="tx1"/>
            </a:solidFill>
            <a:latin typeface="Calibri" panose="020F0502020204030204" pitchFamily="34" charset="0"/>
          </a:endParaRPr>
        </a:p>
      </dsp:txBody>
      <dsp:txXfrm>
        <a:off x="39847" y="39847"/>
        <a:ext cx="5656635" cy="1280786"/>
      </dsp:txXfrm>
    </dsp:sp>
    <dsp:sp modelId="{8D6356C3-C07A-4F69-8E58-073571AEA0D3}">
      <dsp:nvSpPr>
        <dsp:cNvPr id="0" name=""/>
        <dsp:cNvSpPr/>
      </dsp:nvSpPr>
      <dsp:spPr>
        <a:xfrm>
          <a:off x="628649" y="1587227"/>
          <a:ext cx="7124700" cy="1360480"/>
        </a:xfrm>
        <a:prstGeom prst="roundRect">
          <a:avLst>
            <a:gd name="adj" fmla="val 10000"/>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latin typeface="Calibri" panose="020F0502020204030204" pitchFamily="34" charset="0"/>
            </a:rPr>
            <a:t>Does the student need </a:t>
          </a:r>
          <a:r>
            <a:rPr lang="en-US" sz="1700" b="1" kern="1200" dirty="0">
              <a:solidFill>
                <a:srgbClr val="FF0000"/>
              </a:solidFill>
              <a:latin typeface="Calibri" panose="020F0502020204030204" pitchFamily="34" charset="0"/>
            </a:rPr>
            <a:t>intensive, pervasive, or extensive</a:t>
          </a:r>
          <a:r>
            <a:rPr lang="en-US" sz="1700" b="1" kern="1200" dirty="0">
              <a:solidFill>
                <a:schemeClr val="tx1"/>
              </a:solidFill>
              <a:latin typeface="Calibri" panose="020F0502020204030204" pitchFamily="34" charset="0"/>
            </a:rPr>
            <a:t> levels of support in school, home, and community settings?</a:t>
          </a:r>
          <a:endParaRPr lang="en-US" sz="1700" kern="1200" dirty="0">
            <a:solidFill>
              <a:schemeClr val="tx1"/>
            </a:solidFill>
            <a:latin typeface="Calibri" panose="020F0502020204030204" pitchFamily="34" charset="0"/>
          </a:endParaRPr>
        </a:p>
      </dsp:txBody>
      <dsp:txXfrm>
        <a:off x="668496" y="1627074"/>
        <a:ext cx="5532043" cy="1280786"/>
      </dsp:txXfrm>
    </dsp:sp>
    <dsp:sp modelId="{BF6AA0A6-63BA-4864-A287-B57A13AED6D9}">
      <dsp:nvSpPr>
        <dsp:cNvPr id="0" name=""/>
        <dsp:cNvSpPr/>
      </dsp:nvSpPr>
      <dsp:spPr>
        <a:xfrm>
          <a:off x="1257299" y="3174455"/>
          <a:ext cx="7124700" cy="1360480"/>
        </a:xfrm>
        <a:prstGeom prst="roundRect">
          <a:avLst>
            <a:gd name="adj" fmla="val 10000"/>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latin typeface="Calibri" panose="020F0502020204030204" pitchFamily="34" charset="0"/>
            </a:rPr>
            <a:t>Do the student’s current cognitive and </a:t>
          </a:r>
          <a:r>
            <a:rPr lang="en-US" sz="1700" b="1" kern="1200" dirty="0">
              <a:solidFill>
                <a:srgbClr val="FF0000"/>
              </a:solidFill>
              <a:latin typeface="Calibri" panose="020F0502020204030204" pitchFamily="34" charset="0"/>
            </a:rPr>
            <a:t>adaptive</a:t>
          </a:r>
          <a:r>
            <a:rPr lang="en-US" sz="1700" b="1" kern="1200" dirty="0">
              <a:solidFill>
                <a:schemeClr val="tx1"/>
              </a:solidFill>
              <a:latin typeface="Calibri" panose="020F0502020204030204" pitchFamily="34" charset="0"/>
            </a:rPr>
            <a:t> skills and performance levels require direct instruction to accomplish the </a:t>
          </a:r>
          <a:r>
            <a:rPr lang="en-US" sz="1700" b="1" kern="1200" dirty="0">
              <a:solidFill>
                <a:srgbClr val="FF0000"/>
              </a:solidFill>
              <a:latin typeface="Calibri" panose="020F0502020204030204" pitchFamily="34" charset="0"/>
            </a:rPr>
            <a:t>acquisition, maintenance, and generalization </a:t>
          </a:r>
          <a:r>
            <a:rPr lang="en-US" sz="1700" b="1" kern="1200" dirty="0">
              <a:solidFill>
                <a:schemeClr val="tx1"/>
              </a:solidFill>
              <a:latin typeface="Calibri" panose="020F0502020204030204" pitchFamily="34" charset="0"/>
            </a:rPr>
            <a:t>of skills in multiple settings (home, school, and community)?</a:t>
          </a:r>
          <a:endParaRPr lang="en-US" sz="1700" kern="1200" dirty="0">
            <a:solidFill>
              <a:schemeClr val="tx1"/>
            </a:solidFill>
            <a:latin typeface="Calibri" panose="020F0502020204030204" pitchFamily="34" charset="0"/>
          </a:endParaRPr>
        </a:p>
      </dsp:txBody>
      <dsp:txXfrm>
        <a:off x="1297146" y="3214302"/>
        <a:ext cx="5532043" cy="1280786"/>
      </dsp:txXfrm>
    </dsp:sp>
    <dsp:sp modelId="{670AEFC9-E7F3-4E31-8419-F81E339AB0AD}">
      <dsp:nvSpPr>
        <dsp:cNvPr id="0" name=""/>
        <dsp:cNvSpPr/>
      </dsp:nvSpPr>
      <dsp:spPr>
        <a:xfrm>
          <a:off x="6240387" y="1031697"/>
          <a:ext cx="884312" cy="884312"/>
        </a:xfrm>
        <a:prstGeom prst="downArrow">
          <a:avLst>
            <a:gd name="adj1" fmla="val 55000"/>
            <a:gd name="adj2" fmla="val 45000"/>
          </a:avLst>
        </a:prstGeom>
        <a:solidFill>
          <a:schemeClr val="accent4">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439357" y="1031697"/>
        <a:ext cx="486372" cy="665445"/>
      </dsp:txXfrm>
    </dsp:sp>
    <dsp:sp modelId="{9517238F-9D3A-4855-AC13-B201C781C79D}">
      <dsp:nvSpPr>
        <dsp:cNvPr id="0" name=""/>
        <dsp:cNvSpPr/>
      </dsp:nvSpPr>
      <dsp:spPr>
        <a:xfrm>
          <a:off x="6869037" y="2609855"/>
          <a:ext cx="884312" cy="884312"/>
        </a:xfrm>
        <a:prstGeom prst="downArrow">
          <a:avLst>
            <a:gd name="adj1" fmla="val 55000"/>
            <a:gd name="adj2" fmla="val 45000"/>
          </a:avLst>
        </a:prstGeom>
        <a:solidFill>
          <a:schemeClr val="accent4">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068007" y="2609855"/>
        <a:ext cx="486372" cy="665445"/>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9/18/2020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9/18/2020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Changes</a:t>
            </a:r>
            <a:r>
              <a:rPr lang="en-US" baseline="0" dirty="0"/>
              <a:t> to assessment system first – stakeholder engagement, task force</a:t>
            </a:r>
          </a:p>
          <a:p>
            <a:r>
              <a:rPr lang="en-US" baseline="0" dirty="0"/>
              <a:t>Changes to graduation last so elementary DTCs can leave</a:t>
            </a:r>
            <a:endParaRPr lang="en-US" dirty="0"/>
          </a:p>
        </p:txBody>
      </p:sp>
      <p:sp>
        <p:nvSpPr>
          <p:cNvPr id="4" name="Slide Number Placeholder 3"/>
          <p:cNvSpPr>
            <a:spLocks noGrp="1"/>
          </p:cNvSpPr>
          <p:nvPr>
            <p:ph type="sldNum" sz="quarter" idx="10"/>
          </p:nvPr>
        </p:nvSpPr>
        <p:spPr/>
        <p:txBody>
          <a:bodyPr/>
          <a:lstStyle/>
          <a:p>
            <a:pPr defTabSz="934627">
              <a:defRPr/>
            </a:pPr>
            <a:fld id="{90DD0973-010A-CE44-B54E-33F40DF759D1}" type="slidenum">
              <a:rPr lang="en-US">
                <a:solidFill>
                  <a:prstClr val="black"/>
                </a:solidFill>
                <a:latin typeface="Calibri" panose="020F0502020204030204"/>
              </a:rPr>
              <a:pPr defTabSz="934627">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998670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just an academic disability, adaptive skills such as feeding, dressing, getting around</a:t>
            </a:r>
          </a:p>
          <a:p>
            <a:r>
              <a:rPr lang="en-US" dirty="0"/>
              <a:t>1:1, repeated instruction</a:t>
            </a:r>
          </a:p>
          <a:p>
            <a:r>
              <a:rPr lang="en-US" dirty="0"/>
              <a:t>Multiple settings</a:t>
            </a:r>
            <a:r>
              <a:rPr lang="en-US" baseline="0" dirty="0"/>
              <a:t> e.g., learning to button a shirt at school may not generalize to home</a:t>
            </a:r>
            <a:endParaRPr lang="en-US" dirty="0"/>
          </a:p>
        </p:txBody>
      </p:sp>
      <p:sp>
        <p:nvSpPr>
          <p:cNvPr id="4" name="Slide Number Placeholder 3"/>
          <p:cNvSpPr>
            <a:spLocks noGrp="1"/>
          </p:cNvSpPr>
          <p:nvPr>
            <p:ph type="sldNum" sz="quarter" idx="10"/>
          </p:nvPr>
        </p:nvSpPr>
        <p:spPr/>
        <p:txBody>
          <a:bodyPr/>
          <a:lstStyle/>
          <a:p>
            <a:fld id="{98BAD363-B861-4E8E-92F1-4F97CB134335}" type="slidenum">
              <a:rPr lang="en-US" smtClean="0"/>
              <a:t>27</a:t>
            </a:fld>
            <a:endParaRPr lang="en-US"/>
          </a:p>
        </p:txBody>
      </p:sp>
    </p:spTree>
    <p:extLst>
      <p:ext uri="{BB962C8B-B14F-4D97-AF65-F5344CB8AC3E}">
        <p14:creationId xmlns:p14="http://schemas.microsoft.com/office/powerpoint/2010/main" val="327100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a:t>Veteran</a:t>
            </a:r>
            <a:r>
              <a:rPr lang="en-US" baseline="0" dirty="0"/>
              <a:t> DTCs: What challenges do you face working with IEP team decisions impacting alternate assessment administration? Data? Access to IEP placement decisions? Test orders?</a:t>
            </a:r>
            <a:endParaRPr lang="en-US" dirty="0"/>
          </a:p>
          <a:p>
            <a:r>
              <a:rPr lang="en-US" dirty="0"/>
              <a:t>A: Elbow partner: What part can a DTC play in working with IEP teams to avoid these issues? in decision making about assessment?</a:t>
            </a:r>
          </a:p>
          <a:p>
            <a:r>
              <a:rPr lang="en-US" dirty="0"/>
              <a:t>Accessibility</a:t>
            </a:r>
            <a:r>
              <a:rPr lang="en-US" baseline="0" dirty="0"/>
              <a:t> </a:t>
            </a:r>
            <a:r>
              <a:rPr lang="en-US" dirty="0"/>
              <a:t>features, accommodations, access to IEP placement decisions, ordering windows</a:t>
            </a:r>
          </a:p>
          <a:p>
            <a:endParaRPr lang="en-US" dirty="0"/>
          </a:p>
        </p:txBody>
      </p:sp>
      <p:sp>
        <p:nvSpPr>
          <p:cNvPr id="4" name="Slide Number Placeholder 3"/>
          <p:cNvSpPr>
            <a:spLocks noGrp="1"/>
          </p:cNvSpPr>
          <p:nvPr>
            <p:ph type="sldNum" sz="quarter" idx="10"/>
          </p:nvPr>
        </p:nvSpPr>
        <p:spPr/>
        <p:txBody>
          <a:bodyPr/>
          <a:lstStyle/>
          <a:p>
            <a:fld id="{98BAD363-B861-4E8E-92F1-4F97CB134335}" type="slidenum">
              <a:rPr lang="en-US" smtClean="0"/>
              <a:t>28</a:t>
            </a:fld>
            <a:endParaRPr lang="en-US"/>
          </a:p>
        </p:txBody>
      </p:sp>
    </p:spTree>
    <p:extLst>
      <p:ext uri="{BB962C8B-B14F-4D97-AF65-F5344CB8AC3E}">
        <p14:creationId xmlns:p14="http://schemas.microsoft.com/office/powerpoint/2010/main" val="233647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CBD9C-0D19-4BDF-824D-D65EDC2EFFD0}" type="slidenum">
              <a:rPr lang="en-US" smtClean="0"/>
              <a:t>39</a:t>
            </a:fld>
            <a:endParaRPr lang="en-US"/>
          </a:p>
        </p:txBody>
      </p:sp>
    </p:spTree>
    <p:extLst>
      <p:ext uri="{BB962C8B-B14F-4D97-AF65-F5344CB8AC3E}">
        <p14:creationId xmlns:p14="http://schemas.microsoft.com/office/powerpoint/2010/main" val="89320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rgbClr val="3A3D4B"/>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807568"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7A252F43-20FB-40FD-903A-F81CF88BE65B}" type="datetime1">
              <a:rPr lang="en-US" smtClean="0"/>
              <a:t>9/18/2020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09B3F3B1-FC67-4171-9565-7BD7FA05EFD7}" type="datetime1">
              <a:rPr lang="en-US" smtClean="0"/>
              <a:t>9/18/2020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9/18/2020</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dirty="0"/>
              <a:t>Investing for tomorrow, delivering today.</a:t>
            </a:r>
          </a:p>
        </p:txBody>
      </p:sp>
      <p:sp>
        <p:nvSpPr>
          <p:cNvPr id="4" name="Date Placeholder 3"/>
          <p:cNvSpPr>
            <a:spLocks noGrp="1"/>
          </p:cNvSpPr>
          <p:nvPr>
            <p:ph type="dt" sz="half" idx="10"/>
          </p:nvPr>
        </p:nvSpPr>
        <p:spPr/>
        <p:txBody>
          <a:bodyPr/>
          <a:lstStyle/>
          <a:p>
            <a:fld id="{AA85277D-C9A1-45AA-AC10-AFF519A3851F}" type="datetime1">
              <a:rPr lang="en-US" smtClean="0"/>
              <a:t>9/18/2020</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4"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5979587"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rgbClr val="048A8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3A3D4B"/>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A3D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1295400" y="6512159"/>
            <a:ext cx="6243203" cy="274320"/>
          </a:xfrm>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487E0991-23BB-45D5-BAEB-B553F9B8A305}" type="datetime1">
              <a:rPr lang="en-US" smtClean="0"/>
              <a:t>9/18/2020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dirty="0"/>
              <a:t>Investing for tomorrow, delivering today.</a:t>
            </a:r>
          </a:p>
        </p:txBody>
      </p:sp>
      <p:sp>
        <p:nvSpPr>
          <p:cNvPr id="7" name="Date Placeholder 6"/>
          <p:cNvSpPr>
            <a:spLocks noGrp="1"/>
          </p:cNvSpPr>
          <p:nvPr>
            <p:ph type="dt" sz="half" idx="10"/>
          </p:nvPr>
        </p:nvSpPr>
        <p:spPr/>
        <p:txBody>
          <a:bodyPr/>
          <a:lstStyle/>
          <a:p>
            <a:fld id="{D237B0C5-9F67-4669-A4A2-41B9471411CA}" type="datetime1">
              <a:rPr lang="en-US" smtClean="0"/>
              <a:t>9/18/2020</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2314843"/>
            <a:ext cx="9601200" cy="103685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lvl1pPr>
              <a:defRPr/>
            </a:lvl1pPr>
          </a:lstStyle>
          <a:p>
            <a:r>
              <a:rPr lang="en-US" dirty="0"/>
              <a:t>Investing for tomorrow, delivering today.</a:t>
            </a:r>
          </a:p>
        </p:txBody>
      </p:sp>
      <p:sp>
        <p:nvSpPr>
          <p:cNvPr id="3" name="Date Placeholder 2"/>
          <p:cNvSpPr>
            <a:spLocks noGrp="1"/>
          </p:cNvSpPr>
          <p:nvPr>
            <p:ph type="dt" sz="half" idx="10"/>
          </p:nvPr>
        </p:nvSpPr>
        <p:spPr/>
        <p:txBody>
          <a:bodyPr/>
          <a:lstStyle/>
          <a:p>
            <a:fld id="{F96D4A42-FCB8-45FC-A867-F39E78C5E1DB}" type="datetime1">
              <a:rPr lang="en-US" smtClean="0"/>
              <a:t>9/18/2020</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a:t>Investing for tomorrow, delivering today.</a:t>
            </a:r>
          </a:p>
        </p:txBody>
      </p:sp>
      <p:sp>
        <p:nvSpPr>
          <p:cNvPr id="2" name="Date Placeholder 1"/>
          <p:cNvSpPr>
            <a:spLocks noGrp="1"/>
          </p:cNvSpPr>
          <p:nvPr>
            <p:ph type="dt" sz="half" idx="10"/>
          </p:nvPr>
        </p:nvSpPr>
        <p:spPr/>
        <p:txBody>
          <a:bodyPr/>
          <a:lstStyle/>
          <a:p>
            <a:fld id="{53F47FDA-8B40-48DB-9D0A-11542CA20719}" type="datetime1">
              <a:rPr lang="en-US" smtClean="0"/>
              <a:t>9/18/2020</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131ADD18-C0CE-45E3-8D55-502464031F41}" type="datetime1">
              <a:rPr lang="en-US" smtClean="0"/>
              <a:t>9/18/2020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rgbClr val="3A3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rgbClr val="FF91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rgbClr val="048A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r>
              <a:rPr lang="en-US" dirty="0"/>
              <a:t>Investing for tomorrow, delivering today.</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93656397-354B-4153-A2AB-154D3B4430F0}" type="datetime1">
              <a:rPr lang="en-US" smtClean="0"/>
              <a:t>9/18/2020</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mailto:ped.assessment@state.nm.us" TargetMode="External"/><Relationship Id="rId2" Type="http://schemas.openxmlformats.org/officeDocument/2006/relationships/hyperlink" Target="https://webnew.ped.state.nm.us/bureaus/assessment-3/district-test-coordinat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ebnew.ped.state.nm.us/wp-content/uploads/2020/09/assessment-accommodations-and-accessibility-manual.pdf"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ebnew.ped.state.nm.us/wp-content/uploads/2019/12/College_Board_Accommodations_Non-Reportable_Scores.pdf" TargetMode="External"/><Relationship Id="rId7" Type="http://schemas.openxmlformats.org/officeDocument/2006/relationships/hyperlink" Target="https://www.istation.com/Content/downloads/NM_IstationAssessmentAccommodations.pdf" TargetMode="External"/><Relationship Id="rId2" Type="http://schemas.openxmlformats.org/officeDocument/2006/relationships/hyperlink" Target="https://accommodations.collegeboard.org/pdf/accommodations-supports-handbook.pdf" TargetMode="External"/><Relationship Id="rId1" Type="http://schemas.openxmlformats.org/officeDocument/2006/relationships/slideLayout" Target="../slideLayouts/slideLayout2.xml"/><Relationship Id="rId6" Type="http://schemas.openxmlformats.org/officeDocument/2006/relationships/hyperlink" Target="https://wida.wisc.edu/resources/accessibility-and-accommodations-supplement" TargetMode="External"/><Relationship Id="rId5" Type="http://schemas.openxmlformats.org/officeDocument/2006/relationships/hyperlink" Target="https://dynamiclearningmaps.org/sites/default/files/documents/Manuals_Blueprints/Accessibility_Manual_2020-2021.pdf" TargetMode="External"/><Relationship Id="rId4" Type="http://schemas.openxmlformats.org/officeDocument/2006/relationships/hyperlink" Target="https://newmexico.onlinehelp.cognia.org/wp-content/uploads/sites/10/2020/08/NM-Assessments-Univ-Tools-Accessibility-and-Accoms_August-2020.pdf" TargetMode="Externa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2" Type="http://schemas.openxmlformats.org/officeDocument/2006/relationships/hyperlink" Target="https://webnew.ped.state.nm.us/bureaus/assessment-3/district-test-coordinato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kusurvey.ca1.qualtrics.com/jfe/form/SV_4YM5F91fCOrDGcJ"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ebnew.ped.state.nm.us/bureaus/assessment-3/district-test-coordinator/" TargetMode="External"/><Relationship Id="rId2" Type="http://schemas.openxmlformats.org/officeDocument/2006/relationships/hyperlink" Target="https://dynamiclearningmaps.org/sites/default/files/documents/Manuals_Blueprints/Assessment_Coordinator_Manual_YE.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4772" y="3023115"/>
            <a:ext cx="5120640" cy="2560320"/>
          </a:xfrm>
        </p:spPr>
        <p:txBody>
          <a:bodyPr>
            <a:noAutofit/>
          </a:bodyPr>
          <a:lstStyle/>
          <a:p>
            <a:pPr algn="ctr">
              <a:spcAft>
                <a:spcPts val="1200"/>
              </a:spcAft>
            </a:pPr>
            <a:r>
              <a:rPr lang="en-US" dirty="0"/>
              <a:t>District Test Coordinator Training</a:t>
            </a:r>
            <a:br>
              <a:rPr lang="en-US" dirty="0"/>
            </a:br>
            <a:r>
              <a:rPr lang="en-US" dirty="0"/>
              <a:t>PED Assessment Bureau</a:t>
            </a:r>
            <a:br>
              <a:rPr lang="en-US" dirty="0"/>
            </a:br>
            <a:r>
              <a:rPr lang="en-US" dirty="0"/>
              <a:t>Fall 2020</a:t>
            </a:r>
            <a:br>
              <a:rPr lang="en-US" dirty="0"/>
            </a:br>
            <a:r>
              <a:rPr lang="en-US" sz="2800" dirty="0"/>
              <a:t>Presenter: Karen Greer,</a:t>
            </a:r>
            <a:br>
              <a:rPr lang="en-US" sz="2800" dirty="0"/>
            </a:br>
            <a:r>
              <a:rPr lang="en-US" sz="2800" dirty="0"/>
              <a:t>Assessment Coordinator</a:t>
            </a:r>
            <a:br>
              <a:rPr lang="en-US" sz="2800" dirty="0"/>
            </a:br>
            <a:r>
              <a:rPr lang="en-US" sz="2800" dirty="0"/>
              <a:t>Assessment for Student Learning</a:t>
            </a:r>
            <a:br>
              <a:rPr lang="en-US" sz="2800" dirty="0"/>
            </a:br>
            <a:endParaRPr lang="en-US" sz="2800" dirty="0"/>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I do if the Test Coordinator </a:t>
            </a:r>
            <a:r>
              <a:rPr lang="en-US"/>
              <a:t>Portal isn’t working?</a:t>
            </a:r>
            <a:endParaRPr lang="en-US" dirty="0"/>
          </a:p>
        </p:txBody>
      </p:sp>
      <p:sp>
        <p:nvSpPr>
          <p:cNvPr id="3" name="Content Placeholder 2"/>
          <p:cNvSpPr>
            <a:spLocks noGrp="1"/>
          </p:cNvSpPr>
          <p:nvPr>
            <p:ph idx="1"/>
          </p:nvPr>
        </p:nvSpPr>
        <p:spPr/>
        <p:txBody>
          <a:bodyPr/>
          <a:lstStyle/>
          <a:p>
            <a:r>
              <a:rPr lang="en-US" dirty="0">
                <a:solidFill>
                  <a:schemeClr val="tx1">
                    <a:lumMod val="75000"/>
                  </a:schemeClr>
                </a:solidFill>
              </a:rPr>
              <a:t>Paper</a:t>
            </a:r>
            <a:r>
              <a:rPr lang="en-US" dirty="0">
                <a:solidFill>
                  <a:srgbClr val="FF0000"/>
                </a:solidFill>
              </a:rPr>
              <a:t> </a:t>
            </a:r>
            <a:r>
              <a:rPr lang="en-US" dirty="0"/>
              <a:t>Forms are available on the Assessment Bureau web page: </a:t>
            </a:r>
            <a:r>
              <a:rPr lang="en-US" dirty="0">
                <a:hlinkClick r:id="rId2"/>
              </a:rPr>
              <a:t>https://webnew.ped.state.nm.us/bureaus/assessment-3/district-test-coordinator/</a:t>
            </a:r>
            <a:endParaRPr lang="en-US" dirty="0"/>
          </a:p>
          <a:p>
            <a:r>
              <a:rPr lang="en-US" dirty="0"/>
              <a:t>Download</a:t>
            </a:r>
          </a:p>
          <a:p>
            <a:r>
              <a:rPr lang="en-US" dirty="0"/>
              <a:t>Complete</a:t>
            </a:r>
          </a:p>
          <a:p>
            <a:r>
              <a:rPr lang="en-US" dirty="0"/>
              <a:t>Sign</a:t>
            </a:r>
          </a:p>
          <a:p>
            <a:r>
              <a:rPr lang="en-US" dirty="0"/>
              <a:t>Email the completed form to </a:t>
            </a:r>
            <a:r>
              <a:rPr lang="en-US" u="sng" dirty="0">
                <a:hlinkClick r:id="rId3"/>
              </a:rPr>
              <a:t>ped.assessment@state.nm.us</a:t>
            </a:r>
            <a:r>
              <a:rPr lang="en-US" dirty="0"/>
              <a:t>.</a:t>
            </a:r>
          </a:p>
          <a:p>
            <a:endParaRPr lang="en-US" dirty="0"/>
          </a:p>
        </p:txBody>
      </p:sp>
      <p:sp>
        <p:nvSpPr>
          <p:cNvPr id="4" name="Slide Number Placeholder 3"/>
          <p:cNvSpPr>
            <a:spLocks noGrp="1"/>
          </p:cNvSpPr>
          <p:nvPr>
            <p:ph type="sldNum" sz="quarter" idx="12"/>
          </p:nvPr>
        </p:nvSpPr>
        <p:spPr/>
        <p:txBody>
          <a:bodyPr/>
          <a:lstStyle/>
          <a:p>
            <a:fld id="{9D902EB1-CFE7-45C0-A3EC-72FB8F402B17}" type="slidenum">
              <a:rPr lang="en-US" smtClean="0"/>
              <a:t>10</a:t>
            </a:fld>
            <a:endParaRPr lang="en-US"/>
          </a:p>
        </p:txBody>
      </p:sp>
    </p:spTree>
    <p:extLst>
      <p:ext uri="{BB962C8B-B14F-4D97-AF65-F5344CB8AC3E}">
        <p14:creationId xmlns:p14="http://schemas.microsoft.com/office/powerpoint/2010/main" val="3784410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PED?</a:t>
            </a:r>
          </a:p>
        </p:txBody>
      </p:sp>
      <p:pic>
        <p:nvPicPr>
          <p:cNvPr id="3" name="Picture 2" descr="Question mark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108" y="1690688"/>
            <a:ext cx="8301446" cy="4933236"/>
          </a:xfrm>
          <a:prstGeom prst="rect">
            <a:avLst/>
          </a:prstGeom>
        </p:spPr>
      </p:pic>
    </p:spTree>
    <p:extLst>
      <p:ext uri="{BB962C8B-B14F-4D97-AF65-F5344CB8AC3E}">
        <p14:creationId xmlns:p14="http://schemas.microsoft.com/office/powerpoint/2010/main" val="331172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a:t>Part 1b. Testing Accessibility and Accommodations</a:t>
            </a:r>
            <a:br>
              <a:rPr lang="en-US" sz="5400" dirty="0"/>
            </a:br>
            <a:endParaRPr lang="en-US" sz="5400" dirty="0"/>
          </a:p>
        </p:txBody>
      </p:sp>
      <p:sp>
        <p:nvSpPr>
          <p:cNvPr id="4" name="Text Placeholder 3"/>
          <p:cNvSpPr>
            <a:spLocks noGrp="1"/>
          </p:cNvSpPr>
          <p:nvPr>
            <p:ph type="body" idx="1"/>
          </p:nvPr>
        </p:nvSpPr>
        <p:spPr>
          <a:xfrm>
            <a:off x="339971" y="4605406"/>
            <a:ext cx="9002147" cy="1905122"/>
          </a:xfrm>
        </p:spPr>
        <p:txBody>
          <a:bodyPr>
            <a:normAutofit fontScale="85000" lnSpcReduction="20000"/>
          </a:bodyPr>
          <a:lstStyle/>
          <a:p>
            <a:r>
              <a:rPr lang="en-US" sz="3600" dirty="0"/>
              <a:t>Highlights from the PED Accessibility and Accommodations Manual  </a:t>
            </a:r>
            <a:br>
              <a:rPr lang="en-US" sz="3600" dirty="0"/>
            </a:br>
            <a:r>
              <a:rPr lang="en-US" sz="3600" u="sng" dirty="0">
                <a:hlinkClick r:id="rId2"/>
              </a:rPr>
              <a:t>https://webnew.ped.state.nm.us/wp-content/uploads/2020/09/assessment-accommodations-and-accessibility-manual.pdf</a:t>
            </a:r>
            <a:endParaRPr lang="en-US" sz="3600" dirty="0"/>
          </a:p>
        </p:txBody>
      </p:sp>
    </p:spTree>
    <p:extLst>
      <p:ext uri="{BB962C8B-B14F-4D97-AF65-F5344CB8AC3E}">
        <p14:creationId xmlns:p14="http://schemas.microsoft.com/office/powerpoint/2010/main" val="337477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D902EB1-CFE7-45C0-A3EC-72FB8F402B17}" type="slidenum">
              <a:rPr lang="en-US" smtClean="0"/>
              <a:t>13</a:t>
            </a:fld>
            <a:endParaRPr lang="en-US"/>
          </a:p>
        </p:txBody>
      </p:sp>
      <p:sp>
        <p:nvSpPr>
          <p:cNvPr id="3" name="Title 8"/>
          <p:cNvSpPr txBox="1">
            <a:spLocks/>
          </p:cNvSpPr>
          <p:nvPr/>
        </p:nvSpPr>
        <p:spPr>
          <a:xfrm>
            <a:off x="860969" y="504817"/>
            <a:ext cx="10759440" cy="58595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Calibri Light" panose="020F0302020204030204" pitchFamily="34" charset="0"/>
                <a:cs typeface="Calibri Light" panose="020F0302020204030204" pitchFamily="34" charset="0"/>
              </a:rPr>
              <a:t>Accessibility Supports</a:t>
            </a:r>
          </a:p>
        </p:txBody>
      </p:sp>
      <p:graphicFrame>
        <p:nvGraphicFramePr>
          <p:cNvPr id="5" name="Diagram 4"/>
          <p:cNvGraphicFramePr/>
          <p:nvPr>
            <p:extLst>
              <p:ext uri="{D42A27DB-BD31-4B8C-83A1-F6EECF244321}">
                <p14:modId xmlns:p14="http://schemas.microsoft.com/office/powerpoint/2010/main" val="3702897499"/>
              </p:ext>
            </p:extLst>
          </p:nvPr>
        </p:nvGraphicFramePr>
        <p:xfrm>
          <a:off x="2032000" y="138732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1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Autofit/>
          </a:bodyPr>
          <a:lstStyle/>
          <a:p>
            <a:pPr algn="ctr"/>
            <a:r>
              <a:rPr lang="en-US" b="1" dirty="0">
                <a:latin typeface="Calibri Light" panose="020F0302020204030204" pitchFamily="34" charset="0"/>
                <a:cs typeface="Calibri Light" panose="020F0302020204030204" pitchFamily="34" charset="0"/>
              </a:rPr>
              <a:t>Universal Tools</a:t>
            </a:r>
            <a:br>
              <a:rPr lang="en-US" b="1" dirty="0">
                <a:latin typeface="Calibri Light" panose="020F0302020204030204" pitchFamily="34" charset="0"/>
                <a:cs typeface="Calibri Light" panose="020F0302020204030204" pitchFamily="34" charset="0"/>
              </a:rPr>
            </a:br>
            <a:r>
              <a:rPr lang="en-US" b="1" dirty="0">
                <a:latin typeface="Calibri Light" panose="020F0302020204030204" pitchFamily="34" charset="0"/>
                <a:cs typeface="Calibri Light" panose="020F0302020204030204" pitchFamily="34" charset="0"/>
              </a:rPr>
              <a:t>Available to All Students</a:t>
            </a:r>
          </a:p>
        </p:txBody>
      </p:sp>
      <p:sp>
        <p:nvSpPr>
          <p:cNvPr id="3" name="Content Placeholder 2"/>
          <p:cNvSpPr>
            <a:spLocks noGrp="1"/>
          </p:cNvSpPr>
          <p:nvPr>
            <p:ph idx="1"/>
          </p:nvPr>
        </p:nvSpPr>
        <p:spPr/>
        <p:txBody>
          <a:bodyPr>
            <a:normAutofit/>
          </a:bodyPr>
          <a:lstStyle/>
          <a:p>
            <a:pPr lvl="0"/>
            <a:r>
              <a:rPr lang="en-US" sz="3200" dirty="0"/>
              <a:t>CBT (built in) or PBT</a:t>
            </a:r>
          </a:p>
          <a:p>
            <a:pPr lvl="0"/>
            <a:r>
              <a:rPr lang="en-US" sz="3200" dirty="0"/>
              <a:t>Examples: </a:t>
            </a:r>
          </a:p>
          <a:p>
            <a:pPr lvl="1"/>
            <a:r>
              <a:rPr lang="en-US" sz="3200" dirty="0"/>
              <a:t>blank paper</a:t>
            </a:r>
          </a:p>
          <a:p>
            <a:pPr lvl="1"/>
            <a:r>
              <a:rPr lang="en-US" sz="3200" dirty="0"/>
              <a:t>answer eliminator</a:t>
            </a:r>
          </a:p>
          <a:p>
            <a:pPr lvl="1"/>
            <a:r>
              <a:rPr lang="en-US" sz="3200" dirty="0"/>
              <a:t>highlighter</a:t>
            </a:r>
          </a:p>
          <a:p>
            <a:pPr lvl="1"/>
            <a:r>
              <a:rPr lang="en-US" sz="3200" dirty="0"/>
              <a:t>calculator (on test sections that allow)</a:t>
            </a:r>
          </a:p>
          <a:p>
            <a:pPr lvl="1"/>
            <a:r>
              <a:rPr lang="en-US" sz="3200" dirty="0"/>
              <a:t>zoom or magnifier</a:t>
            </a:r>
            <a:endParaRPr lang="en-US" sz="3200" dirty="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14</a:t>
            </a:fld>
            <a:endParaRPr lang="en-US"/>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Autofit/>
          </a:bodyPr>
          <a:lstStyle/>
          <a:p>
            <a:pPr algn="ctr"/>
            <a:r>
              <a:rPr lang="en-US" b="1" dirty="0">
                <a:latin typeface="Calibri Light" panose="020F0302020204030204" pitchFamily="34" charset="0"/>
                <a:cs typeface="Calibri Light" panose="020F0302020204030204" pitchFamily="34" charset="0"/>
              </a:rPr>
              <a:t>Accessibility Features</a:t>
            </a:r>
            <a:br>
              <a:rPr lang="en-US" b="1" dirty="0">
                <a:latin typeface="Calibri Light" panose="020F0302020204030204" pitchFamily="34" charset="0"/>
                <a:cs typeface="Calibri Light" panose="020F0302020204030204" pitchFamily="34" charset="0"/>
              </a:rPr>
            </a:br>
            <a:r>
              <a:rPr lang="en-US" b="1" dirty="0">
                <a:latin typeface="Calibri Light" panose="020F0302020204030204" pitchFamily="34" charset="0"/>
                <a:cs typeface="Calibri Light" panose="020F0302020204030204" pitchFamily="34" charset="0"/>
              </a:rPr>
              <a:t>Available to Designated Students</a:t>
            </a:r>
          </a:p>
        </p:txBody>
      </p:sp>
      <p:sp>
        <p:nvSpPr>
          <p:cNvPr id="3" name="Content Placeholder 2"/>
          <p:cNvSpPr>
            <a:spLocks noGrp="1"/>
          </p:cNvSpPr>
          <p:nvPr>
            <p:ph idx="1"/>
          </p:nvPr>
        </p:nvSpPr>
        <p:spPr/>
        <p:txBody>
          <a:bodyPr>
            <a:normAutofit lnSpcReduction="10000"/>
          </a:bodyPr>
          <a:lstStyle/>
          <a:p>
            <a:pPr lvl="0"/>
            <a:r>
              <a:rPr lang="en-US" sz="2600" dirty="0"/>
              <a:t>Designated by team such as SAT or by agreement among teacher, student, and parent</a:t>
            </a:r>
          </a:p>
          <a:p>
            <a:pPr lvl="0"/>
            <a:r>
              <a:rPr lang="en-US" sz="2600" dirty="0"/>
              <a:t>Only assign if used in classroom instruction</a:t>
            </a:r>
          </a:p>
          <a:p>
            <a:pPr lvl="0"/>
            <a:r>
              <a:rPr lang="en-US" sz="2600" dirty="0"/>
              <a:t>On CBT, must be enabled in platform</a:t>
            </a:r>
          </a:p>
          <a:p>
            <a:pPr lvl="0"/>
            <a:r>
              <a:rPr lang="en-US" sz="2600" dirty="0"/>
              <a:t>Examples: </a:t>
            </a:r>
          </a:p>
          <a:p>
            <a:pPr lvl="1"/>
            <a:r>
              <a:rPr lang="en-US" sz="2200" dirty="0"/>
              <a:t>color contrast </a:t>
            </a:r>
            <a:endParaRPr lang="en-US" sz="1800" dirty="0"/>
          </a:p>
          <a:p>
            <a:pPr lvl="1"/>
            <a:r>
              <a:rPr lang="en-US" sz="2200" dirty="0"/>
              <a:t>directions read aloud, clarified, or repeated</a:t>
            </a:r>
            <a:endParaRPr lang="en-US" sz="1800" dirty="0"/>
          </a:p>
          <a:p>
            <a:pPr lvl="1"/>
            <a:r>
              <a:rPr lang="en-US" sz="2200" dirty="0"/>
              <a:t>headphones as noise buffer</a:t>
            </a:r>
            <a:endParaRPr lang="en-US" sz="1800" dirty="0"/>
          </a:p>
          <a:p>
            <a:pPr lvl="1"/>
            <a:r>
              <a:rPr lang="en-US" sz="2200" dirty="0"/>
              <a:t>human reader or text-to-speech on a math or science (accommodation on ELA)</a:t>
            </a:r>
            <a:endParaRPr lang="en-US" sz="3600" dirty="0"/>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15</a:t>
            </a:fld>
            <a:endParaRPr lang="en-US"/>
          </a:p>
        </p:txBody>
      </p:sp>
    </p:spTree>
    <p:extLst>
      <p:ext uri="{BB962C8B-B14F-4D97-AF65-F5344CB8AC3E}">
        <p14:creationId xmlns:p14="http://schemas.microsoft.com/office/powerpoint/2010/main" val="150570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Autofit/>
          </a:bodyPr>
          <a:lstStyle/>
          <a:p>
            <a:pPr algn="ctr"/>
            <a:r>
              <a:rPr lang="en-US" b="1" dirty="0">
                <a:latin typeface="Calibri Light" panose="020F0302020204030204" pitchFamily="34" charset="0"/>
                <a:cs typeface="Calibri Light" panose="020F0302020204030204" pitchFamily="34" charset="0"/>
              </a:rPr>
              <a:t>Accommodations</a:t>
            </a:r>
            <a:br>
              <a:rPr lang="en-US" b="1" dirty="0">
                <a:latin typeface="Calibri Light" panose="020F0302020204030204" pitchFamily="34" charset="0"/>
                <a:cs typeface="Calibri Light" panose="020F0302020204030204" pitchFamily="34" charset="0"/>
              </a:rPr>
            </a:br>
            <a:r>
              <a:rPr lang="en-US" b="1" dirty="0">
                <a:latin typeface="Calibri Light" panose="020F0302020204030204" pitchFamily="34" charset="0"/>
                <a:cs typeface="Calibri Light" panose="020F0302020204030204" pitchFamily="34" charset="0"/>
              </a:rPr>
              <a:t>Available Only to Students with IEP or 504 Plan</a:t>
            </a:r>
          </a:p>
        </p:txBody>
      </p:sp>
      <p:sp>
        <p:nvSpPr>
          <p:cNvPr id="3" name="Content Placeholder 2"/>
          <p:cNvSpPr>
            <a:spLocks noGrp="1"/>
          </p:cNvSpPr>
          <p:nvPr>
            <p:ph idx="1"/>
          </p:nvPr>
        </p:nvSpPr>
        <p:spPr/>
        <p:txBody>
          <a:bodyPr>
            <a:normAutofit/>
          </a:bodyPr>
          <a:lstStyle/>
          <a:p>
            <a:pPr lvl="0"/>
            <a:r>
              <a:rPr lang="en-US" dirty="0"/>
              <a:t>Changes in procedures or materials that ensure equitable access</a:t>
            </a:r>
          </a:p>
          <a:p>
            <a:r>
              <a:rPr lang="en-US" b="1" u="sng" dirty="0"/>
              <a:t>Only</a:t>
            </a:r>
            <a:r>
              <a:rPr lang="en-US" dirty="0"/>
              <a:t> assign if used in classroom instruction</a:t>
            </a:r>
          </a:p>
          <a:p>
            <a:pPr lvl="0"/>
            <a:r>
              <a:rPr lang="en-US" sz="2600" dirty="0"/>
              <a:t>Examples: </a:t>
            </a:r>
          </a:p>
          <a:p>
            <a:pPr lvl="1"/>
            <a:r>
              <a:rPr lang="en-US" dirty="0">
                <a:solidFill>
                  <a:prstClr val="black"/>
                </a:solidFill>
                <a:latin typeface="Calibri" panose="020F0502020204030204"/>
              </a:rPr>
              <a:t>Human reader or text-to-speech on ELA assessment</a:t>
            </a:r>
          </a:p>
          <a:p>
            <a:pPr lvl="1"/>
            <a:r>
              <a:rPr lang="en-US" dirty="0">
                <a:solidFill>
                  <a:prstClr val="black"/>
                </a:solidFill>
              </a:rPr>
              <a:t>Calculator on non-calculator section</a:t>
            </a:r>
          </a:p>
          <a:p>
            <a:pPr lvl="1"/>
            <a:r>
              <a:rPr lang="en-US" dirty="0">
                <a:solidFill>
                  <a:prstClr val="black"/>
                </a:solidFill>
              </a:rPr>
              <a:t>Extended time (on timed test)</a:t>
            </a:r>
          </a:p>
          <a:p>
            <a:pPr lvl="1"/>
            <a:r>
              <a:rPr lang="en-US" dirty="0">
                <a:solidFill>
                  <a:prstClr val="black"/>
                </a:solidFill>
                <a:latin typeface="Calibri" panose="020F0502020204030204"/>
              </a:rPr>
              <a:t>Braille</a:t>
            </a:r>
            <a:endParaRPr lang="en-US" dirty="0"/>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16</a:t>
            </a:fld>
            <a:endParaRPr lang="en-US"/>
          </a:p>
        </p:txBody>
      </p:sp>
      <p:pic>
        <p:nvPicPr>
          <p:cNvPr id="7" name="Picture 6" descr="C:\Users\shyya001\AppData\Local\Temp\Education-equity-equality-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9402" y="3996993"/>
            <a:ext cx="5677535" cy="2803525"/>
          </a:xfrm>
          <a:prstGeom prst="rect">
            <a:avLst/>
          </a:prstGeom>
          <a:noFill/>
          <a:ln>
            <a:solidFill>
              <a:schemeClr val="tx1"/>
            </a:solidFill>
          </a:ln>
        </p:spPr>
      </p:pic>
    </p:spTree>
    <p:extLst>
      <p:ext uri="{BB962C8B-B14F-4D97-AF65-F5344CB8AC3E}">
        <p14:creationId xmlns:p14="http://schemas.microsoft.com/office/powerpoint/2010/main" val="79932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b="1" dirty="0">
                <a:latin typeface="Calibri Light" panose="020F0302020204030204" pitchFamily="34" charset="0"/>
                <a:cs typeface="Calibri Light" panose="020F0302020204030204" pitchFamily="34" charset="0"/>
              </a:rPr>
              <a:t>Accommodations vs Modifications</a:t>
            </a:r>
          </a:p>
        </p:txBody>
      </p:sp>
      <p:sp>
        <p:nvSpPr>
          <p:cNvPr id="3" name="Content Placeholder 2"/>
          <p:cNvSpPr>
            <a:spLocks noGrp="1"/>
          </p:cNvSpPr>
          <p:nvPr>
            <p:ph idx="1"/>
          </p:nvPr>
        </p:nvSpPr>
        <p:spPr/>
        <p:txBody>
          <a:bodyPr>
            <a:normAutofit/>
          </a:bodyPr>
          <a:lstStyle/>
          <a:p>
            <a:pPr lvl="0"/>
            <a:r>
              <a:rPr lang="en-US" sz="3200" dirty="0"/>
              <a:t>Modifications: Changes in student response or test administration that change the construct of the test</a:t>
            </a:r>
          </a:p>
          <a:p>
            <a:pPr lvl="1"/>
            <a:r>
              <a:rPr lang="en-US" sz="2800" dirty="0"/>
              <a:t>Change what the test is intended to measure</a:t>
            </a:r>
          </a:p>
          <a:p>
            <a:pPr lvl="1"/>
            <a:r>
              <a:rPr lang="en-US" sz="2800" dirty="0"/>
              <a:t>Give students an unfair advantage</a:t>
            </a:r>
          </a:p>
          <a:p>
            <a:pPr lvl="1"/>
            <a:r>
              <a:rPr lang="en-US" sz="2800" dirty="0"/>
              <a:t>Lead to </a:t>
            </a:r>
            <a:r>
              <a:rPr lang="en-US" sz="2800" b="1" u="sng" dirty="0"/>
              <a:t>invalid</a:t>
            </a:r>
            <a:r>
              <a:rPr lang="en-US" sz="2800" dirty="0"/>
              <a:t> test result</a:t>
            </a:r>
          </a:p>
          <a:p>
            <a:pPr lvl="0"/>
            <a:r>
              <a:rPr lang="en-US" sz="3200" dirty="0"/>
              <a:t>Examples: </a:t>
            </a:r>
          </a:p>
          <a:p>
            <a:pPr lvl="1"/>
            <a:r>
              <a:rPr lang="en-US" sz="2800" dirty="0"/>
              <a:t>Allowing use of a dictionary</a:t>
            </a:r>
          </a:p>
          <a:p>
            <a:pPr lvl="1"/>
            <a:r>
              <a:rPr lang="en-US" sz="2800" dirty="0">
                <a:solidFill>
                  <a:schemeClr val="tx1">
                    <a:lumMod val="50000"/>
                  </a:schemeClr>
                </a:solidFill>
                <a:latin typeface="Calibri" panose="020F0502020204030204"/>
              </a:rPr>
              <a:t>Paraphrasing a test question for a student</a:t>
            </a:r>
            <a:endParaRPr lang="en-US" sz="3200" dirty="0">
              <a:solidFill>
                <a:schemeClr val="tx1">
                  <a:lumMod val="50000"/>
                </a:schemeClr>
              </a:solidFill>
              <a:latin typeface="Calibri" panose="020F0502020204030204"/>
            </a:endParaRP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17</a:t>
            </a:fld>
            <a:endParaRPr lang="en-US"/>
          </a:p>
        </p:txBody>
      </p:sp>
    </p:spTree>
    <p:extLst>
      <p:ext uri="{BB962C8B-B14F-4D97-AF65-F5344CB8AC3E}">
        <p14:creationId xmlns:p14="http://schemas.microsoft.com/office/powerpoint/2010/main" val="3903342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fontScale="90000"/>
          </a:bodyPr>
          <a:lstStyle/>
          <a:p>
            <a:pPr algn="ctr"/>
            <a:r>
              <a:rPr lang="en-US" sz="5400" b="1" dirty="0">
                <a:latin typeface="Calibri Light" panose="020F0302020204030204" pitchFamily="34" charset="0"/>
                <a:cs typeface="Calibri Light" panose="020F0302020204030204" pitchFamily="34" charset="0"/>
              </a:rPr>
              <a:t>Non-standard &amp; Emergency Accommodations</a:t>
            </a:r>
          </a:p>
        </p:txBody>
      </p:sp>
      <p:sp>
        <p:nvSpPr>
          <p:cNvPr id="3" name="Content Placeholder 2"/>
          <p:cNvSpPr>
            <a:spLocks noGrp="1"/>
          </p:cNvSpPr>
          <p:nvPr>
            <p:ph idx="1"/>
          </p:nvPr>
        </p:nvSpPr>
        <p:spPr/>
        <p:txBody>
          <a:bodyPr>
            <a:normAutofit lnSpcReduction="10000"/>
          </a:bodyPr>
          <a:lstStyle/>
          <a:p>
            <a:pPr lvl="0"/>
            <a:r>
              <a:rPr lang="en-US" sz="3200" dirty="0"/>
              <a:t>Non-standard accommodations</a:t>
            </a:r>
          </a:p>
          <a:p>
            <a:pPr lvl="1"/>
            <a:r>
              <a:rPr lang="en-US" sz="2800" dirty="0"/>
              <a:t>E.g., Cell phone for blood glucose monitoring, homebound student test at home</a:t>
            </a:r>
          </a:p>
          <a:p>
            <a:pPr lvl="1"/>
            <a:r>
              <a:rPr lang="en-US" sz="2800" dirty="0"/>
              <a:t>Submit form via </a:t>
            </a:r>
            <a:r>
              <a:rPr lang="en-US" sz="2800" dirty="0">
                <a:solidFill>
                  <a:schemeClr val="tx1">
                    <a:lumMod val="75000"/>
                  </a:schemeClr>
                </a:solidFill>
              </a:rPr>
              <a:t>PED Test Coordinator </a:t>
            </a:r>
            <a:r>
              <a:rPr lang="en-US" sz="2800" dirty="0"/>
              <a:t>Portal at least 2 weeks before test</a:t>
            </a:r>
            <a:endParaRPr lang="en-US" sz="2400" dirty="0"/>
          </a:p>
          <a:p>
            <a:pPr lvl="0"/>
            <a:r>
              <a:rPr lang="en-US" sz="3200" dirty="0">
                <a:solidFill>
                  <a:schemeClr val="tx1">
                    <a:lumMod val="50000"/>
                  </a:schemeClr>
                </a:solidFill>
                <a:latin typeface="Calibri" panose="020F0502020204030204"/>
              </a:rPr>
              <a:t>Emergency accommodations</a:t>
            </a:r>
          </a:p>
          <a:p>
            <a:pPr lvl="1"/>
            <a:r>
              <a:rPr lang="en-US" sz="2800" dirty="0">
                <a:solidFill>
                  <a:schemeClr val="tx1">
                    <a:lumMod val="50000"/>
                  </a:schemeClr>
                </a:solidFill>
                <a:latin typeface="Calibri" panose="020F0502020204030204"/>
              </a:rPr>
              <a:t>E.g., student breaks arm and can’t write or use a mouse</a:t>
            </a:r>
          </a:p>
          <a:p>
            <a:pPr lvl="1"/>
            <a:r>
              <a:rPr lang="en-US" sz="2800" dirty="0">
                <a:solidFill>
                  <a:schemeClr val="tx1">
                    <a:lumMod val="50000"/>
                  </a:schemeClr>
                </a:solidFill>
                <a:latin typeface="Calibri" panose="020F0502020204030204"/>
              </a:rPr>
              <a:t>504 Plan if time</a:t>
            </a:r>
          </a:p>
          <a:p>
            <a:pPr lvl="1"/>
            <a:r>
              <a:rPr lang="en-US" sz="2800" dirty="0">
                <a:solidFill>
                  <a:schemeClr val="tx1">
                    <a:lumMod val="50000"/>
                  </a:schemeClr>
                </a:solidFill>
                <a:latin typeface="Calibri" panose="020F0502020204030204"/>
              </a:rPr>
              <a:t>Non-standard accommodation form if not</a:t>
            </a: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18</a:t>
            </a:fld>
            <a:endParaRPr lang="en-US"/>
          </a:p>
        </p:txBody>
      </p:sp>
    </p:spTree>
    <p:extLst>
      <p:ext uri="{BB962C8B-B14F-4D97-AF65-F5344CB8AC3E}">
        <p14:creationId xmlns:p14="http://schemas.microsoft.com/office/powerpoint/2010/main" val="149067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b="1" dirty="0">
                <a:latin typeface="Calibri Light" panose="020F0302020204030204" pitchFamily="34" charset="0"/>
                <a:cs typeface="Calibri Light" panose="020F0302020204030204" pitchFamily="34" charset="0"/>
              </a:rPr>
              <a:t>Accommodations Irregularities</a:t>
            </a:r>
          </a:p>
        </p:txBody>
      </p:sp>
      <p:sp>
        <p:nvSpPr>
          <p:cNvPr id="3" name="Content Placeholder 2"/>
          <p:cNvSpPr>
            <a:spLocks noGrp="1"/>
          </p:cNvSpPr>
          <p:nvPr>
            <p:ph idx="1"/>
          </p:nvPr>
        </p:nvSpPr>
        <p:spPr/>
        <p:txBody>
          <a:bodyPr>
            <a:normAutofit fontScale="92500"/>
          </a:bodyPr>
          <a:lstStyle/>
          <a:p>
            <a:pPr lvl="0"/>
            <a:r>
              <a:rPr lang="en-US" sz="3600" dirty="0"/>
              <a:t>Administering an assessment with an accommodation that is </a:t>
            </a:r>
            <a:r>
              <a:rPr lang="en-US" sz="3600" b="1" dirty="0"/>
              <a:t>not</a:t>
            </a:r>
            <a:r>
              <a:rPr lang="en-US" sz="3600" dirty="0"/>
              <a:t> in a student’s legal plan is an irregularity. </a:t>
            </a:r>
          </a:p>
          <a:p>
            <a:pPr lvl="0"/>
            <a:r>
              <a:rPr lang="en-US" sz="3600" dirty="0"/>
              <a:t>Administering an assessment </a:t>
            </a:r>
            <a:r>
              <a:rPr lang="en-US" sz="3600" b="1" dirty="0"/>
              <a:t>without</a:t>
            </a:r>
            <a:r>
              <a:rPr lang="en-US" sz="3600" dirty="0"/>
              <a:t> an accommodation that </a:t>
            </a:r>
            <a:r>
              <a:rPr lang="en-US" sz="3600" b="1" dirty="0"/>
              <a:t>is</a:t>
            </a:r>
            <a:r>
              <a:rPr lang="en-US" sz="3600" dirty="0"/>
              <a:t> in a student’s plan is an irregularity.</a:t>
            </a:r>
          </a:p>
          <a:p>
            <a:pPr lvl="0">
              <a:buFont typeface="Wingdings" panose="05000000000000000000" pitchFamily="2" charset="2"/>
              <a:buChar char="ü"/>
            </a:pPr>
            <a:r>
              <a:rPr lang="en-US" sz="3600" dirty="0">
                <a:solidFill>
                  <a:prstClr val="black"/>
                </a:solidFill>
                <a:latin typeface="Calibri" panose="020F0502020204030204"/>
              </a:rPr>
              <a:t>Avoid irregularities by checking </a:t>
            </a:r>
            <a:r>
              <a:rPr lang="en-US" sz="3600" b="1" u="sng" dirty="0">
                <a:solidFill>
                  <a:prstClr val="black"/>
                </a:solidFill>
                <a:latin typeface="Calibri" panose="020F0502020204030204"/>
              </a:rPr>
              <a:t>and double checking</a:t>
            </a:r>
            <a:r>
              <a:rPr lang="en-US" sz="3600" dirty="0">
                <a:solidFill>
                  <a:prstClr val="black"/>
                </a:solidFill>
                <a:latin typeface="Calibri" panose="020F0502020204030204"/>
              </a:rPr>
              <a:t> which accommodations are assigned to students</a:t>
            </a: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19</a:t>
            </a:fld>
            <a:endParaRPr lang="en-US"/>
          </a:p>
        </p:txBody>
      </p:sp>
    </p:spTree>
    <p:extLst>
      <p:ext uri="{BB962C8B-B14F-4D97-AF65-F5344CB8AC3E}">
        <p14:creationId xmlns:p14="http://schemas.microsoft.com/office/powerpoint/2010/main" val="810434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2314842"/>
            <a:ext cx="9601200" cy="3329499"/>
          </a:xfrm>
        </p:spPr>
        <p:txBody>
          <a:bodyPr>
            <a:normAutofit fontScale="90000"/>
          </a:bodyPr>
          <a:lstStyle/>
          <a:p>
            <a:r>
              <a:rPr lang="en-US" dirty="0">
                <a:solidFill>
                  <a:schemeClr val="tx1"/>
                </a:solidFill>
              </a:rPr>
              <a:t>Part 1: 	a. </a:t>
            </a:r>
            <a:r>
              <a:rPr lang="en-US" dirty="0">
                <a:solidFill>
                  <a:schemeClr val="tx1">
                    <a:lumMod val="75000"/>
                  </a:schemeClr>
                </a:solidFill>
              </a:rPr>
              <a:t>PED</a:t>
            </a:r>
            <a:r>
              <a:rPr lang="en-US" dirty="0">
                <a:solidFill>
                  <a:schemeClr val="tx1"/>
                </a:solidFill>
              </a:rPr>
              <a:t> Test Coordinator Portal</a:t>
            </a:r>
            <a:br>
              <a:rPr lang="en-US" dirty="0">
                <a:solidFill>
                  <a:schemeClr val="tx1"/>
                </a:solidFill>
              </a:rPr>
            </a:br>
            <a:r>
              <a:rPr lang="en-US" dirty="0">
                <a:solidFill>
                  <a:schemeClr val="tx1"/>
                </a:solidFill>
              </a:rPr>
              <a:t>		b. Accessibility and Accommodations</a:t>
            </a:r>
            <a:br>
              <a:rPr lang="en-US" dirty="0">
                <a:solidFill>
                  <a:schemeClr val="tx1"/>
                </a:solidFill>
              </a:rPr>
            </a:br>
            <a:br>
              <a:rPr lang="en-US" dirty="0">
                <a:solidFill>
                  <a:schemeClr val="tx1"/>
                </a:solidFill>
              </a:rPr>
            </a:br>
            <a:r>
              <a:rPr lang="en-US" dirty="0">
                <a:solidFill>
                  <a:schemeClr val="tx1"/>
                </a:solidFill>
              </a:rPr>
              <a:t>Part 2: 	Alternate Assessment: DLM  and 1% Alternate Assessment Threshold Monitoring</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293556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 to Test Vendor Manuals for Specific Information</a:t>
            </a:r>
          </a:p>
        </p:txBody>
      </p:sp>
      <p:sp>
        <p:nvSpPr>
          <p:cNvPr id="3" name="Content Placeholder 2"/>
          <p:cNvSpPr>
            <a:spLocks noGrp="1"/>
          </p:cNvSpPr>
          <p:nvPr>
            <p:ph idx="1"/>
          </p:nvPr>
        </p:nvSpPr>
        <p:spPr/>
        <p:txBody>
          <a:bodyPr>
            <a:normAutofit fontScale="85000" lnSpcReduction="20000"/>
          </a:bodyPr>
          <a:lstStyle/>
          <a:p>
            <a:r>
              <a:rPr lang="en-US" dirty="0"/>
              <a:t>College Board (SAT) </a:t>
            </a:r>
          </a:p>
          <a:p>
            <a:pPr lvl="1">
              <a:buFont typeface="Courier New" panose="02070309020205020404" pitchFamily="49" charset="0"/>
              <a:buChar char="o"/>
            </a:pPr>
            <a:r>
              <a:rPr lang="en-US" dirty="0"/>
              <a:t>College Reportable </a:t>
            </a:r>
            <a:r>
              <a:rPr lang="en-US" dirty="0">
                <a:hlinkClick r:id="rId2"/>
              </a:rPr>
              <a:t>https://accommodations.collegeboard.org/pdf/accommodations-supports-handbook.pdf</a:t>
            </a:r>
            <a:endParaRPr lang="en-US" dirty="0"/>
          </a:p>
          <a:p>
            <a:pPr lvl="1">
              <a:buFont typeface="Courier New" panose="02070309020205020404" pitchFamily="49" charset="0"/>
              <a:buChar char="o"/>
            </a:pPr>
            <a:r>
              <a:rPr lang="en-US" dirty="0"/>
              <a:t>Non College Reportable Scores </a:t>
            </a:r>
            <a:r>
              <a:rPr lang="en-US" dirty="0">
                <a:hlinkClick r:id="rId3"/>
              </a:rPr>
              <a:t>https://webnew.ped.state.nm.us/wp-content/uploads/2019/12/College_Board_Accommodations_Non-Reportable_Scores.pdf</a:t>
            </a:r>
            <a:endParaRPr lang="en-US" dirty="0"/>
          </a:p>
          <a:p>
            <a:r>
              <a:rPr lang="en-US" dirty="0" err="1"/>
              <a:t>Cognia</a:t>
            </a:r>
            <a:r>
              <a:rPr lang="en-US" dirty="0"/>
              <a:t> (NM-MSSA, ASR, </a:t>
            </a:r>
            <a:r>
              <a:rPr lang="en-US" dirty="0" err="1"/>
              <a:t>iMSSA</a:t>
            </a:r>
            <a:r>
              <a:rPr lang="en-US" dirty="0"/>
              <a:t>) </a:t>
            </a:r>
            <a:r>
              <a:rPr lang="en-US" dirty="0">
                <a:hlinkClick r:id="rId4"/>
              </a:rPr>
              <a:t>https://newmexico.onlinehelp.cognia.org/wp-content/uploads/sites/10/2020/08/NM-Assessments-Univ-Tools-Accessibility-and-Accoms_August-2020.pdf</a:t>
            </a:r>
            <a:endParaRPr lang="en-US" dirty="0"/>
          </a:p>
          <a:p>
            <a:r>
              <a:rPr lang="en-US" dirty="0"/>
              <a:t>DLM </a:t>
            </a:r>
            <a:r>
              <a:rPr lang="en-US" dirty="0">
                <a:hlinkClick r:id="rId5"/>
              </a:rPr>
              <a:t>https://dynamiclearningmaps.org/sites/default/files/documents/Manuals_Blueprints/Accessibility_Manual_2020-2021.pdf</a:t>
            </a:r>
            <a:endParaRPr lang="en-US" dirty="0"/>
          </a:p>
          <a:p>
            <a:r>
              <a:rPr lang="en-US" dirty="0">
                <a:solidFill>
                  <a:schemeClr val="bg2">
                    <a:lumMod val="25000"/>
                  </a:schemeClr>
                </a:solidFill>
              </a:rPr>
              <a:t>ACCESS </a:t>
            </a:r>
            <a:r>
              <a:rPr lang="en-US" dirty="0">
                <a:solidFill>
                  <a:schemeClr val="bg2">
                    <a:lumMod val="25000"/>
                  </a:schemeClr>
                </a:solidFill>
                <a:hlinkClick r:id="rId6"/>
              </a:rPr>
              <a:t>https://wida.wisc.edu/resources/accessibility-and-accommodations-supplement</a:t>
            </a:r>
            <a:r>
              <a:rPr lang="en-US" dirty="0">
                <a:solidFill>
                  <a:srgbClr val="FF0000"/>
                </a:solidFill>
              </a:rPr>
              <a:t> </a:t>
            </a:r>
          </a:p>
          <a:p>
            <a:r>
              <a:rPr lang="en-US" dirty="0" err="1">
                <a:solidFill>
                  <a:schemeClr val="tx1">
                    <a:lumMod val="75000"/>
                  </a:schemeClr>
                </a:solidFill>
              </a:rPr>
              <a:t>iStation</a:t>
            </a:r>
            <a:r>
              <a:rPr lang="en-US" dirty="0">
                <a:solidFill>
                  <a:schemeClr val="tx1">
                    <a:lumMod val="75000"/>
                  </a:schemeClr>
                </a:solidFill>
              </a:rPr>
              <a:t> </a:t>
            </a:r>
            <a:r>
              <a:rPr lang="en-US" dirty="0">
                <a:solidFill>
                  <a:schemeClr val="tx1">
                    <a:lumMod val="75000"/>
                  </a:schemeClr>
                </a:solidFill>
                <a:hlinkClick r:id="rId7"/>
              </a:rPr>
              <a:t>https://www.istation.com/Content/downloads/NM_IstationAssessmentAccommodations.pdf</a:t>
            </a:r>
            <a:endParaRPr lang="en-US" dirty="0">
              <a:solidFill>
                <a:schemeClr val="tx1">
                  <a:lumMod val="75000"/>
                </a:schemeClr>
              </a:solidFill>
            </a:endParaRPr>
          </a:p>
          <a:p>
            <a:endParaRPr lang="en-US" dirty="0">
              <a:solidFill>
                <a:schemeClr val="tx1">
                  <a:lumMod val="75000"/>
                </a:schemeClr>
              </a:solidFill>
            </a:endParaRP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20</a:t>
            </a:fld>
            <a:endParaRPr lang="en-US"/>
          </a:p>
        </p:txBody>
      </p:sp>
    </p:spTree>
    <p:extLst>
      <p:ext uri="{BB962C8B-B14F-4D97-AF65-F5344CB8AC3E}">
        <p14:creationId xmlns:p14="http://schemas.microsoft.com/office/powerpoint/2010/main" val="56597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D902EB1-CFE7-45C0-A3EC-72FB8F402B17}" type="slidenum">
              <a:rPr lang="en-US" smtClean="0"/>
              <a:t>21</a:t>
            </a:fld>
            <a:endParaRPr lang="en-US"/>
          </a:p>
        </p:txBody>
      </p:sp>
      <p:sp>
        <p:nvSpPr>
          <p:cNvPr id="3" name="Title 8"/>
          <p:cNvSpPr txBox="1">
            <a:spLocks/>
          </p:cNvSpPr>
          <p:nvPr/>
        </p:nvSpPr>
        <p:spPr>
          <a:xfrm>
            <a:off x="860969" y="204774"/>
            <a:ext cx="10759440" cy="58595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Calibri Light" panose="020F0302020204030204" pitchFamily="34" charset="0"/>
                <a:cs typeface="Calibri Light" panose="020F0302020204030204" pitchFamily="34" charset="0"/>
              </a:rPr>
              <a:t>IEP Team Decisions about Accommodations</a:t>
            </a:r>
          </a:p>
        </p:txBody>
      </p:sp>
      <p:sp>
        <p:nvSpPr>
          <p:cNvPr id="5" name="TextBox 4"/>
          <p:cNvSpPr txBox="1"/>
          <p:nvPr/>
        </p:nvSpPr>
        <p:spPr>
          <a:xfrm>
            <a:off x="485776" y="6390584"/>
            <a:ext cx="10685236" cy="341632"/>
          </a:xfrm>
          <a:prstGeom prst="rect">
            <a:avLst/>
          </a:prstGeom>
          <a:noFill/>
        </p:spPr>
        <p:txBody>
          <a:bodyPr wrap="square" rtlCol="0">
            <a:spAutoFit/>
          </a:bodyPr>
          <a:lstStyle/>
          <a:p>
            <a:pPr lvl="1" algn="ctr">
              <a:lnSpc>
                <a:spcPct val="90000"/>
              </a:lnSpc>
              <a:spcBef>
                <a:spcPts val="500"/>
              </a:spcBef>
              <a:defRPr/>
            </a:pPr>
            <a:r>
              <a:rPr lang="en-US" dirty="0">
                <a:solidFill>
                  <a:prstClr val="black"/>
                </a:solidFill>
                <a:latin typeface="Calibri" panose="020F0502020204030204" pitchFamily="34" charset="0"/>
              </a:rPr>
              <a:t>Council of Chief State School Officers (CCSSO) Accessibility Manual</a:t>
            </a:r>
          </a:p>
        </p:txBody>
      </p:sp>
      <p:graphicFrame>
        <p:nvGraphicFramePr>
          <p:cNvPr id="6" name="Diagram 5"/>
          <p:cNvGraphicFramePr/>
          <p:nvPr>
            <p:extLst>
              <p:ext uri="{D42A27DB-BD31-4B8C-83A1-F6EECF244321}">
                <p14:modId xmlns:p14="http://schemas.microsoft.com/office/powerpoint/2010/main" val="74335068"/>
              </p:ext>
            </p:extLst>
          </p:nvPr>
        </p:nvGraphicFramePr>
        <p:xfrm>
          <a:off x="2486025" y="942975"/>
          <a:ext cx="6843714" cy="5402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844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b="1" dirty="0">
                <a:latin typeface="Calibri Light" panose="020F0302020204030204" pitchFamily="34" charset="0"/>
                <a:cs typeface="Calibri Light" panose="020F0302020204030204" pitchFamily="34" charset="0"/>
              </a:rPr>
              <a:t>Medical Exemption Request</a:t>
            </a:r>
          </a:p>
        </p:txBody>
      </p:sp>
      <p:sp>
        <p:nvSpPr>
          <p:cNvPr id="3" name="Content Placeholder 2"/>
          <p:cNvSpPr>
            <a:spLocks noGrp="1"/>
          </p:cNvSpPr>
          <p:nvPr>
            <p:ph idx="1"/>
          </p:nvPr>
        </p:nvSpPr>
        <p:spPr/>
        <p:txBody>
          <a:bodyPr>
            <a:normAutofit fontScale="55000" lnSpcReduction="20000"/>
          </a:bodyPr>
          <a:lstStyle/>
          <a:p>
            <a:pPr lvl="0"/>
            <a:r>
              <a:rPr lang="en-US" sz="3600" dirty="0"/>
              <a:t>Student is not able to be assessed due to serious illness, injury, or medical emergency</a:t>
            </a:r>
          </a:p>
          <a:p>
            <a:pPr lvl="0"/>
            <a:r>
              <a:rPr lang="en-US" sz="3600" dirty="0"/>
              <a:t>Homebound students able to receive instruction should be assessed.</a:t>
            </a:r>
          </a:p>
          <a:p>
            <a:r>
              <a:rPr lang="en-US" sz="3600" dirty="0"/>
              <a:t>Complete form (Parts A, B, C) available on Assessment Bureau web page </a:t>
            </a:r>
            <a:r>
              <a:rPr lang="en-US" sz="3600" dirty="0">
                <a:hlinkClick r:id="rId2"/>
              </a:rPr>
              <a:t>https://webnew.ped.state.nm.us/bureaus/assessment-3/district-test-coordinator/</a:t>
            </a:r>
            <a:endParaRPr lang="en-US" sz="3600" dirty="0"/>
          </a:p>
          <a:p>
            <a:r>
              <a:rPr lang="en-US" sz="3600" dirty="0"/>
              <a:t>Part A: Verified in writing by licensed medical provider</a:t>
            </a:r>
          </a:p>
          <a:p>
            <a:pPr lvl="0"/>
            <a:r>
              <a:rPr lang="en-US" sz="3600" dirty="0"/>
              <a:t>Part B: Parent Consent</a:t>
            </a:r>
            <a:endParaRPr lang="en-US" dirty="0"/>
          </a:p>
          <a:p>
            <a:pPr lvl="1"/>
            <a:r>
              <a:rPr lang="en-US" sz="2800" dirty="0"/>
              <a:t>Do </a:t>
            </a:r>
            <a:r>
              <a:rPr lang="en-US" sz="2800" b="1" u="sng" dirty="0"/>
              <a:t>not</a:t>
            </a:r>
            <a:r>
              <a:rPr lang="en-US" sz="2800" dirty="0"/>
              <a:t> submit Parts A and B to PED</a:t>
            </a:r>
          </a:p>
          <a:p>
            <a:pPr lvl="1"/>
            <a:r>
              <a:rPr lang="en-US" sz="2800" dirty="0"/>
              <a:t>Keep on file 5 years</a:t>
            </a:r>
          </a:p>
          <a:p>
            <a:pPr lvl="0"/>
            <a:r>
              <a:rPr lang="en-US" sz="3600" dirty="0">
                <a:solidFill>
                  <a:schemeClr val="tx1">
                    <a:lumMod val="50000"/>
                  </a:schemeClr>
                </a:solidFill>
                <a:latin typeface="Calibri" panose="020F0502020204030204"/>
              </a:rPr>
              <a:t>Document in IEP or 504 Plan if student has one</a:t>
            </a:r>
          </a:p>
          <a:p>
            <a:pPr lvl="0"/>
            <a:r>
              <a:rPr lang="en-US" sz="3600" dirty="0">
                <a:solidFill>
                  <a:schemeClr val="tx1">
                    <a:lumMod val="50000"/>
                  </a:schemeClr>
                </a:solidFill>
                <a:latin typeface="Calibri" panose="020F0502020204030204"/>
              </a:rPr>
              <a:t>Submit Part C through Test Coordinator Portal</a:t>
            </a:r>
          </a:p>
          <a:p>
            <a:pPr lvl="0"/>
            <a:r>
              <a:rPr lang="en-US" sz="3600" dirty="0">
                <a:solidFill>
                  <a:schemeClr val="tx1">
                    <a:lumMod val="50000"/>
                  </a:schemeClr>
                </a:solidFill>
                <a:latin typeface="Calibri" panose="020F0502020204030204"/>
              </a:rPr>
              <a:t>Student will not be counted toward 95% ESSA participation rate.</a:t>
            </a: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22</a:t>
            </a:fld>
            <a:endParaRPr lang="en-US"/>
          </a:p>
        </p:txBody>
      </p:sp>
    </p:spTree>
    <p:extLst>
      <p:ext uri="{BB962C8B-B14F-4D97-AF65-F5344CB8AC3E}">
        <p14:creationId xmlns:p14="http://schemas.microsoft.com/office/powerpoint/2010/main" val="2968861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PED?</a:t>
            </a:r>
          </a:p>
        </p:txBody>
      </p:sp>
      <p:pic>
        <p:nvPicPr>
          <p:cNvPr id="3" name="Picture 2" descr="Question mark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108" y="1690688"/>
            <a:ext cx="8301446" cy="4933236"/>
          </a:xfrm>
          <a:prstGeom prst="rect">
            <a:avLst/>
          </a:prstGeom>
        </p:spPr>
      </p:pic>
    </p:spTree>
    <p:extLst>
      <p:ext uri="{BB962C8B-B14F-4D97-AF65-F5344CB8AC3E}">
        <p14:creationId xmlns:p14="http://schemas.microsoft.com/office/powerpoint/2010/main" val="323233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5 Minute Stretch Break</a:t>
            </a:r>
          </a:p>
        </p:txBody>
      </p:sp>
      <p:pic>
        <p:nvPicPr>
          <p:cNvPr id="7" name="Content Placeholder 6" descr="Hamstring stretch | Flickr - Photo Shar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5135" y="4658322"/>
            <a:ext cx="1905000" cy="2381250"/>
          </a:xfrm>
        </p:spPr>
      </p:pic>
      <p:sp>
        <p:nvSpPr>
          <p:cNvPr id="2" name="Footer Placeholder 1"/>
          <p:cNvSpPr>
            <a:spLocks noGrp="1"/>
          </p:cNvSpPr>
          <p:nvPr>
            <p:ph type="ftr" sz="quarter" idx="11"/>
          </p:nvPr>
        </p:nvSpPr>
        <p:spPr/>
        <p:txBody>
          <a:bodyPr/>
          <a:lstStyle/>
          <a:p>
            <a:r>
              <a:rPr lang="en-US"/>
              <a:t>Investing for tomorrow, delivering today.</a:t>
            </a:r>
            <a:endParaRPr lang="en-US" dirty="0"/>
          </a:p>
        </p:txBody>
      </p:sp>
      <p:sp>
        <p:nvSpPr>
          <p:cNvPr id="3" name="Slide Number Placeholder 2"/>
          <p:cNvSpPr>
            <a:spLocks noGrp="1"/>
          </p:cNvSpPr>
          <p:nvPr>
            <p:ph type="sldNum" sz="quarter" idx="12"/>
          </p:nvPr>
        </p:nvSpPr>
        <p:spPr/>
        <p:txBody>
          <a:bodyPr/>
          <a:lstStyle/>
          <a:p>
            <a:fld id="{A7F8E3F6-DE14-48B2-B2BC-6FABA9630FB8}" type="slidenum">
              <a:rPr lang="en-US" smtClean="0"/>
              <a:t>24</a:t>
            </a:fld>
            <a:endParaRPr lang="en-US"/>
          </a:p>
        </p:txBody>
      </p:sp>
      <p:pic>
        <p:nvPicPr>
          <p:cNvPr id="4" name="Picture 3" descr="Leeloo stretch | Leeloo stretching | leshoward | Flick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267" y="1828798"/>
            <a:ext cx="3404737" cy="2649311"/>
          </a:xfrm>
          <a:prstGeom prst="rect">
            <a:avLst/>
          </a:prstGeom>
        </p:spPr>
      </p:pic>
      <p:pic>
        <p:nvPicPr>
          <p:cNvPr id="8" name="Picture 7" descr="Upper Trapezius Stretch on Vime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4909" y="1898602"/>
            <a:ext cx="4461691" cy="2509701"/>
          </a:xfrm>
          <a:prstGeom prst="rect">
            <a:avLst/>
          </a:prstGeom>
        </p:spPr>
      </p:pic>
      <p:pic>
        <p:nvPicPr>
          <p:cNvPr id="11" name="Picture 10" descr="Stretching Exercises - Mom's Junctio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58125" y="4658322"/>
            <a:ext cx="1666875" cy="2095500"/>
          </a:xfrm>
          <a:prstGeom prst="rect">
            <a:avLst/>
          </a:prstGeom>
        </p:spPr>
      </p:pic>
    </p:spTree>
    <p:extLst>
      <p:ext uri="{BB962C8B-B14F-4D97-AF65-F5344CB8AC3E}">
        <p14:creationId xmlns:p14="http://schemas.microsoft.com/office/powerpoint/2010/main" val="382017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2</a:t>
            </a:r>
          </a:p>
        </p:txBody>
      </p:sp>
      <p:sp>
        <p:nvSpPr>
          <p:cNvPr id="3" name="Subtitle 2"/>
          <p:cNvSpPr>
            <a:spLocks noGrp="1"/>
          </p:cNvSpPr>
          <p:nvPr>
            <p:ph type="subTitle" idx="1"/>
          </p:nvPr>
        </p:nvSpPr>
        <p:spPr>
          <a:xfrm>
            <a:off x="1295400" y="4562856"/>
            <a:ext cx="4337304" cy="1600200"/>
          </a:xfrm>
        </p:spPr>
        <p:txBody>
          <a:bodyPr>
            <a:normAutofit fontScale="92500" lnSpcReduction="20000"/>
          </a:bodyPr>
          <a:lstStyle/>
          <a:p>
            <a:r>
              <a:rPr lang="en-US" dirty="0"/>
              <a:t>Alternate Assessment </a:t>
            </a:r>
          </a:p>
          <a:p>
            <a:pPr marL="342900" indent="-342900">
              <a:buFont typeface="Arial" panose="020B0604020202020204" pitchFamily="34" charset="0"/>
              <a:buChar char="•"/>
            </a:pPr>
            <a:r>
              <a:rPr lang="en-US" dirty="0"/>
              <a:t>DLM – Looking back and looking forward</a:t>
            </a:r>
          </a:p>
          <a:p>
            <a:pPr marL="342900" indent="-342900">
              <a:buFont typeface="Arial" panose="020B0604020202020204" pitchFamily="34" charset="0"/>
              <a:buChar char="•"/>
            </a:pPr>
            <a:r>
              <a:rPr lang="en-US" dirty="0"/>
              <a:t>1% Alternate Assessment Threshold Monitoring</a:t>
            </a:r>
          </a:p>
          <a:p>
            <a:endParaRPr lang="en-US" dirty="0"/>
          </a:p>
        </p:txBody>
      </p:sp>
      <p:pic>
        <p:nvPicPr>
          <p:cNvPr id="4" name="Picture 3" descr="How We Argu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9864" y="4565750"/>
            <a:ext cx="1674013" cy="1597306"/>
          </a:xfrm>
          <a:prstGeom prst="rect">
            <a:avLst/>
          </a:prstGeom>
        </p:spPr>
      </p:pic>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007" y="1034094"/>
            <a:ext cx="5336193" cy="2187488"/>
          </a:xfrm>
          <a:prstGeom prst="rect">
            <a:avLst/>
          </a:prstGeom>
        </p:spPr>
      </p:pic>
    </p:spTree>
    <p:extLst>
      <p:ext uri="{BB962C8B-B14F-4D97-AF65-F5344CB8AC3E}">
        <p14:creationId xmlns:p14="http://schemas.microsoft.com/office/powerpoint/2010/main" val="1803843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b="1" dirty="0">
                <a:latin typeface="Calibri Light" panose="020F0302020204030204" pitchFamily="34" charset="0"/>
                <a:cs typeface="Calibri Light" panose="020F0302020204030204" pitchFamily="34" charset="0"/>
              </a:rPr>
              <a:t>Alternate Assessment</a:t>
            </a:r>
          </a:p>
        </p:txBody>
      </p:sp>
      <p:sp>
        <p:nvSpPr>
          <p:cNvPr id="3" name="Content Placeholder 2"/>
          <p:cNvSpPr>
            <a:spLocks noGrp="1"/>
          </p:cNvSpPr>
          <p:nvPr>
            <p:ph idx="1"/>
          </p:nvPr>
        </p:nvSpPr>
        <p:spPr/>
        <p:txBody>
          <a:bodyPr>
            <a:normAutofit/>
          </a:bodyPr>
          <a:lstStyle/>
          <a:p>
            <a:pPr lvl="0"/>
            <a:r>
              <a:rPr lang="en-US" sz="3200" dirty="0"/>
              <a:t>IEP team determines whether student takes</a:t>
            </a:r>
          </a:p>
          <a:p>
            <a:pPr lvl="1"/>
            <a:r>
              <a:rPr lang="en-US" sz="2800" dirty="0">
                <a:solidFill>
                  <a:prstClr val="black"/>
                </a:solidFill>
                <a:latin typeface="Calibri" panose="020F0502020204030204"/>
              </a:rPr>
              <a:t>General assessment</a:t>
            </a:r>
          </a:p>
          <a:p>
            <a:pPr lvl="1"/>
            <a:r>
              <a:rPr lang="en-US" sz="2800" dirty="0">
                <a:solidFill>
                  <a:prstClr val="black"/>
                </a:solidFill>
                <a:latin typeface="Calibri" panose="020F0502020204030204"/>
              </a:rPr>
              <a:t>General assessment with accommodations</a:t>
            </a:r>
          </a:p>
          <a:p>
            <a:pPr lvl="1"/>
            <a:r>
              <a:rPr lang="en-US" sz="2800" dirty="0">
                <a:solidFill>
                  <a:prstClr val="black"/>
                </a:solidFill>
                <a:latin typeface="Calibri" panose="020F0502020204030204"/>
              </a:rPr>
              <a:t>Alternate assessment (1%)</a:t>
            </a:r>
          </a:p>
          <a:p>
            <a:pPr lvl="0"/>
            <a:r>
              <a:rPr lang="en-US" sz="3200" dirty="0">
                <a:solidFill>
                  <a:prstClr val="black"/>
                </a:solidFill>
                <a:latin typeface="Calibri" panose="020F0502020204030204"/>
              </a:rPr>
              <a:t>Alternate assessment</a:t>
            </a:r>
          </a:p>
          <a:p>
            <a:pPr lvl="1"/>
            <a:r>
              <a:rPr lang="en-US" sz="2800" dirty="0">
                <a:solidFill>
                  <a:prstClr val="black"/>
                </a:solidFill>
                <a:latin typeface="Calibri" panose="020F0502020204030204"/>
              </a:rPr>
              <a:t>Measures alternate content standards: Essential Elements </a:t>
            </a:r>
          </a:p>
          <a:p>
            <a:pPr lvl="1"/>
            <a:r>
              <a:rPr lang="en-US" sz="2800" dirty="0">
                <a:solidFill>
                  <a:prstClr val="black"/>
                </a:solidFill>
                <a:latin typeface="Calibri" panose="020F0502020204030204"/>
              </a:rPr>
              <a:t>DLM </a:t>
            </a: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26</a:t>
            </a:fld>
            <a:endParaRPr lang="en-US"/>
          </a:p>
        </p:txBody>
      </p:sp>
    </p:spTree>
    <p:extLst>
      <p:ext uri="{BB962C8B-B14F-4D97-AF65-F5344CB8AC3E}">
        <p14:creationId xmlns:p14="http://schemas.microsoft.com/office/powerpoint/2010/main" val="4032513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686" y="490330"/>
            <a:ext cx="8674640" cy="722864"/>
          </a:xfrm>
        </p:spPr>
        <p:txBody>
          <a:bodyPr>
            <a:noAutofit/>
          </a:bodyPr>
          <a:lstStyle/>
          <a:p>
            <a:r>
              <a:rPr lang="en-US" sz="4000" b="1" dirty="0">
                <a:latin typeface="Calibri Light" panose="020F0302020204030204" pitchFamily="34" charset="0"/>
              </a:rPr>
              <a:t>Who takes DLM?: Guiding Questions for IEP Teams</a:t>
            </a:r>
          </a:p>
        </p:txBody>
      </p:sp>
      <p:graphicFrame>
        <p:nvGraphicFramePr>
          <p:cNvPr id="4" name="Diagram 3"/>
          <p:cNvGraphicFramePr/>
          <p:nvPr>
            <p:extLst>
              <p:ext uri="{D42A27DB-BD31-4B8C-83A1-F6EECF244321}">
                <p14:modId xmlns:p14="http://schemas.microsoft.com/office/powerpoint/2010/main" val="2142652210"/>
              </p:ext>
            </p:extLst>
          </p:nvPr>
        </p:nvGraphicFramePr>
        <p:xfrm>
          <a:off x="2057400" y="1561064"/>
          <a:ext cx="8382000" cy="4534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325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lvl="0" algn="ctr"/>
            <a:r>
              <a:rPr lang="en-US" sz="4000" b="1" dirty="0"/>
              <a:t>Information from questions 1-3 drives placement decisions:</a:t>
            </a:r>
          </a:p>
        </p:txBody>
      </p:sp>
      <p:sp>
        <p:nvSpPr>
          <p:cNvPr id="3" name="Content Placeholder 2"/>
          <p:cNvSpPr>
            <a:spLocks noGrp="1"/>
          </p:cNvSpPr>
          <p:nvPr>
            <p:ph type="body" idx="1"/>
          </p:nvPr>
        </p:nvSpPr>
        <p:spPr/>
        <p:txBody>
          <a:bodyPr>
            <a:normAutofit/>
          </a:bodyPr>
          <a:lstStyle/>
          <a:p>
            <a:r>
              <a:rPr lang="en-US" sz="3600" dirty="0"/>
              <a:t>Instruction</a:t>
            </a:r>
          </a:p>
        </p:txBody>
      </p:sp>
      <p:sp>
        <p:nvSpPr>
          <p:cNvPr id="4" name="Content Placeholder 3"/>
          <p:cNvSpPr>
            <a:spLocks noGrp="1"/>
          </p:cNvSpPr>
          <p:nvPr>
            <p:ph sz="half" idx="2"/>
          </p:nvPr>
        </p:nvSpPr>
        <p:spPr/>
        <p:txBody>
          <a:bodyPr>
            <a:normAutofit/>
          </a:bodyPr>
          <a:lstStyle/>
          <a:p>
            <a:r>
              <a:rPr lang="en-US" b="1" dirty="0">
                <a:solidFill>
                  <a:srgbClr val="C00000"/>
                </a:solidFill>
              </a:rPr>
              <a:t>Instruction in the general education academic standards is not appropriate, even with intensive accommodations and supports</a:t>
            </a:r>
          </a:p>
          <a:p>
            <a:r>
              <a:rPr lang="en-US" b="1" dirty="0">
                <a:solidFill>
                  <a:schemeClr val="accent6">
                    <a:lumMod val="50000"/>
                  </a:schemeClr>
                </a:solidFill>
              </a:rPr>
              <a:t>Instruction in alternate academic standards </a:t>
            </a:r>
            <a:r>
              <a:rPr lang="en-US" b="1" u="sng" dirty="0">
                <a:solidFill>
                  <a:schemeClr val="accent6">
                    <a:lumMod val="50000"/>
                  </a:schemeClr>
                </a:solidFill>
              </a:rPr>
              <a:t>is</a:t>
            </a:r>
            <a:r>
              <a:rPr lang="en-US" b="1" dirty="0">
                <a:solidFill>
                  <a:schemeClr val="accent6">
                    <a:lumMod val="50000"/>
                  </a:schemeClr>
                </a:solidFill>
              </a:rPr>
              <a:t> appropriate</a:t>
            </a:r>
          </a:p>
          <a:p>
            <a:endParaRPr lang="en-US" dirty="0"/>
          </a:p>
        </p:txBody>
      </p:sp>
      <p:sp>
        <p:nvSpPr>
          <p:cNvPr id="5" name="Text Placeholder 4"/>
          <p:cNvSpPr>
            <a:spLocks noGrp="1"/>
          </p:cNvSpPr>
          <p:nvPr>
            <p:ph type="body" sz="quarter" idx="3"/>
          </p:nvPr>
        </p:nvSpPr>
        <p:spPr/>
        <p:txBody>
          <a:bodyPr/>
          <a:lstStyle/>
          <a:p>
            <a:r>
              <a:rPr lang="en-US" sz="3600" dirty="0"/>
              <a:t>Assessment</a:t>
            </a:r>
          </a:p>
        </p:txBody>
      </p:sp>
      <p:sp>
        <p:nvSpPr>
          <p:cNvPr id="7" name="Content Placeholder 6"/>
          <p:cNvSpPr>
            <a:spLocks noGrp="1"/>
          </p:cNvSpPr>
          <p:nvPr>
            <p:ph sz="quarter" idx="4"/>
          </p:nvPr>
        </p:nvSpPr>
        <p:spPr/>
        <p:txBody>
          <a:bodyPr/>
          <a:lstStyle/>
          <a:p>
            <a:r>
              <a:rPr lang="en-US" b="1" dirty="0">
                <a:solidFill>
                  <a:srgbClr val="C00000"/>
                </a:solidFill>
              </a:rPr>
              <a:t>Participation in the general  assessment is not appropriate, even with intensive accommodations and supports</a:t>
            </a:r>
          </a:p>
          <a:p>
            <a:r>
              <a:rPr lang="en-US" b="1" dirty="0">
                <a:solidFill>
                  <a:schemeClr val="accent6">
                    <a:lumMod val="50000"/>
                  </a:schemeClr>
                </a:solidFill>
              </a:rPr>
              <a:t>The alternate assessment is appropriate for the child</a:t>
            </a:r>
            <a:endParaRPr lang="en-US" dirty="0">
              <a:solidFill>
                <a:schemeClr val="accent6">
                  <a:lumMod val="50000"/>
                </a:schemeClr>
              </a:solidFill>
            </a:endParaRPr>
          </a:p>
          <a:p>
            <a:endParaRPr lang="en-US" dirty="0"/>
          </a:p>
        </p:txBody>
      </p:sp>
    </p:spTree>
    <p:extLst>
      <p:ext uri="{BB962C8B-B14F-4D97-AF65-F5344CB8AC3E}">
        <p14:creationId xmlns:p14="http://schemas.microsoft.com/office/powerpoint/2010/main" val="2104584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dirty="0"/>
              <a:t>Looking Back</a:t>
            </a:r>
          </a:p>
        </p:txBody>
      </p:sp>
      <p:sp>
        <p:nvSpPr>
          <p:cNvPr id="3" name="Content Placeholder 2"/>
          <p:cNvSpPr>
            <a:spLocks noGrp="1"/>
          </p:cNvSpPr>
          <p:nvPr>
            <p:ph idx="1"/>
          </p:nvPr>
        </p:nvSpPr>
        <p:spPr/>
        <p:txBody>
          <a:bodyPr>
            <a:normAutofit/>
          </a:bodyPr>
          <a:lstStyle/>
          <a:p>
            <a:r>
              <a:rPr lang="en-US" sz="3600" dirty="0"/>
              <a:t>Schools closed one week after DLM Spring 20 test window opened</a:t>
            </a:r>
          </a:p>
          <a:p>
            <a:r>
              <a:rPr lang="en-US" sz="3600" dirty="0"/>
              <a:t>About 1/3 of the students rostered completed testing and received score reports</a:t>
            </a:r>
          </a:p>
          <a:p>
            <a:r>
              <a:rPr lang="en-US" sz="3600" dirty="0"/>
              <a:t>Webinar for special </a:t>
            </a:r>
            <a:r>
              <a:rPr lang="en-US" sz="3600" dirty="0" err="1"/>
              <a:t>ed</a:t>
            </a:r>
            <a:r>
              <a:rPr lang="en-US" sz="3600" dirty="0"/>
              <a:t> teachers: Understanding DLM reports and Using Results in IEPs September 22 and 29,    </a:t>
            </a: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29</a:t>
            </a:fld>
            <a:endParaRPr lang="en-US"/>
          </a:p>
        </p:txBody>
      </p:sp>
    </p:spTree>
    <p:extLst>
      <p:ext uri="{BB962C8B-B14F-4D97-AF65-F5344CB8AC3E}">
        <p14:creationId xmlns:p14="http://schemas.microsoft.com/office/powerpoint/2010/main" val="313190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419D7-6BA3-D84C-924A-AAE4476A5BE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itle 5"/>
          <p:cNvSpPr txBox="1">
            <a:spLocks noGrp="1"/>
          </p:cNvSpPr>
          <p:nvPr>
            <p:ph type="title"/>
          </p:nvPr>
        </p:nvSpPr>
        <p:spPr>
          <a:xfrm>
            <a:off x="496248" y="422166"/>
            <a:ext cx="11199496" cy="701731"/>
          </a:xfrm>
          <a:prstGeom prst="rect">
            <a:avLst/>
          </a:prstGeom>
          <a:noFill/>
        </p:spPr>
        <p:txBody>
          <a:bodyPr wrap="square" rtlCol="0">
            <a:spAutoFit/>
          </a:bodyPr>
          <a:lstStyle/>
          <a:p>
            <a:pPr algn="ctr"/>
            <a:r>
              <a:rPr lang="en-US" sz="4400" dirty="0"/>
              <a:t>Outcomes for Participants</a:t>
            </a:r>
            <a:endParaRPr kumimoji="0" lang="en-US" sz="2800" b="0" i="0" u="none" strike="noStrike" kern="1200" cap="none" spc="0" normalizeH="0" baseline="0" noProof="0" dirty="0">
              <a:ln>
                <a:noFill/>
              </a:ln>
              <a:effectLst/>
              <a:uLnTx/>
              <a:uFillTx/>
              <a:latin typeface="Calibri" panose="020F0502020204030204"/>
              <a:ea typeface="+mn-ea"/>
              <a:cs typeface="+mn-cs"/>
            </a:endParaRPr>
          </a:p>
        </p:txBody>
      </p:sp>
      <p:sp>
        <p:nvSpPr>
          <p:cNvPr id="8" name="Content Placeholder 9"/>
          <p:cNvSpPr txBox="1">
            <a:spLocks/>
          </p:cNvSpPr>
          <p:nvPr/>
        </p:nvSpPr>
        <p:spPr>
          <a:xfrm>
            <a:off x="1717962" y="1852818"/>
            <a:ext cx="8589818" cy="409583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Content Placeholder 9"/>
          <p:cNvSpPr txBox="1">
            <a:spLocks/>
          </p:cNvSpPr>
          <p:nvPr/>
        </p:nvSpPr>
        <p:spPr>
          <a:xfrm>
            <a:off x="1801087" y="2060638"/>
            <a:ext cx="8589818" cy="4095834"/>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rPr>
              <a:t>Use updated features of </a:t>
            </a:r>
            <a:r>
              <a:rPr lang="en-US" sz="3200" dirty="0">
                <a:solidFill>
                  <a:prstClr val="black"/>
                </a:solidFill>
                <a:latin typeface="Calibri" panose="020F0502020204030204" pitchFamily="34" charset="0"/>
              </a:rPr>
              <a:t> PED Test Coordinator Portal</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ndParaRP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lang="en-US" sz="3200" dirty="0">
                <a:solidFill>
                  <a:prstClr val="black"/>
                </a:solidFill>
                <a:latin typeface="Calibri" panose="020F0502020204030204" pitchFamily="34" charset="0"/>
              </a:rPr>
              <a:t>L</a:t>
            </a:r>
            <a:r>
              <a:rPr kumimoji="0" lang="en-US" sz="3200" b="0" i="0" u="none" strike="noStrike" kern="1200" cap="none" spc="0" normalizeH="0" baseline="0" noProof="0" dirty="0" err="1">
                <a:ln>
                  <a:noFill/>
                </a:ln>
                <a:solidFill>
                  <a:prstClr val="black"/>
                </a:solidFill>
                <a:effectLst/>
                <a:uLnTx/>
                <a:uFillTx/>
                <a:latin typeface="Calibri" panose="020F0502020204030204" pitchFamily="34" charset="0"/>
              </a:rPr>
              <a:t>ocate</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rPr>
              <a:t> information about testing accessibility and accommodations for Students with Disabilities and share with special education colleagues</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lang="en-US" sz="3200" dirty="0">
                <a:solidFill>
                  <a:prstClr val="black"/>
                </a:solidFill>
                <a:latin typeface="Calibri" panose="020F0502020204030204" pitchFamily="34" charset="0"/>
              </a:rPr>
              <a:t>a. </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rPr>
              <a:t>Prepare for DLM testing</a:t>
            </a:r>
            <a:r>
              <a:rPr kumimoji="0" lang="en-US" sz="3200" b="0" i="0" u="none" strike="noStrike" kern="1200" cap="none" spc="0" normalizeH="0" noProof="0" dirty="0">
                <a:ln>
                  <a:noFill/>
                </a:ln>
                <a:solidFill>
                  <a:prstClr val="black"/>
                </a:solidFill>
                <a:effectLst/>
                <a:uLnTx/>
                <a:uFillTx/>
                <a:latin typeface="Calibri" panose="020F0502020204030204" pitchFamily="34" charset="0"/>
              </a:rPr>
              <a:t> --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Spring Year End</a:t>
            </a:r>
            <a:r>
              <a:rPr kumimoji="0" lang="en-US" sz="2800" b="0" i="0" u="none" strike="noStrike" kern="1200" cap="none" spc="0" normalizeH="0" noProof="0" dirty="0">
                <a:ln>
                  <a:noFill/>
                </a:ln>
                <a:solidFill>
                  <a:prstClr val="black"/>
                </a:solidFill>
                <a:effectLst/>
                <a:uLnTx/>
                <a:uFillTx/>
                <a:latin typeface="Calibri" panose="020F0502020204030204"/>
                <a:ea typeface="+mn-ea"/>
                <a:cs typeface="+mn-cs"/>
              </a:rPr>
              <a:t> and </a:t>
            </a:r>
            <a:r>
              <a:rPr lang="en-US" sz="2800" dirty="0">
                <a:solidFill>
                  <a:prstClr val="black"/>
                </a:solidFill>
                <a:latin typeface="Calibri" panose="020F0502020204030204" pitchFamily="34" charset="0"/>
              </a:rPr>
              <a:t>Instructionally Embedded (optional)</a:t>
            </a:r>
          </a:p>
          <a:p>
            <a:pPr marL="0" marR="0" lvl="0" indent="0" algn="l" defTabSz="914400" rtl="0" eaLnBrk="1" fontAlgn="auto" latinLnBrk="0" hangingPunct="1">
              <a:lnSpc>
                <a:spcPct val="90000"/>
              </a:lnSpc>
              <a:spcBef>
                <a:spcPts val="1000"/>
              </a:spcBef>
              <a:spcAft>
                <a:spcPts val="0"/>
              </a:spcAft>
              <a:buClrTx/>
              <a:buSzTx/>
              <a:buNone/>
              <a:tabLst/>
              <a:defRPr/>
            </a:pPr>
            <a:r>
              <a:rPr lang="en-US" dirty="0">
                <a:solidFill>
                  <a:prstClr val="black"/>
                </a:solidFill>
                <a:latin typeface="Calibri" panose="020F0502020204030204" pitchFamily="34" charset="0"/>
              </a:rPr>
              <a:t>      b. Anticipate 1% alternate assessment threshold 	monitoring activities</a:t>
            </a:r>
            <a:endParaRPr lang="en-US" sz="2800" dirty="0">
              <a:solidFill>
                <a:prstClr val="black"/>
              </a:solidFill>
              <a:latin typeface="Calibri" panose="020F0502020204030204" pitchFamily="34" charset="0"/>
            </a:endParaRPr>
          </a:p>
          <a:p>
            <a:pPr lvl="1">
              <a:spcBef>
                <a:spcPts val="1000"/>
              </a:spcBef>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072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98826"/>
            <a:ext cx="9601200" cy="1036850"/>
          </a:xfrm>
        </p:spPr>
        <p:txBody>
          <a:bodyPr>
            <a:normAutofit fontScale="90000"/>
          </a:bodyPr>
          <a:lstStyle/>
          <a:p>
            <a:pPr algn="ctr"/>
            <a:r>
              <a:rPr lang="en-US" sz="6000" dirty="0"/>
              <a:t>What to do Now</a:t>
            </a:r>
            <a:br>
              <a:rPr lang="en-US" dirty="0"/>
            </a:br>
            <a:endParaRPr lang="en-US" dirty="0"/>
          </a:p>
        </p:txBody>
      </p:sp>
      <p:sp>
        <p:nvSpPr>
          <p:cNvPr id="3" name="Content Placeholder 2"/>
          <p:cNvSpPr>
            <a:spLocks noGrp="1"/>
          </p:cNvSpPr>
          <p:nvPr>
            <p:ph idx="1"/>
          </p:nvPr>
        </p:nvSpPr>
        <p:spPr/>
        <p:txBody>
          <a:bodyPr>
            <a:normAutofit/>
          </a:bodyPr>
          <a:lstStyle/>
          <a:p>
            <a:r>
              <a:rPr lang="en-US" sz="3200" dirty="0"/>
              <a:t>Reset Educator Portal passwords </a:t>
            </a:r>
          </a:p>
          <a:p>
            <a:r>
              <a:rPr lang="en-US" sz="3200" dirty="0"/>
              <a:t>Subscribe to updates</a:t>
            </a:r>
          </a:p>
          <a:p>
            <a:r>
              <a:rPr lang="en-US" sz="3200" dirty="0"/>
              <a:t>Update user accounts in Educator Portal: add new, delete  old</a:t>
            </a:r>
          </a:p>
        </p:txBody>
      </p:sp>
    </p:spTree>
    <p:extLst>
      <p:ext uri="{BB962C8B-B14F-4D97-AF65-F5344CB8AC3E}">
        <p14:creationId xmlns:p14="http://schemas.microsoft.com/office/powerpoint/2010/main" val="2715933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b="1" dirty="0"/>
              <a:t>Highlights of DLM District Fall Training</a:t>
            </a:r>
            <a:endParaRPr lang="en-US" b="1" dirty="0"/>
          </a:p>
        </p:txBody>
      </p:sp>
      <p:sp>
        <p:nvSpPr>
          <p:cNvPr id="3" name="Content Placeholder 2"/>
          <p:cNvSpPr>
            <a:spLocks noGrp="1"/>
          </p:cNvSpPr>
          <p:nvPr>
            <p:ph idx="1"/>
          </p:nvPr>
        </p:nvSpPr>
        <p:spPr/>
        <p:txBody>
          <a:bodyPr>
            <a:normAutofit/>
          </a:bodyPr>
          <a:lstStyle/>
          <a:p>
            <a:r>
              <a:rPr lang="en-US" sz="3600" dirty="0"/>
              <a:t>Basic information about DLM</a:t>
            </a:r>
          </a:p>
          <a:p>
            <a:pPr lvl="1">
              <a:buFont typeface="Courier New" panose="02070309020205020404" pitchFamily="49" charset="0"/>
              <a:buChar char="o"/>
            </a:pPr>
            <a:r>
              <a:rPr lang="en-US" sz="3200" dirty="0"/>
              <a:t>DLM assessment design</a:t>
            </a:r>
          </a:p>
          <a:p>
            <a:pPr lvl="1">
              <a:buFont typeface="Courier New" panose="02070309020205020404" pitchFamily="49" charset="0"/>
              <a:buChar char="o"/>
            </a:pPr>
            <a:r>
              <a:rPr lang="en-US" sz="3200" dirty="0"/>
              <a:t>Essential Elements</a:t>
            </a:r>
          </a:p>
          <a:p>
            <a:pPr lvl="1">
              <a:buFont typeface="Courier New" panose="02070309020205020404" pitchFamily="49" charset="0"/>
              <a:buChar char="o"/>
            </a:pPr>
            <a:r>
              <a:rPr lang="en-US" sz="3200" dirty="0"/>
              <a:t>Blueprints</a:t>
            </a:r>
          </a:p>
          <a:p>
            <a:pPr lvl="1">
              <a:buFont typeface="Courier New" panose="02070309020205020404" pitchFamily="49" charset="0"/>
              <a:buChar char="o"/>
            </a:pPr>
            <a:r>
              <a:rPr lang="en-US" sz="3200" dirty="0"/>
              <a:t>Linkage levels</a:t>
            </a:r>
          </a:p>
          <a:p>
            <a:pPr lvl="1">
              <a:buFont typeface="Courier New" panose="02070309020205020404" pitchFamily="49" charset="0"/>
              <a:buChar char="o"/>
            </a:pPr>
            <a:r>
              <a:rPr lang="en-US" sz="3200" dirty="0" err="1"/>
              <a:t>Testlet</a:t>
            </a:r>
            <a:r>
              <a:rPr lang="en-US" sz="3200" dirty="0"/>
              <a:t> structure and test delivery</a:t>
            </a:r>
          </a:p>
          <a:p>
            <a:pPr lvl="1">
              <a:buFont typeface="Courier New" panose="02070309020205020404" pitchFamily="49" charset="0"/>
              <a:buChar char="o"/>
            </a:pPr>
            <a:r>
              <a:rPr lang="en-US" sz="3200" dirty="0"/>
              <a:t>Kite Educator Portal and Student Portal  </a:t>
            </a: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31</a:t>
            </a:fld>
            <a:endParaRPr lang="en-US"/>
          </a:p>
        </p:txBody>
      </p:sp>
    </p:spTree>
    <p:extLst>
      <p:ext uri="{BB962C8B-B14F-4D97-AF65-F5344CB8AC3E}">
        <p14:creationId xmlns:p14="http://schemas.microsoft.com/office/powerpoint/2010/main" val="104852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Roles and Responsibilities of DTCs </a:t>
            </a:r>
          </a:p>
        </p:txBody>
      </p:sp>
      <p:sp>
        <p:nvSpPr>
          <p:cNvPr id="3" name="Content Placeholder 2"/>
          <p:cNvSpPr>
            <a:spLocks noGrp="1"/>
          </p:cNvSpPr>
          <p:nvPr>
            <p:ph idx="1"/>
          </p:nvPr>
        </p:nvSpPr>
        <p:spPr/>
        <p:txBody>
          <a:bodyPr>
            <a:normAutofit fontScale="85000" lnSpcReduction="20000"/>
          </a:bodyPr>
          <a:lstStyle/>
          <a:p>
            <a:r>
              <a:rPr lang="en-US" dirty="0"/>
              <a:t>Communicate and collaborate with special education leaders, STCs, test administrators, data managers, and technology personnel. </a:t>
            </a:r>
          </a:p>
          <a:p>
            <a:r>
              <a:rPr lang="en-US" dirty="0"/>
              <a:t>Ensure all staff are trained in their responsibilities and know where to find manuals including the checklists for data managers, technology coordinators, and test administrators.</a:t>
            </a:r>
          </a:p>
          <a:p>
            <a:r>
              <a:rPr lang="en-US" dirty="0"/>
              <a:t>Manage district and school staff responsibilities. Identify the staff who will fill the roles of technology personnel, data managers, and STCs. Ensure each person is aware of their roles and responsibilities and the timeline of events, and ensuring each person understands PED and DLM assessment policies and procedures. </a:t>
            </a:r>
          </a:p>
          <a:p>
            <a:r>
              <a:rPr lang="en-US" dirty="0"/>
              <a:t>Create Educator Portal user accounts for STCs and TAs, monitor account activation.</a:t>
            </a:r>
          </a:p>
          <a:p>
            <a:r>
              <a:rPr lang="en-US" dirty="0"/>
              <a:t>Establish an assessment security plan and monitor adherence to PED and DLM policies. </a:t>
            </a:r>
          </a:p>
          <a:p>
            <a:r>
              <a:rPr lang="en-US" dirty="0"/>
              <a:t>Use Kite Educator Portal extracts to monitor completion of Required Test Administrator Training, the test security agreement, student enrollment and roster, the First Contact survey for students, and the PNP settings selected for students.</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32</a:t>
            </a:fld>
            <a:endParaRPr lang="en-US"/>
          </a:p>
        </p:txBody>
      </p:sp>
    </p:spTree>
    <p:extLst>
      <p:ext uri="{BB962C8B-B14F-4D97-AF65-F5344CB8AC3E}">
        <p14:creationId xmlns:p14="http://schemas.microsoft.com/office/powerpoint/2010/main" val="106692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view the entire recorded video:</a:t>
            </a:r>
          </a:p>
        </p:txBody>
      </p:sp>
      <p:sp>
        <p:nvSpPr>
          <p:cNvPr id="3" name="Content Placeholder 2"/>
          <p:cNvSpPr>
            <a:spLocks noGrp="1"/>
          </p:cNvSpPr>
          <p:nvPr>
            <p:ph idx="1"/>
          </p:nvPr>
        </p:nvSpPr>
        <p:spPr/>
        <p:txBody>
          <a:bodyPr/>
          <a:lstStyle/>
          <a:p>
            <a:r>
              <a:rPr lang="en-US" dirty="0"/>
              <a:t>Valuable information for DTCs new to DLM, data managers, technology personnel, and special education leaders</a:t>
            </a:r>
          </a:p>
          <a:p>
            <a:r>
              <a:rPr lang="en-US" dirty="0"/>
              <a:t>Recorded video is at </a:t>
            </a:r>
            <a:r>
              <a:rPr lang="en-US" dirty="0">
                <a:hlinkClick r:id="rId2"/>
              </a:rPr>
              <a:t>https://kusurvey.ca1.qualtrics.com/jfe/form/SV_4YM5F91fCOrDGcJ</a:t>
            </a:r>
            <a:endParaRPr lang="en-US" dirty="0"/>
          </a:p>
          <a:p>
            <a:r>
              <a:rPr lang="en-US" dirty="0"/>
              <a:t>You must watch the video to enroll in an optional online Q &amp; A chat session and complete the registration form. </a:t>
            </a:r>
          </a:p>
          <a:p>
            <a:r>
              <a:rPr lang="en-US" b="1" dirty="0"/>
              <a:t>Online Q&amp;A chat with DLM staff is 10/1/20 1:00-1:30  PM MT</a:t>
            </a:r>
            <a:endParaRPr lang="en-US" sz="4000" dirty="0"/>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33</a:t>
            </a:fld>
            <a:endParaRPr lang="en-US"/>
          </a:p>
        </p:txBody>
      </p:sp>
    </p:spTree>
    <p:extLst>
      <p:ext uri="{BB962C8B-B14F-4D97-AF65-F5344CB8AC3E}">
        <p14:creationId xmlns:p14="http://schemas.microsoft.com/office/powerpoint/2010/main" val="261340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forward to Year End Testing</a:t>
            </a:r>
          </a:p>
        </p:txBody>
      </p:sp>
      <p:sp>
        <p:nvSpPr>
          <p:cNvPr id="3" name="Content Placeholder 2"/>
          <p:cNvSpPr>
            <a:spLocks noGrp="1"/>
          </p:cNvSpPr>
          <p:nvPr>
            <p:ph idx="1"/>
          </p:nvPr>
        </p:nvSpPr>
        <p:spPr/>
        <p:txBody>
          <a:bodyPr/>
          <a:lstStyle/>
          <a:p>
            <a:r>
              <a:rPr lang="en-US" dirty="0"/>
              <a:t>Review Checklists for Assessment Coordinators, p. 8 in the Assessment Coordinator Manual </a:t>
            </a:r>
            <a:r>
              <a:rPr lang="en-US" dirty="0">
                <a:hlinkClick r:id="rId2"/>
              </a:rPr>
              <a:t>https://dynamiclearningmaps.org/sites/default/files/documents/Manuals_Blueprints/Assessment_Coordinator_Manual_YE.pdf</a:t>
            </a:r>
            <a:endParaRPr lang="en-US" dirty="0"/>
          </a:p>
          <a:p>
            <a:r>
              <a:rPr lang="en-US" dirty="0"/>
              <a:t>Test window: March 22 to April 30, 2021</a:t>
            </a:r>
          </a:p>
          <a:p>
            <a:r>
              <a:rPr lang="en-US" dirty="0"/>
              <a:t>Review PED Detailed Testing Calendar </a:t>
            </a:r>
            <a:r>
              <a:rPr lang="en-US" dirty="0">
                <a:hlinkClick r:id="rId3"/>
              </a:rPr>
              <a:t>https://webnew.ped.state.nm.us/bureaus/assessment-3/district-test-coordinator/</a:t>
            </a:r>
            <a:endParaRPr lang="en-US" dirty="0"/>
          </a:p>
          <a:p>
            <a:endParaRPr lang="en-US" dirty="0"/>
          </a:p>
        </p:txBody>
      </p:sp>
    </p:spTree>
    <p:extLst>
      <p:ext uri="{BB962C8B-B14F-4D97-AF65-F5344CB8AC3E}">
        <p14:creationId xmlns:p14="http://schemas.microsoft.com/office/powerpoint/2010/main" val="4141103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DLM Instructionally Embedded Assessments</a:t>
            </a:r>
          </a:p>
        </p:txBody>
      </p:sp>
      <p:sp>
        <p:nvSpPr>
          <p:cNvPr id="3" name="Content Placeholder 2"/>
          <p:cNvSpPr>
            <a:spLocks noGrp="1"/>
          </p:cNvSpPr>
          <p:nvPr>
            <p:ph idx="1"/>
          </p:nvPr>
        </p:nvSpPr>
        <p:spPr/>
        <p:txBody>
          <a:bodyPr>
            <a:normAutofit/>
          </a:bodyPr>
          <a:lstStyle/>
          <a:p>
            <a:r>
              <a:rPr lang="en-US" dirty="0"/>
              <a:t>Formative or baseline measure</a:t>
            </a:r>
          </a:p>
          <a:p>
            <a:pPr marL="355600" indent="-342900">
              <a:lnSpc>
                <a:spcPct val="100000"/>
              </a:lnSpc>
              <a:spcBef>
                <a:spcPts val="869"/>
              </a:spcBef>
              <a:buFont typeface="Arial"/>
              <a:buChar char="•"/>
              <a:tabLst>
                <a:tab pos="354965" algn="l"/>
                <a:tab pos="355600" algn="l"/>
              </a:tabLst>
            </a:pPr>
            <a:r>
              <a:rPr lang="en-US" spc="-5" dirty="0">
                <a:latin typeface="Trebuchet MS"/>
                <a:cs typeface="Trebuchet MS"/>
              </a:rPr>
              <a:t>Integrate instruction with assessment</a:t>
            </a:r>
            <a:r>
              <a:rPr lang="en-US" spc="75" dirty="0">
                <a:latin typeface="Trebuchet MS"/>
                <a:cs typeface="Trebuchet MS"/>
              </a:rPr>
              <a:t> </a:t>
            </a:r>
            <a:r>
              <a:rPr lang="en-US" dirty="0">
                <a:latin typeface="Trebuchet MS"/>
                <a:cs typeface="Trebuchet MS"/>
              </a:rPr>
              <a:t>seamlessly</a:t>
            </a:r>
          </a:p>
          <a:p>
            <a:pPr marL="355600" indent="-342900">
              <a:lnSpc>
                <a:spcPct val="100000"/>
              </a:lnSpc>
              <a:spcBef>
                <a:spcPts val="770"/>
              </a:spcBef>
              <a:buFont typeface="Arial"/>
              <a:buChar char="•"/>
              <a:tabLst>
                <a:tab pos="354965" algn="l"/>
                <a:tab pos="355600" algn="l"/>
              </a:tabLst>
            </a:pPr>
            <a:r>
              <a:rPr lang="en-US" dirty="0">
                <a:latin typeface="Trebuchet MS"/>
                <a:cs typeface="Trebuchet MS"/>
              </a:rPr>
              <a:t>Administered </a:t>
            </a:r>
            <a:r>
              <a:rPr lang="en-US" spc="-5" dirty="0">
                <a:latin typeface="Trebuchet MS"/>
                <a:cs typeface="Trebuchet MS"/>
              </a:rPr>
              <a:t>throughout </a:t>
            </a:r>
            <a:r>
              <a:rPr lang="en-US" dirty="0">
                <a:latin typeface="Trebuchet MS"/>
                <a:cs typeface="Trebuchet MS"/>
              </a:rPr>
              <a:t>the school</a:t>
            </a:r>
            <a:r>
              <a:rPr lang="en-US" spc="-15" dirty="0">
                <a:latin typeface="Trebuchet MS"/>
                <a:cs typeface="Trebuchet MS"/>
              </a:rPr>
              <a:t> </a:t>
            </a:r>
            <a:r>
              <a:rPr lang="en-US" spc="-5" dirty="0">
                <a:latin typeface="Trebuchet MS"/>
                <a:cs typeface="Trebuchet MS"/>
              </a:rPr>
              <a:t>year</a:t>
            </a:r>
            <a:endParaRPr lang="en-US" dirty="0">
              <a:latin typeface="Trebuchet MS"/>
              <a:cs typeface="Trebuchet MS"/>
            </a:endParaRPr>
          </a:p>
          <a:p>
            <a:r>
              <a:rPr lang="en-US" dirty="0"/>
              <a:t>Opens 9/14/20</a:t>
            </a:r>
          </a:p>
          <a:p>
            <a:r>
              <a:rPr lang="en-US" dirty="0"/>
              <a:t>Test Administrators must complete required TA training</a:t>
            </a:r>
          </a:p>
          <a:p>
            <a:r>
              <a:rPr lang="en-US" dirty="0"/>
              <a:t>Module in Canvas: </a:t>
            </a:r>
            <a:r>
              <a:rPr lang="en-US" b="1" spc="5" dirty="0">
                <a:latin typeface="Trebuchet MS"/>
                <a:cs typeface="Trebuchet MS"/>
              </a:rPr>
              <a:t>Overview </a:t>
            </a:r>
            <a:r>
              <a:rPr lang="en-US" b="1" dirty="0">
                <a:latin typeface="Trebuchet MS"/>
                <a:cs typeface="Trebuchet MS"/>
              </a:rPr>
              <a:t>of  </a:t>
            </a:r>
            <a:r>
              <a:rPr lang="en-US" b="1" spc="-5" dirty="0">
                <a:latin typeface="Trebuchet MS"/>
                <a:cs typeface="Trebuchet MS"/>
              </a:rPr>
              <a:t>Instructionally Embedded</a:t>
            </a:r>
            <a:r>
              <a:rPr lang="en-US" b="1" spc="-195" dirty="0">
                <a:latin typeface="Trebuchet MS"/>
                <a:cs typeface="Trebuchet MS"/>
              </a:rPr>
              <a:t> </a:t>
            </a:r>
            <a:r>
              <a:rPr lang="en-US" b="1" spc="-5" dirty="0">
                <a:latin typeface="Trebuchet MS"/>
                <a:cs typeface="Trebuchet MS"/>
              </a:rPr>
              <a:t>Assessments </a:t>
            </a:r>
            <a:r>
              <a:rPr lang="en-US" b="1" spc="-5" dirty="0">
                <a:latin typeface="Trebuchet MS"/>
              </a:rPr>
              <a:t>for DTCs, special </a:t>
            </a:r>
            <a:r>
              <a:rPr lang="en-US" b="1" spc="-5" dirty="0" err="1">
                <a:latin typeface="Trebuchet MS"/>
              </a:rPr>
              <a:t>ed</a:t>
            </a:r>
            <a:r>
              <a:rPr lang="en-US" b="1" spc="-5" dirty="0">
                <a:latin typeface="Trebuchet MS"/>
              </a:rPr>
              <a:t> teachers and leaders</a:t>
            </a:r>
            <a:endParaRPr lang="en-US" dirty="0"/>
          </a:p>
        </p:txBody>
      </p:sp>
      <p:sp>
        <p:nvSpPr>
          <p:cNvPr id="4" name="Slide Number Placeholder 3"/>
          <p:cNvSpPr>
            <a:spLocks noGrp="1"/>
          </p:cNvSpPr>
          <p:nvPr>
            <p:ph type="sldNum" sz="quarter" idx="12"/>
          </p:nvPr>
        </p:nvSpPr>
        <p:spPr/>
        <p:txBody>
          <a:bodyPr/>
          <a:lstStyle/>
          <a:p>
            <a:fld id="{9D902EB1-CFE7-45C0-A3EC-72FB8F402B17}" type="slidenum">
              <a:rPr lang="en-US" smtClean="0"/>
              <a:t>35</a:t>
            </a:fld>
            <a:endParaRPr lang="en-US"/>
          </a:p>
        </p:txBody>
      </p:sp>
    </p:spTree>
    <p:extLst>
      <p:ext uri="{BB962C8B-B14F-4D97-AF65-F5344CB8AC3E}">
        <p14:creationId xmlns:p14="http://schemas.microsoft.com/office/powerpoint/2010/main" val="75303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Instructionally Embedded Assessment</a:t>
            </a:r>
          </a:p>
        </p:txBody>
      </p:sp>
      <p:sp>
        <p:nvSpPr>
          <p:cNvPr id="3" name="Content Placeholder 2"/>
          <p:cNvSpPr>
            <a:spLocks noGrp="1"/>
          </p:cNvSpPr>
          <p:nvPr>
            <p:ph idx="1"/>
          </p:nvPr>
        </p:nvSpPr>
        <p:spPr/>
        <p:txBody>
          <a:bodyPr>
            <a:normAutofit/>
          </a:bodyPr>
          <a:lstStyle/>
          <a:p>
            <a:r>
              <a:rPr lang="en-US" sz="3200" dirty="0"/>
              <a:t>Optional </a:t>
            </a:r>
          </a:p>
          <a:p>
            <a:r>
              <a:rPr lang="en-US" sz="3200" dirty="0"/>
              <a:t>Provided at no cost by PED</a:t>
            </a:r>
          </a:p>
          <a:p>
            <a:r>
              <a:rPr lang="en-US" sz="3200" dirty="0"/>
              <a:t>Benefits:</a:t>
            </a:r>
          </a:p>
          <a:p>
            <a:pPr lvl="1">
              <a:buFont typeface="Courier New" panose="02070309020205020404" pitchFamily="49" charset="0"/>
              <a:buChar char="o"/>
            </a:pPr>
            <a:r>
              <a:rPr lang="en-US" sz="3200" dirty="0"/>
              <a:t>Provides teachers with information and tools to plan instruction</a:t>
            </a:r>
          </a:p>
          <a:p>
            <a:pPr lvl="1">
              <a:buFont typeface="Courier New" panose="02070309020205020404" pitchFamily="49" charset="0"/>
              <a:buChar char="o"/>
            </a:pPr>
            <a:r>
              <a:rPr lang="en-US" sz="3200" dirty="0">
                <a:cs typeface="Trebuchet MS"/>
              </a:rPr>
              <a:t>Based on </a:t>
            </a:r>
            <a:r>
              <a:rPr lang="en-US" sz="3200" spc="-5" dirty="0">
                <a:cs typeface="Trebuchet MS"/>
              </a:rPr>
              <a:t>the </a:t>
            </a:r>
            <a:r>
              <a:rPr lang="en-US" sz="3200" spc="-25" dirty="0">
                <a:cs typeface="Trebuchet MS"/>
              </a:rPr>
              <a:t>student’s </a:t>
            </a:r>
            <a:r>
              <a:rPr lang="en-US" sz="3200" spc="-5" dirty="0">
                <a:cs typeface="Trebuchet MS"/>
              </a:rPr>
              <a:t>academic</a:t>
            </a:r>
            <a:r>
              <a:rPr lang="en-US" sz="3200" spc="40" dirty="0">
                <a:cs typeface="Trebuchet MS"/>
              </a:rPr>
              <a:t> </a:t>
            </a:r>
            <a:r>
              <a:rPr lang="en-US" sz="3200" dirty="0">
                <a:cs typeface="Trebuchet MS"/>
              </a:rPr>
              <a:t>goals</a:t>
            </a:r>
          </a:p>
          <a:p>
            <a:pPr lvl="1">
              <a:buFont typeface="Courier New" panose="02070309020205020404" pitchFamily="49" charset="0"/>
              <a:buChar char="o"/>
            </a:pPr>
            <a:r>
              <a:rPr lang="en-US" sz="3200" dirty="0"/>
              <a:t>Equal protection</a:t>
            </a:r>
          </a:p>
        </p:txBody>
      </p:sp>
    </p:spTree>
    <p:extLst>
      <p:ext uri="{BB962C8B-B14F-4D97-AF65-F5344CB8AC3E}">
        <p14:creationId xmlns:p14="http://schemas.microsoft.com/office/powerpoint/2010/main" val="285770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Who Gives DLM?</a:t>
            </a:r>
          </a:p>
        </p:txBody>
      </p:sp>
      <p:sp>
        <p:nvSpPr>
          <p:cNvPr id="3" name="Content Placeholder 2"/>
          <p:cNvSpPr>
            <a:spLocks noGrp="1"/>
          </p:cNvSpPr>
          <p:nvPr>
            <p:ph idx="1"/>
          </p:nvPr>
        </p:nvSpPr>
        <p:spPr/>
        <p:txBody>
          <a:bodyPr>
            <a:normAutofit/>
          </a:bodyPr>
          <a:lstStyle/>
          <a:p>
            <a:pPr marL="0" lvl="0" indent="0">
              <a:buNone/>
            </a:pPr>
            <a:r>
              <a:rPr lang="en-US" dirty="0"/>
              <a:t>DLM Test Administrators must:</a:t>
            </a:r>
          </a:p>
          <a:p>
            <a:pPr lvl="0"/>
            <a:r>
              <a:rPr lang="en-US" dirty="0"/>
              <a:t>be certified or licensed employee of the district;</a:t>
            </a:r>
          </a:p>
          <a:p>
            <a:pPr lvl="0"/>
            <a:r>
              <a:rPr lang="en-US" dirty="0"/>
              <a:t>be familiar with student and vice versa </a:t>
            </a:r>
          </a:p>
          <a:p>
            <a:pPr lvl="0"/>
            <a:r>
              <a:rPr lang="en-US" dirty="0"/>
              <a:t>be familiar with the current Test Administrator Manual; </a:t>
            </a:r>
          </a:p>
          <a:p>
            <a:pPr lvl="0"/>
            <a:r>
              <a:rPr lang="en-US" dirty="0"/>
              <a:t>complete and sign the DLM Confidentiality Agreement; and </a:t>
            </a:r>
          </a:p>
          <a:p>
            <a:r>
              <a:rPr lang="en-US" dirty="0"/>
              <a:t>have completed the Required Test Administrator Training.</a:t>
            </a:r>
          </a:p>
          <a:p>
            <a:endParaRPr lang="en-US" dirty="0"/>
          </a:p>
        </p:txBody>
      </p:sp>
    </p:spTree>
    <p:extLst>
      <p:ext uri="{BB962C8B-B14F-4D97-AF65-F5344CB8AC3E}">
        <p14:creationId xmlns:p14="http://schemas.microsoft.com/office/powerpoint/2010/main" val="303176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1835" y="331304"/>
            <a:ext cx="7467600" cy="1384995"/>
          </a:xfrm>
          <a:prstGeom prst="rect">
            <a:avLst/>
          </a:prstGeom>
          <a:noFill/>
        </p:spPr>
        <p:txBody>
          <a:bodyPr wrap="square" rtlCol="0">
            <a:spAutoFit/>
          </a:bodyPr>
          <a:lstStyle/>
          <a:p>
            <a:pPr algn="ctr">
              <a:defRPr/>
            </a:pPr>
            <a:r>
              <a:rPr lang="en-US" sz="4000" b="1" dirty="0">
                <a:solidFill>
                  <a:schemeClr val="bg1"/>
                </a:solidFill>
                <a:latin typeface="Calibri Light" panose="020F0302020204030204" pitchFamily="34" charset="0"/>
              </a:rPr>
              <a:t>DLM Required Online TA Training</a:t>
            </a:r>
            <a:br>
              <a:rPr lang="en-US" sz="4400" b="1" dirty="0">
                <a:solidFill>
                  <a:srgbClr val="660066"/>
                </a:solidFill>
                <a:latin typeface="Century Gothic" panose="020B0502020202020204" pitchFamily="34" charset="0"/>
              </a:rPr>
            </a:br>
            <a:endParaRPr lang="en-US" sz="4400" b="1" dirty="0">
              <a:solidFill>
                <a:srgbClr val="660066"/>
              </a:solidFill>
              <a:latin typeface="Century Gothic" panose="020B0502020202020204" pitchFamily="34" charset="0"/>
            </a:endParaRPr>
          </a:p>
        </p:txBody>
      </p:sp>
      <p:sp>
        <p:nvSpPr>
          <p:cNvPr id="3" name="TextBox 2"/>
          <p:cNvSpPr txBox="1"/>
          <p:nvPr/>
        </p:nvSpPr>
        <p:spPr>
          <a:xfrm>
            <a:off x="1437479" y="1866137"/>
            <a:ext cx="8638205" cy="2964914"/>
          </a:xfrm>
          <a:prstGeom prst="rect">
            <a:avLst/>
          </a:prstGeom>
          <a:noFill/>
        </p:spPr>
        <p:txBody>
          <a:bodyPr wrap="square" rtlCol="0">
            <a:spAutoFit/>
          </a:bodyPr>
          <a:lstStyle/>
          <a:p>
            <a:pPr lvl="1">
              <a:defRPr/>
            </a:pPr>
            <a:endParaRPr lang="en-US" sz="2800" b="1" baseline="30000" dirty="0">
              <a:solidFill>
                <a:prstClr val="black"/>
              </a:solidFill>
              <a:latin typeface="Century Gothic" panose="020B0502020202020204" pitchFamily="34" charset="0"/>
            </a:endParaRPr>
          </a:p>
          <a:p>
            <a:pPr marL="517525" lvl="1" indent="-461963">
              <a:buFont typeface="Arial" panose="020B0604020202020204" pitchFamily="34" charset="0"/>
              <a:buChar char="•"/>
              <a:defRPr/>
            </a:pPr>
            <a:r>
              <a:rPr lang="en-US" sz="2800" b="1" dirty="0">
                <a:solidFill>
                  <a:prstClr val="black"/>
                </a:solidFill>
                <a:latin typeface="Calibri" panose="020F0502020204030204" pitchFamily="34" charset="0"/>
              </a:rPr>
              <a:t>All Test Administrators must complete New TA Training in 2020-21</a:t>
            </a:r>
          </a:p>
          <a:p>
            <a:pPr marL="517525" lvl="1" indent="-461963">
              <a:buFont typeface="Arial" panose="020B0604020202020204" pitchFamily="34" charset="0"/>
              <a:buChar char="•"/>
              <a:defRPr/>
            </a:pPr>
            <a:r>
              <a:rPr lang="en-US" sz="2800" b="1" dirty="0">
                <a:solidFill>
                  <a:prstClr val="black"/>
                </a:solidFill>
                <a:latin typeface="Calibri" panose="020F0502020204030204" pitchFamily="34" charset="0"/>
              </a:rPr>
              <a:t>The training modules can be completed in multiple sessions.</a:t>
            </a:r>
          </a:p>
          <a:p>
            <a:pPr marL="517525" lvl="1" indent="-461963">
              <a:buFont typeface="Arial" panose="020B0604020202020204" pitchFamily="34" charset="0"/>
              <a:buChar char="•"/>
              <a:defRPr/>
            </a:pPr>
            <a:r>
              <a:rPr lang="en-US" sz="2800" b="1" dirty="0">
                <a:solidFill>
                  <a:schemeClr val="bg2">
                    <a:lumMod val="10000"/>
                  </a:schemeClr>
                </a:solidFill>
                <a:latin typeface="Calibri" panose="020F0502020204030204" pitchFamily="34" charset="0"/>
              </a:rPr>
              <a:t>Can be taken self-directed or in a facilitated group training</a:t>
            </a:r>
          </a:p>
        </p:txBody>
      </p:sp>
    </p:spTree>
    <p:extLst>
      <p:ext uri="{BB962C8B-B14F-4D97-AF65-F5344CB8AC3E}">
        <p14:creationId xmlns:p14="http://schemas.microsoft.com/office/powerpoint/2010/main" val="308954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04812" y="800100"/>
            <a:ext cx="11382375" cy="5257800"/>
          </a:xfrm>
          <a:prstGeom prst="rect">
            <a:avLst/>
          </a:prstGeom>
        </p:spPr>
      </p:pic>
      <p:sp>
        <p:nvSpPr>
          <p:cNvPr id="4" name="Oval 3"/>
          <p:cNvSpPr/>
          <p:nvPr/>
        </p:nvSpPr>
        <p:spPr>
          <a:xfrm>
            <a:off x="7566991" y="3564835"/>
            <a:ext cx="4220196" cy="133847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805530" y="4903305"/>
            <a:ext cx="1921565" cy="6361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254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8" y="152400"/>
            <a:ext cx="7590692" cy="4281504"/>
          </a:xfrm>
        </p:spPr>
        <p:txBody>
          <a:bodyPr>
            <a:normAutofit/>
          </a:bodyPr>
          <a:lstStyle/>
          <a:p>
            <a:r>
              <a:rPr lang="en-US" sz="5400" dirty="0"/>
              <a:t>Part 1a</a:t>
            </a:r>
          </a:p>
        </p:txBody>
      </p:sp>
      <p:sp>
        <p:nvSpPr>
          <p:cNvPr id="4" name="Subtitle 3"/>
          <p:cNvSpPr>
            <a:spLocks noGrp="1"/>
          </p:cNvSpPr>
          <p:nvPr>
            <p:ph type="subTitle" idx="1"/>
          </p:nvPr>
        </p:nvSpPr>
        <p:spPr>
          <a:xfrm>
            <a:off x="0" y="4747846"/>
            <a:ext cx="8503920" cy="1424354"/>
          </a:xfrm>
        </p:spPr>
        <p:txBody>
          <a:bodyPr>
            <a:normAutofit/>
          </a:bodyPr>
          <a:lstStyle/>
          <a:p>
            <a:r>
              <a:rPr lang="en-US" sz="4000" dirty="0"/>
              <a:t> Using the </a:t>
            </a:r>
            <a:r>
              <a:rPr lang="en-US" sz="4000" dirty="0">
                <a:solidFill>
                  <a:schemeClr val="tx1">
                    <a:lumMod val="75000"/>
                  </a:schemeClr>
                </a:solidFill>
              </a:rPr>
              <a:t>PED</a:t>
            </a:r>
            <a:r>
              <a:rPr lang="en-US" sz="4000" dirty="0"/>
              <a:t> Test Coordinator Portal</a:t>
            </a:r>
          </a:p>
        </p:txBody>
      </p:sp>
    </p:spTree>
    <p:extLst>
      <p:ext uri="{BB962C8B-B14F-4D97-AF65-F5344CB8AC3E}">
        <p14:creationId xmlns:p14="http://schemas.microsoft.com/office/powerpoint/2010/main" val="163667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928" y="259556"/>
            <a:ext cx="11769493" cy="2447925"/>
          </a:xfrm>
          <a:prstGeom prst="rect">
            <a:avLst/>
          </a:prstGeom>
        </p:spPr>
      </p:pic>
      <p:sp>
        <p:nvSpPr>
          <p:cNvPr id="3" name="Oval 2"/>
          <p:cNvSpPr/>
          <p:nvPr/>
        </p:nvSpPr>
        <p:spPr>
          <a:xfrm>
            <a:off x="0" y="1671638"/>
            <a:ext cx="10329862" cy="12430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3800476" y="3243263"/>
            <a:ext cx="7219950" cy="3348038"/>
          </a:xfrm>
          <a:prstGeom prst="rect">
            <a:avLst/>
          </a:prstGeom>
        </p:spPr>
      </p:pic>
      <p:sp>
        <p:nvSpPr>
          <p:cNvPr id="5" name="Bent-Up Arrow 4"/>
          <p:cNvSpPr/>
          <p:nvPr/>
        </p:nvSpPr>
        <p:spPr>
          <a:xfrm rot="5400000">
            <a:off x="1160858" y="3218261"/>
            <a:ext cx="1971675" cy="1521618"/>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40794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Threshold Monitoring Update</a:t>
            </a:r>
          </a:p>
        </p:txBody>
      </p:sp>
      <p:sp>
        <p:nvSpPr>
          <p:cNvPr id="3" name="Content Placeholder 2"/>
          <p:cNvSpPr>
            <a:spLocks noGrp="1"/>
          </p:cNvSpPr>
          <p:nvPr>
            <p:ph idx="1"/>
          </p:nvPr>
        </p:nvSpPr>
        <p:spPr/>
        <p:txBody>
          <a:bodyPr>
            <a:normAutofit fontScale="92500" lnSpcReduction="20000"/>
          </a:bodyPr>
          <a:lstStyle/>
          <a:p>
            <a:r>
              <a:rPr lang="en-US" sz="3200" dirty="0"/>
              <a:t>ESSA requires that the percentage of students with significant cognitive disabilities who participate in the alternate assessment not exceed 1% of the total number of students who are tested</a:t>
            </a:r>
          </a:p>
          <a:p>
            <a:r>
              <a:rPr lang="en-US" sz="3200" dirty="0"/>
              <a:t>Notice from the US Department of Education July, 2020</a:t>
            </a:r>
          </a:p>
          <a:p>
            <a:r>
              <a:rPr lang="en-US" sz="3200" dirty="0"/>
              <a:t>New Mexico is out of compliance by exceeding 1% participation rate in alternate assessment based on July, 2018 data</a:t>
            </a:r>
          </a:p>
          <a:p>
            <a:r>
              <a:rPr lang="en-US" sz="3200" dirty="0"/>
              <a:t>ESSA prohibits PED from preventing LEAs placing students in the alternate assessment</a:t>
            </a:r>
          </a:p>
          <a:p>
            <a:endParaRPr lang="en-US" dirty="0"/>
          </a:p>
          <a:p>
            <a:endParaRPr lang="en-US" dirty="0"/>
          </a:p>
        </p:txBody>
      </p:sp>
      <p:sp>
        <p:nvSpPr>
          <p:cNvPr id="4" name="Slide Number Placeholder 3"/>
          <p:cNvSpPr>
            <a:spLocks noGrp="1"/>
          </p:cNvSpPr>
          <p:nvPr>
            <p:ph type="sldNum" sz="quarter" idx="12"/>
          </p:nvPr>
        </p:nvSpPr>
        <p:spPr/>
        <p:txBody>
          <a:bodyPr/>
          <a:lstStyle/>
          <a:p>
            <a:fld id="{9D902EB1-CFE7-45C0-A3EC-72FB8F402B17}" type="slidenum">
              <a:rPr lang="en-US" smtClean="0"/>
              <a:t>41</a:t>
            </a:fld>
            <a:endParaRPr lang="en-US"/>
          </a:p>
        </p:txBody>
      </p:sp>
    </p:spTree>
    <p:extLst>
      <p:ext uri="{BB962C8B-B14F-4D97-AF65-F5344CB8AC3E}">
        <p14:creationId xmlns:p14="http://schemas.microsoft.com/office/powerpoint/2010/main" val="300032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Threshold Monitoring Activities</a:t>
            </a:r>
          </a:p>
        </p:txBody>
      </p:sp>
      <p:sp>
        <p:nvSpPr>
          <p:cNvPr id="3" name="Content Placeholder 2"/>
          <p:cNvSpPr>
            <a:spLocks noGrp="1"/>
          </p:cNvSpPr>
          <p:nvPr>
            <p:ph idx="1"/>
          </p:nvPr>
        </p:nvSpPr>
        <p:spPr/>
        <p:txBody>
          <a:bodyPr>
            <a:normAutofit/>
          </a:bodyPr>
          <a:lstStyle/>
          <a:p>
            <a:r>
              <a:rPr lang="en-US" dirty="0"/>
              <a:t>Assessment Bureau staff will collaborate with Special Ed and REC9 contractors</a:t>
            </a:r>
          </a:p>
          <a:p>
            <a:r>
              <a:rPr lang="en-US" dirty="0"/>
              <a:t>All LEAs will receive notice of their alternate assessment participation rate</a:t>
            </a:r>
          </a:p>
          <a:p>
            <a:r>
              <a:rPr lang="en-US" dirty="0"/>
              <a:t>IEP teams in all LEAs will receive training on appropriate placement in the alternate assessment</a:t>
            </a:r>
          </a:p>
          <a:p>
            <a:r>
              <a:rPr lang="en-US" dirty="0"/>
              <a:t>LEAs exceeding the 1% participation will need to submit justifications</a:t>
            </a:r>
          </a:p>
          <a:p>
            <a:r>
              <a:rPr lang="en-US" dirty="0"/>
              <a:t>Justifications will be publicly posted</a:t>
            </a:r>
          </a:p>
          <a:p>
            <a:r>
              <a:rPr lang="en-US" dirty="0"/>
              <a:t>LEAs without reasonable justification will received in-depth monitoring and support</a:t>
            </a:r>
          </a:p>
          <a:p>
            <a:endParaRPr lang="en-US" dirty="0"/>
          </a:p>
          <a:p>
            <a:endParaRPr lang="en-US" dirty="0"/>
          </a:p>
        </p:txBody>
      </p:sp>
      <p:sp>
        <p:nvSpPr>
          <p:cNvPr id="4" name="Slide Number Placeholder 3"/>
          <p:cNvSpPr>
            <a:spLocks noGrp="1"/>
          </p:cNvSpPr>
          <p:nvPr>
            <p:ph type="sldNum" sz="quarter" idx="12"/>
          </p:nvPr>
        </p:nvSpPr>
        <p:spPr/>
        <p:txBody>
          <a:bodyPr/>
          <a:lstStyle/>
          <a:p>
            <a:fld id="{9D902EB1-CFE7-45C0-A3EC-72FB8F402B17}" type="slidenum">
              <a:rPr lang="en-US" smtClean="0"/>
              <a:t>42</a:t>
            </a:fld>
            <a:endParaRPr lang="en-US"/>
          </a:p>
        </p:txBody>
      </p:sp>
    </p:spTree>
    <p:extLst>
      <p:ext uri="{BB962C8B-B14F-4D97-AF65-F5344CB8AC3E}">
        <p14:creationId xmlns:p14="http://schemas.microsoft.com/office/powerpoint/2010/main" val="267396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PED?</a:t>
            </a:r>
          </a:p>
        </p:txBody>
      </p:sp>
      <p:pic>
        <p:nvPicPr>
          <p:cNvPr id="3" name="Picture 2" descr="Question mark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108" y="1690688"/>
            <a:ext cx="8301446" cy="4933236"/>
          </a:xfrm>
          <a:prstGeom prst="rect">
            <a:avLst/>
          </a:prstGeom>
        </p:spPr>
      </p:pic>
    </p:spTree>
    <p:extLst>
      <p:ext uri="{BB962C8B-B14F-4D97-AF65-F5344CB8AC3E}">
        <p14:creationId xmlns:p14="http://schemas.microsoft.com/office/powerpoint/2010/main" val="310449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D902EB1-CFE7-45C0-A3EC-72FB8F402B17}" type="slidenum">
              <a:rPr lang="en-US" smtClean="0"/>
              <a:t>5</a:t>
            </a:fld>
            <a:endParaRPr lang="en-US"/>
          </a:p>
        </p:txBody>
      </p:sp>
      <p:pic>
        <p:nvPicPr>
          <p:cNvPr id="3" name="Picture 2"/>
          <p:cNvPicPr/>
          <p:nvPr/>
        </p:nvPicPr>
        <p:blipFill rotWithShape="1">
          <a:blip r:embed="rId2"/>
          <a:srcRect l="2956" r="3682" b="21629"/>
          <a:stretch/>
        </p:blipFill>
        <p:spPr bwMode="auto">
          <a:xfrm>
            <a:off x="847388" y="-128587"/>
            <a:ext cx="9844086" cy="3986212"/>
          </a:xfrm>
          <a:prstGeom prst="rect">
            <a:avLst/>
          </a:prstGeom>
          <a:ln>
            <a:noFill/>
          </a:ln>
          <a:extLst>
            <a:ext uri="{53640926-AAD7-44D8-BBD7-CCE9431645EC}">
              <a14:shadowObscured xmlns:a14="http://schemas.microsoft.com/office/drawing/2010/main"/>
            </a:ext>
          </a:extLst>
        </p:spPr>
      </p:pic>
      <p:sp>
        <p:nvSpPr>
          <p:cNvPr id="6" name="TextBox 5"/>
          <p:cNvSpPr txBox="1"/>
          <p:nvPr/>
        </p:nvSpPr>
        <p:spPr>
          <a:xfrm>
            <a:off x="590210" y="4098919"/>
            <a:ext cx="11076098" cy="2761140"/>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Request new accounts at </a:t>
            </a:r>
            <a:r>
              <a:rPr lang="en-US" sz="2400" dirty="0">
                <a:solidFill>
                  <a:schemeClr val="tx1">
                    <a:lumMod val="50000"/>
                  </a:schemeClr>
                </a:solidFill>
                <a:latin typeface="Calibri" panose="020F0502020204030204" pitchFamily="34" charset="0"/>
              </a:rPr>
              <a:t>https://tcp.ped.state.nm.us/ </a:t>
            </a:r>
            <a:endParaRPr lang="en-US" sz="2400" dirty="0">
              <a:solidFill>
                <a:schemeClr val="tx1">
                  <a:lumMod val="50000"/>
                </a:schemeClr>
              </a:solidFill>
              <a:latin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PED approves new DTC accounts</a:t>
            </a:r>
          </a:p>
          <a:p>
            <a:pPr marL="457200" indent="-457200">
              <a:buFont typeface="Arial" panose="020B0604020202020204" pitchFamily="34" charset="0"/>
              <a:buChar char="•"/>
            </a:pPr>
            <a:r>
              <a:rPr lang="en-US" sz="24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New STCs request accounts; DTCs approve </a:t>
            </a:r>
          </a:p>
          <a:p>
            <a:pPr marL="457200" indent="-457200">
              <a:buFont typeface="Arial" panose="020B0604020202020204" pitchFamily="34" charset="0"/>
              <a:buChar char="•"/>
            </a:pPr>
            <a:r>
              <a:rPr lang="en-US" sz="24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DTCs approve forms created by STCs; only DTCs submit to PED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solidFill>
                  <a:schemeClr val="tx1">
                    <a:lumMod val="50000"/>
                  </a:schemeClr>
                </a:solidFill>
                <a:latin typeface="Calibri" panose="020F0502020204030204" pitchFamily="34" charset="0"/>
                <a:ea typeface="Calibri" panose="020F0502020204030204" pitchFamily="34" charset="0"/>
                <a:cs typeface="Times New Roman" panose="02020603050405020304" pitchFamily="18" charset="0"/>
              </a:rPr>
              <a:t>Instructions at https://webnew.ped.state.nm.us/bureaus/assessment-3/district-test-coordinator/</a:t>
            </a:r>
          </a:p>
          <a:p>
            <a:pPr marL="914400" lvl="1" indent="-457200">
              <a:lnSpc>
                <a:spcPct val="90000"/>
              </a:lnSpc>
              <a:spcBef>
                <a:spcPts val="500"/>
              </a:spcBef>
              <a:buFont typeface="Arial" panose="020B0604020202020204" pitchFamily="34" charset="0"/>
              <a:buChar char="•"/>
              <a:defRPr/>
            </a:pPr>
            <a:endParaRPr lang="en-US" sz="2800" dirty="0">
              <a:solidFill>
                <a:prstClr val="black"/>
              </a:solidFill>
            </a:endParaRPr>
          </a:p>
        </p:txBody>
      </p:sp>
      <p:sp>
        <p:nvSpPr>
          <p:cNvPr id="4" name="Oval 3"/>
          <p:cNvSpPr/>
          <p:nvPr/>
        </p:nvSpPr>
        <p:spPr>
          <a:xfrm>
            <a:off x="2279374" y="3379304"/>
            <a:ext cx="1537252" cy="33254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0210" y="653943"/>
            <a:ext cx="10694505" cy="2421151"/>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7623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314575"/>
            <a:ext cx="9601200" cy="1036638"/>
          </a:xfrm>
        </p:spPr>
        <p:txBody>
          <a:bodyPr/>
          <a:lstStyle/>
          <a:p>
            <a:r>
              <a:rPr lang="en-US" dirty="0"/>
              <a:t>New Forms in the Portal</a:t>
            </a:r>
          </a:p>
        </p:txBody>
      </p:sp>
      <p:pic>
        <p:nvPicPr>
          <p:cNvPr id="3" name="Picture 2"/>
          <p:cNvPicPr/>
          <p:nvPr/>
        </p:nvPicPr>
        <p:blipFill>
          <a:blip r:embed="rId2"/>
          <a:stretch>
            <a:fillRect/>
          </a:stretch>
        </p:blipFill>
        <p:spPr>
          <a:xfrm>
            <a:off x="984738" y="1690689"/>
            <a:ext cx="10369062" cy="4738246"/>
          </a:xfrm>
          <a:prstGeom prst="rect">
            <a:avLst/>
          </a:prstGeom>
        </p:spPr>
      </p:pic>
      <p:sp>
        <p:nvSpPr>
          <p:cNvPr id="4" name="Oval 3"/>
          <p:cNvSpPr/>
          <p:nvPr/>
        </p:nvSpPr>
        <p:spPr>
          <a:xfrm>
            <a:off x="8375373" y="4552383"/>
            <a:ext cx="2309192" cy="6758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249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Calibri Light" panose="020F0302020204030204" pitchFamily="34" charset="0"/>
                <a:cs typeface="Calibri Light" panose="020F0302020204030204" pitchFamily="34" charset="0"/>
              </a:rPr>
              <a:t>PED Assessment Portal Forms </a:t>
            </a:r>
          </a:p>
        </p:txBody>
      </p:sp>
      <p:sp>
        <p:nvSpPr>
          <p:cNvPr id="3" name="Content Placeholder 2"/>
          <p:cNvSpPr>
            <a:spLocks noGrp="1"/>
          </p:cNvSpPr>
          <p:nvPr>
            <p:ph idx="1"/>
          </p:nvPr>
        </p:nvSpPr>
        <p:spPr/>
        <p:txBody>
          <a:bodyPr/>
          <a:lstStyle/>
          <a:p>
            <a:pPr marL="0" indent="0">
              <a:buNone/>
            </a:pPr>
            <a:r>
              <a:rPr lang="en-US" b="1" dirty="0"/>
              <a:t>Before Testing</a:t>
            </a:r>
          </a:p>
          <a:p>
            <a:pPr lvl="0"/>
            <a:r>
              <a:rPr lang="en-US" dirty="0"/>
              <a:t>Superintendent/Director Designation</a:t>
            </a:r>
          </a:p>
          <a:p>
            <a:pPr lvl="0"/>
            <a:r>
              <a:rPr lang="en-US" dirty="0"/>
              <a:t>Request for Medical Exemption </a:t>
            </a:r>
          </a:p>
          <a:p>
            <a:pPr lvl="0"/>
            <a:r>
              <a:rPr lang="en-US" dirty="0"/>
              <a:t>Request for Non-standard Assessment Accommodation</a:t>
            </a:r>
          </a:p>
          <a:p>
            <a:pPr marL="0" indent="0">
              <a:buNone/>
            </a:pPr>
            <a:r>
              <a:rPr lang="en-US" b="1" dirty="0"/>
              <a:t>During Testing</a:t>
            </a:r>
          </a:p>
          <a:p>
            <a:pPr lvl="0"/>
            <a:r>
              <a:rPr lang="en-US" dirty="0"/>
              <a:t>Testing Irregularity Reporting Form</a:t>
            </a:r>
          </a:p>
          <a:p>
            <a:pPr marL="0" indent="0">
              <a:buNone/>
            </a:pPr>
            <a:r>
              <a:rPr lang="en-US" b="1" dirty="0"/>
              <a:t>After Testing</a:t>
            </a:r>
          </a:p>
          <a:p>
            <a:pPr lvl="0"/>
            <a:r>
              <a:rPr lang="en-US" dirty="0"/>
              <a:t>Superintendent’s Verification</a:t>
            </a:r>
          </a:p>
        </p:txBody>
      </p:sp>
      <p:sp>
        <p:nvSpPr>
          <p:cNvPr id="4" name="Slide Number Placeholder 3"/>
          <p:cNvSpPr>
            <a:spLocks noGrp="1"/>
          </p:cNvSpPr>
          <p:nvPr>
            <p:ph type="sldNum" sz="quarter" idx="12"/>
          </p:nvPr>
        </p:nvSpPr>
        <p:spPr/>
        <p:txBody>
          <a:bodyPr/>
          <a:lstStyle/>
          <a:p>
            <a:fld id="{9D902EB1-CFE7-45C0-A3EC-72FB8F402B17}" type="slidenum">
              <a:rPr lang="en-US" smtClean="0"/>
              <a:t>7</a:t>
            </a:fld>
            <a:endParaRPr lang="en-US"/>
          </a:p>
        </p:txBody>
      </p:sp>
    </p:spTree>
    <p:extLst>
      <p:ext uri="{BB962C8B-B14F-4D97-AF65-F5344CB8AC3E}">
        <p14:creationId xmlns:p14="http://schemas.microsoft.com/office/powerpoint/2010/main" val="1852343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happens after I submit a form to the PED Portal?</a:t>
            </a:r>
          </a:p>
        </p:txBody>
      </p:sp>
      <p:sp>
        <p:nvSpPr>
          <p:cNvPr id="3" name="Content Placeholder 2"/>
          <p:cNvSpPr>
            <a:spLocks noGrp="1"/>
          </p:cNvSpPr>
          <p:nvPr>
            <p:ph sz="half" idx="1"/>
          </p:nvPr>
        </p:nvSpPr>
        <p:spPr/>
        <p:txBody>
          <a:bodyPr>
            <a:normAutofit fontScale="92500" lnSpcReduction="10000"/>
          </a:bodyPr>
          <a:lstStyle/>
          <a:p>
            <a:r>
              <a:rPr lang="en-US" sz="2800" b="1" dirty="0"/>
              <a:t>Superintendent </a:t>
            </a:r>
            <a:r>
              <a:rPr lang="en-US" sz="3000" b="1" dirty="0"/>
              <a:t>Designation</a:t>
            </a:r>
          </a:p>
          <a:p>
            <a:r>
              <a:rPr lang="en-US" dirty="0"/>
              <a:t>PED staff review</a:t>
            </a:r>
          </a:p>
          <a:p>
            <a:r>
              <a:rPr lang="en-US" dirty="0"/>
              <a:t>PED staff approve or return</a:t>
            </a:r>
          </a:p>
          <a:p>
            <a:r>
              <a:rPr lang="en-US" dirty="0"/>
              <a:t>DTC receives automatic notice of </a:t>
            </a:r>
          </a:p>
          <a:p>
            <a:pPr marL="0" indent="0">
              <a:buNone/>
            </a:pPr>
            <a:r>
              <a:rPr lang="en-US" dirty="0"/>
              <a:t>approval.</a:t>
            </a:r>
          </a:p>
          <a:p>
            <a:r>
              <a:rPr lang="en-US" dirty="0"/>
              <a:t>Or DTC receives notice of return.</a:t>
            </a:r>
          </a:p>
          <a:p>
            <a:r>
              <a:rPr lang="en-US" dirty="0"/>
              <a:t>If returned, DTC edits or completes </a:t>
            </a:r>
          </a:p>
          <a:p>
            <a:pPr marL="0" indent="0">
              <a:buNone/>
            </a:pPr>
            <a:r>
              <a:rPr lang="en-US" dirty="0"/>
              <a:t>and resubmits. </a:t>
            </a:r>
          </a:p>
        </p:txBody>
      </p:sp>
      <p:sp>
        <p:nvSpPr>
          <p:cNvPr id="4" name="Content Placeholder 3"/>
          <p:cNvSpPr>
            <a:spLocks noGrp="1"/>
          </p:cNvSpPr>
          <p:nvPr>
            <p:ph sz="half" idx="2"/>
          </p:nvPr>
        </p:nvSpPr>
        <p:spPr/>
        <p:txBody>
          <a:bodyPr>
            <a:normAutofit fontScale="92500" lnSpcReduction="10000"/>
          </a:bodyPr>
          <a:lstStyle/>
          <a:p>
            <a:r>
              <a:rPr lang="en-US" sz="3000" b="1" dirty="0"/>
              <a:t>Irregularity</a:t>
            </a:r>
          </a:p>
          <a:p>
            <a:r>
              <a:rPr lang="en-US" dirty="0"/>
              <a:t>Program manager reviews</a:t>
            </a:r>
          </a:p>
          <a:p>
            <a:r>
              <a:rPr lang="en-US" dirty="0"/>
              <a:t>Program manager completes PED section. PM approves or returns with decision.</a:t>
            </a:r>
          </a:p>
          <a:p>
            <a:r>
              <a:rPr lang="en-US" dirty="0"/>
              <a:t>DTC receives automatic notice of approval or return with PED decision and action.</a:t>
            </a:r>
          </a:p>
          <a:p>
            <a:r>
              <a:rPr lang="en-US" dirty="0"/>
              <a:t>If PM decides to invalidate score, student will not receive a score. Accountability will not include in proficiency rate calculation. </a:t>
            </a:r>
          </a:p>
          <a:p>
            <a:endParaRPr lang="en-US" dirty="0"/>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8</a:t>
            </a:fld>
            <a:endParaRPr lang="en-US"/>
          </a:p>
        </p:txBody>
      </p:sp>
    </p:spTree>
    <p:extLst>
      <p:ext uri="{BB962C8B-B14F-4D97-AF65-F5344CB8AC3E}">
        <p14:creationId xmlns:p14="http://schemas.microsoft.com/office/powerpoint/2010/main" val="420376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Irregularity Form PED Response</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9</a:t>
            </a:fld>
            <a:endParaRPr lang="en-US"/>
          </a:p>
        </p:txBody>
      </p:sp>
      <p:pic>
        <p:nvPicPr>
          <p:cNvPr id="6" name="Content Placeholder 5"/>
          <p:cNvPicPr>
            <a:picLocks noGrp="1" noChangeAspect="1"/>
          </p:cNvPicPr>
          <p:nvPr>
            <p:ph idx="1"/>
          </p:nvPr>
        </p:nvPicPr>
        <p:blipFill>
          <a:blip r:embed="rId2"/>
          <a:stretch>
            <a:fillRect/>
          </a:stretch>
        </p:blipFill>
        <p:spPr>
          <a:xfrm>
            <a:off x="609278" y="2050472"/>
            <a:ext cx="10626758" cy="3776839"/>
          </a:xfrm>
          <a:prstGeom prst="rect">
            <a:avLst/>
          </a:prstGeom>
        </p:spPr>
      </p:pic>
    </p:spTree>
    <p:extLst>
      <p:ext uri="{BB962C8B-B14F-4D97-AF65-F5344CB8AC3E}">
        <p14:creationId xmlns:p14="http://schemas.microsoft.com/office/powerpoint/2010/main" val="3920076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2789</TotalTime>
  <Words>2352</Words>
  <Application>Microsoft Office PowerPoint</Application>
  <PresentationFormat>Widescreen</PresentationFormat>
  <Paragraphs>284</Paragraphs>
  <Slides>43</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Book Antiqua</vt:lpstr>
      <vt:lpstr>Calibri</vt:lpstr>
      <vt:lpstr>Calibri Light</vt:lpstr>
      <vt:lpstr>Century Gothic</vt:lpstr>
      <vt:lpstr>Courier New</vt:lpstr>
      <vt:lpstr>Trebuchet MS</vt:lpstr>
      <vt:lpstr>Wingdings</vt:lpstr>
      <vt:lpstr>Sales Direction 16X9</vt:lpstr>
      <vt:lpstr>District Test Coordinator Training PED Assessment Bureau Fall 2020 Presenter: Karen Greer, Assessment Coordinator Assessment for Student Learning </vt:lpstr>
      <vt:lpstr>Part 1:  a. PED Test Coordinator Portal   b. Accessibility and Accommodations  Part 2:  Alternate Assessment: DLM  and 1% Alternate Assessment Threshold Monitoring </vt:lpstr>
      <vt:lpstr>Outcomes for Participants</vt:lpstr>
      <vt:lpstr>Part 1a</vt:lpstr>
      <vt:lpstr>PowerPoint Presentation</vt:lpstr>
      <vt:lpstr>New Forms in the Portal</vt:lpstr>
      <vt:lpstr>PED Assessment Portal Forms </vt:lpstr>
      <vt:lpstr>What happens after I submit a form to the PED Portal?</vt:lpstr>
      <vt:lpstr>Irregularity Form PED Response</vt:lpstr>
      <vt:lpstr>What do I do if the Test Coordinator Portal isn’t working?</vt:lpstr>
      <vt:lpstr>Questions for PED?</vt:lpstr>
      <vt:lpstr>Part 1b. Testing Accessibility and Accommodations </vt:lpstr>
      <vt:lpstr>PowerPoint Presentation</vt:lpstr>
      <vt:lpstr>Universal Tools Available to All Students</vt:lpstr>
      <vt:lpstr>Accessibility Features Available to Designated Students</vt:lpstr>
      <vt:lpstr>Accommodations Available Only to Students with IEP or 504 Plan</vt:lpstr>
      <vt:lpstr>Accommodations vs Modifications</vt:lpstr>
      <vt:lpstr>Non-standard &amp; Emergency Accommodations</vt:lpstr>
      <vt:lpstr>Accommodations Irregularities</vt:lpstr>
      <vt:lpstr>Refer to Test Vendor Manuals for Specific Information</vt:lpstr>
      <vt:lpstr>PowerPoint Presentation</vt:lpstr>
      <vt:lpstr>Medical Exemption Request</vt:lpstr>
      <vt:lpstr>Questions for PED?</vt:lpstr>
      <vt:lpstr>5 Minute Stretch Break</vt:lpstr>
      <vt:lpstr>Part 2</vt:lpstr>
      <vt:lpstr>Alternate Assessment</vt:lpstr>
      <vt:lpstr>Who takes DLM?: Guiding Questions for IEP Teams</vt:lpstr>
      <vt:lpstr>Information from questions 1-3 drives placement decisions:</vt:lpstr>
      <vt:lpstr>Looking Back</vt:lpstr>
      <vt:lpstr>What to do Now </vt:lpstr>
      <vt:lpstr>Highlights of DLM District Fall Training</vt:lpstr>
      <vt:lpstr>Roles and Responsibilities of DTCs </vt:lpstr>
      <vt:lpstr>To view the entire recorded video:</vt:lpstr>
      <vt:lpstr>Looking forward to Year End Testing</vt:lpstr>
      <vt:lpstr>DLM Instructionally Embedded Assessments</vt:lpstr>
      <vt:lpstr>Instructionally Embedded Assessment</vt:lpstr>
      <vt:lpstr>Who Gives DLM?</vt:lpstr>
      <vt:lpstr>PowerPoint Presentation</vt:lpstr>
      <vt:lpstr>PowerPoint Presentation</vt:lpstr>
      <vt:lpstr>PowerPoint Presentation</vt:lpstr>
      <vt:lpstr>1% Threshold Monitoring Update</vt:lpstr>
      <vt:lpstr>1% Threshold Monitoring Activities</vt:lpstr>
      <vt:lpstr>Questions for PED?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Nancy Martira</dc:creator>
  <cp:lastModifiedBy>Alyssa Hester</cp:lastModifiedBy>
  <cp:revision>73</cp:revision>
  <dcterms:created xsi:type="dcterms:W3CDTF">2020-01-22T19:18:44Z</dcterms:created>
  <dcterms:modified xsi:type="dcterms:W3CDTF">2020-09-18T12:35:50Z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