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68" r:id="rId3"/>
    <p:sldId id="283" r:id="rId4"/>
    <p:sldId id="284" r:id="rId5"/>
    <p:sldId id="286" r:id="rId6"/>
    <p:sldId id="288" r:id="rId7"/>
    <p:sldId id="287" r:id="rId8"/>
    <p:sldId id="285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 Vasquez" initials="LV" lastIdx="1" clrIdx="0">
    <p:extLst>
      <p:ext uri="{19B8F6BF-5375-455C-9EA6-DF929625EA0E}">
        <p15:presenceInfo xmlns:p15="http://schemas.microsoft.com/office/powerpoint/2012/main" userId="S-1-5-21-628607377-757884165-69982103-12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3T19:12:14.760" idx="1">
    <p:pos x="3761" y="3593"/>
    <p:text>Imoved this arrow over to CC...it was over record....</p:text>
    <p:extLst>
      <p:ext uri="{C676402C-5697-4E1C-873F-D02D1690AC5C}">
        <p15:threadingInfo xmlns:p15="http://schemas.microsoft.com/office/powerpoint/2012/main" timeZoneBias="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28422-76E5-4418-8F3C-1D516E8DD593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595EFC-9894-4B8E-B70F-1F30712AA54D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Istation</a:t>
          </a:r>
          <a:r>
            <a:rPr lang="en-US" sz="15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K-2</a:t>
          </a:r>
          <a:r>
            <a:rPr lang="en-US" sz="1600" dirty="0" smtClean="0">
              <a:latin typeface="Calibri" panose="020F0502020204030204" pitchFamily="34" charset="0"/>
              <a:cs typeface="Calibri" panose="020F0502020204030204" pitchFamily="34" charset="0"/>
            </a:rPr>
            <a:t>  </a:t>
          </a:r>
        </a:p>
        <a:p>
          <a:r>
            <a:rPr lang="en-US" sz="1500" dirty="0" smtClean="0">
              <a:latin typeface="Calibri" panose="020F0502020204030204" pitchFamily="34" charset="0"/>
              <a:cs typeface="Calibri" panose="020F0502020204030204" pitchFamily="34" charset="0"/>
            </a:rPr>
            <a:t>Math, ELA, SLA formative progress monitoring tools</a:t>
          </a:r>
          <a:endParaRPr lang="en-US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F6C3DE7-D148-4FE7-9C34-CFE829320282}" type="parTrans" cxnId="{6C1E3A23-A70F-4090-BE18-DCDBB5E699C9}">
      <dgm:prSet/>
      <dgm:spPr/>
      <dgm:t>
        <a:bodyPr/>
        <a:lstStyle/>
        <a:p>
          <a:endParaRPr lang="en-US"/>
        </a:p>
      </dgm:t>
    </dgm:pt>
    <dgm:pt modelId="{348545B2-FAC9-4DAC-B82A-CB85D81318C4}" type="sibTrans" cxnId="{6C1E3A23-A70F-4090-BE18-DCDBB5E699C9}">
      <dgm:prSet/>
      <dgm:spPr/>
      <dgm:t>
        <a:bodyPr/>
        <a:lstStyle/>
        <a:p>
          <a:endParaRPr lang="en-US"/>
        </a:p>
      </dgm:t>
    </dgm:pt>
    <dgm:pt modelId="{FE4C6826-9B92-4424-AB09-2D039F3EAEBF}">
      <dgm:prSet phldrT="[Text]" custT="1"/>
      <dgm:spPr/>
      <dgm:t>
        <a:bodyPr/>
        <a:lstStyle/>
        <a:p>
          <a:r>
            <a:rPr lang="en-US" sz="18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Cognia</a:t>
          </a:r>
          <a:endParaRPr lang="en-US" sz="1800" b="1" dirty="0" smtClean="0"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3-8 </a:t>
          </a:r>
        </a:p>
        <a:p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Math, ELA, Science Formative Item Sets &amp; Interims in Math and ELA</a:t>
          </a:r>
        </a:p>
      </dgm:t>
    </dgm:pt>
    <dgm:pt modelId="{0ED0F26C-13FC-4DCB-A3D7-B4661C8E6D93}" type="parTrans" cxnId="{16BF19AD-58B8-4AC6-9F11-12711BEE620B}">
      <dgm:prSet/>
      <dgm:spPr/>
      <dgm:t>
        <a:bodyPr/>
        <a:lstStyle/>
        <a:p>
          <a:endParaRPr lang="en-US"/>
        </a:p>
      </dgm:t>
    </dgm:pt>
    <dgm:pt modelId="{3DEA6C12-FB33-478A-AB5C-161DCDBB9138}" type="sibTrans" cxnId="{16BF19AD-58B8-4AC6-9F11-12711BEE620B}">
      <dgm:prSet/>
      <dgm:spPr/>
      <dgm:t>
        <a:bodyPr/>
        <a:lstStyle/>
        <a:p>
          <a:endParaRPr lang="en-US"/>
        </a:p>
      </dgm:t>
    </dgm:pt>
    <dgm:pt modelId="{D7723301-6816-462E-9E7E-B5744C113361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College Board</a:t>
          </a:r>
        </a:p>
        <a:p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High School </a:t>
          </a:r>
        </a:p>
        <a:p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Math &amp; ELA: Khan Academy, SSQB item bank, released operational forms</a:t>
          </a:r>
          <a:endParaRPr lang="en-US" sz="1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2A9DFF-B5B7-4100-A018-1640D37F07FA}" type="parTrans" cxnId="{0AE64245-91B9-47F1-A01A-09B904D1B970}">
      <dgm:prSet/>
      <dgm:spPr/>
      <dgm:t>
        <a:bodyPr/>
        <a:lstStyle/>
        <a:p>
          <a:endParaRPr lang="en-US"/>
        </a:p>
      </dgm:t>
    </dgm:pt>
    <dgm:pt modelId="{8EE114FA-35DC-4F96-802F-E1A914AFA9E1}" type="sibTrans" cxnId="{0AE64245-91B9-47F1-A01A-09B904D1B970}">
      <dgm:prSet/>
      <dgm:spPr/>
      <dgm:t>
        <a:bodyPr/>
        <a:lstStyle/>
        <a:p>
          <a:endParaRPr lang="en-US"/>
        </a:p>
      </dgm:t>
    </dgm:pt>
    <dgm:pt modelId="{9D11EF1C-D006-4FE6-9B8E-795870B06E6E}">
      <dgm:prSet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  <a:cs typeface="Calibri" panose="020F0502020204030204" pitchFamily="34" charset="0"/>
            </a:rPr>
            <a:t>Dynamic Learning Maps </a:t>
          </a:r>
        </a:p>
        <a:p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3-High School </a:t>
          </a:r>
          <a:r>
            <a:rPr lang="en-US" sz="1000" i="1" dirty="0" smtClean="0">
              <a:latin typeface="Calibri" panose="020F0502020204030204" pitchFamily="34" charset="0"/>
              <a:cs typeface="Calibri" panose="020F0502020204030204" pitchFamily="34" charset="0"/>
            </a:rPr>
            <a:t>Significantly cognitive disabled students</a:t>
          </a:r>
        </a:p>
        <a:p>
          <a:r>
            <a:rPr lang="en-US" sz="1400" dirty="0" smtClean="0">
              <a:latin typeface="Calibri" panose="020F0502020204030204" pitchFamily="34" charset="0"/>
              <a:cs typeface="Calibri" panose="020F0502020204030204" pitchFamily="34" charset="0"/>
            </a:rPr>
            <a:t>Math, ELA, Science Instructionally Embedded Formatives</a:t>
          </a:r>
        </a:p>
      </dgm:t>
    </dgm:pt>
    <dgm:pt modelId="{C689A777-1DC4-498C-B4F8-6B83026B4D2F}" type="parTrans" cxnId="{F23AD257-51E7-4A63-B672-D5C9AFBE366B}">
      <dgm:prSet/>
      <dgm:spPr/>
      <dgm:t>
        <a:bodyPr/>
        <a:lstStyle/>
        <a:p>
          <a:endParaRPr lang="en-US"/>
        </a:p>
      </dgm:t>
    </dgm:pt>
    <dgm:pt modelId="{C06A4A83-1BC9-40F0-AC6C-7468C2078062}" type="sibTrans" cxnId="{F23AD257-51E7-4A63-B672-D5C9AFBE366B}">
      <dgm:prSet/>
      <dgm:spPr/>
      <dgm:t>
        <a:bodyPr/>
        <a:lstStyle/>
        <a:p>
          <a:endParaRPr lang="en-US"/>
        </a:p>
      </dgm:t>
    </dgm:pt>
    <dgm:pt modelId="{E42FA59C-2EBE-4F85-84AE-D8F60F264909}" type="pres">
      <dgm:prSet presAssocID="{27D28422-76E5-4418-8F3C-1D516E8DD593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66A0C75-82F8-475D-A8B4-FD0367150270}" type="pres">
      <dgm:prSet presAssocID="{9D11EF1C-D006-4FE6-9B8E-795870B06E6E}" presName="Accent4" presStyleCnt="0"/>
      <dgm:spPr/>
    </dgm:pt>
    <dgm:pt modelId="{7425C8D5-C601-4B0A-A8BE-44125645D374}" type="pres">
      <dgm:prSet presAssocID="{9D11EF1C-D006-4FE6-9B8E-795870B06E6E}" presName="Accent" presStyleLbl="node1" presStyleIdx="0" presStyleCnt="4"/>
      <dgm:spPr/>
    </dgm:pt>
    <dgm:pt modelId="{59B6ECE2-F8DC-4B2A-AAE3-C3EDC93C975D}" type="pres">
      <dgm:prSet presAssocID="{9D11EF1C-D006-4FE6-9B8E-795870B06E6E}" presName="ParentBackground4" presStyleCnt="0"/>
      <dgm:spPr/>
    </dgm:pt>
    <dgm:pt modelId="{D1CE59ED-56B1-4C87-ABFD-CABCD23ACD90}" type="pres">
      <dgm:prSet presAssocID="{9D11EF1C-D006-4FE6-9B8E-795870B06E6E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B3EC9DC6-A895-4A51-9F5E-5AE55099786A}" type="pres">
      <dgm:prSet presAssocID="{9D11EF1C-D006-4FE6-9B8E-795870B06E6E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B07ED-7644-4F2A-8AA6-656BD5F13060}" type="pres">
      <dgm:prSet presAssocID="{D7723301-6816-462E-9E7E-B5744C113361}" presName="Accent3" presStyleCnt="0"/>
      <dgm:spPr/>
    </dgm:pt>
    <dgm:pt modelId="{961177FE-ECD5-4F46-A3EC-396560852D80}" type="pres">
      <dgm:prSet presAssocID="{D7723301-6816-462E-9E7E-B5744C113361}" presName="Accent" presStyleLbl="node1" presStyleIdx="1" presStyleCnt="4"/>
      <dgm:spPr/>
    </dgm:pt>
    <dgm:pt modelId="{AE94F029-0F9C-48F5-98A6-9FB42B7FE0E4}" type="pres">
      <dgm:prSet presAssocID="{D7723301-6816-462E-9E7E-B5744C113361}" presName="ParentBackground3" presStyleCnt="0"/>
      <dgm:spPr/>
    </dgm:pt>
    <dgm:pt modelId="{C66AB966-7AE9-46FE-A746-BBA0F31197FB}" type="pres">
      <dgm:prSet presAssocID="{D7723301-6816-462E-9E7E-B5744C113361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C1781ECB-A41A-4F51-8002-ECEFB645192C}" type="pres">
      <dgm:prSet presAssocID="{D7723301-6816-462E-9E7E-B5744C11336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2328E-9C16-4B3F-AD8F-FE524AF22038}" type="pres">
      <dgm:prSet presAssocID="{FE4C6826-9B92-4424-AB09-2D039F3EAEBF}" presName="Accent2" presStyleCnt="0"/>
      <dgm:spPr/>
    </dgm:pt>
    <dgm:pt modelId="{CF89D88F-F837-4550-B38E-49F4F064C16B}" type="pres">
      <dgm:prSet presAssocID="{FE4C6826-9B92-4424-AB09-2D039F3EAEBF}" presName="Accent" presStyleLbl="node1" presStyleIdx="2" presStyleCnt="4"/>
      <dgm:spPr/>
    </dgm:pt>
    <dgm:pt modelId="{1E691D85-ABE4-4290-AFB7-70F512D8FBC4}" type="pres">
      <dgm:prSet presAssocID="{FE4C6826-9B92-4424-AB09-2D039F3EAEBF}" presName="ParentBackground2" presStyleCnt="0"/>
      <dgm:spPr/>
    </dgm:pt>
    <dgm:pt modelId="{151E6482-7E67-4DDA-B5FD-48F3CD7A6CF2}" type="pres">
      <dgm:prSet presAssocID="{FE4C6826-9B92-4424-AB09-2D039F3EAEBF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EB8F4B13-FB69-411D-9AAC-11028EDA3838}" type="pres">
      <dgm:prSet presAssocID="{FE4C6826-9B92-4424-AB09-2D039F3EAEB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05351-8385-474E-B009-CBC43D262A35}" type="pres">
      <dgm:prSet presAssocID="{4C595EFC-9894-4B8E-B70F-1F30712AA54D}" presName="Accent1" presStyleCnt="0"/>
      <dgm:spPr/>
    </dgm:pt>
    <dgm:pt modelId="{4507A882-F562-4C4A-820D-82A574BA836C}" type="pres">
      <dgm:prSet presAssocID="{4C595EFC-9894-4B8E-B70F-1F30712AA54D}" presName="Accent" presStyleLbl="node1" presStyleIdx="3" presStyleCnt="4"/>
      <dgm:spPr/>
    </dgm:pt>
    <dgm:pt modelId="{581ABB87-0B61-4636-B2C0-F18180631FB1}" type="pres">
      <dgm:prSet presAssocID="{4C595EFC-9894-4B8E-B70F-1F30712AA54D}" presName="ParentBackground1" presStyleCnt="0"/>
      <dgm:spPr/>
    </dgm:pt>
    <dgm:pt modelId="{3F427609-5053-4DE5-B90F-D503129B18CD}" type="pres">
      <dgm:prSet presAssocID="{4C595EFC-9894-4B8E-B70F-1F30712AA54D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E212E795-7402-470A-B23B-A1BF058BEB30}" type="pres">
      <dgm:prSet presAssocID="{4C595EFC-9894-4B8E-B70F-1F30712AA54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AD66E8-BC89-4F5F-9992-D65E2CA6CCE2}" type="presOf" srcId="{27D28422-76E5-4418-8F3C-1D516E8DD593}" destId="{E42FA59C-2EBE-4F85-84AE-D8F60F264909}" srcOrd="0" destOrd="0" presId="urn:microsoft.com/office/officeart/2011/layout/CircleProcess"/>
    <dgm:cxn modelId="{0AE64245-91B9-47F1-A01A-09B904D1B970}" srcId="{27D28422-76E5-4418-8F3C-1D516E8DD593}" destId="{D7723301-6816-462E-9E7E-B5744C113361}" srcOrd="2" destOrd="0" parTransId="{642A9DFF-B5B7-4100-A018-1640D37F07FA}" sibTransId="{8EE114FA-35DC-4F96-802F-E1A914AFA9E1}"/>
    <dgm:cxn modelId="{4EE22333-740B-45FF-9A2D-B9E6349895C9}" type="presOf" srcId="{FE4C6826-9B92-4424-AB09-2D039F3EAEBF}" destId="{EB8F4B13-FB69-411D-9AAC-11028EDA3838}" srcOrd="1" destOrd="0" presId="urn:microsoft.com/office/officeart/2011/layout/CircleProcess"/>
    <dgm:cxn modelId="{884FA1C7-385E-411F-B1EF-E70839EC9E55}" type="presOf" srcId="{FE4C6826-9B92-4424-AB09-2D039F3EAEBF}" destId="{151E6482-7E67-4DDA-B5FD-48F3CD7A6CF2}" srcOrd="0" destOrd="0" presId="urn:microsoft.com/office/officeart/2011/layout/CircleProcess"/>
    <dgm:cxn modelId="{16BF19AD-58B8-4AC6-9F11-12711BEE620B}" srcId="{27D28422-76E5-4418-8F3C-1D516E8DD593}" destId="{FE4C6826-9B92-4424-AB09-2D039F3EAEBF}" srcOrd="1" destOrd="0" parTransId="{0ED0F26C-13FC-4DCB-A3D7-B4661C8E6D93}" sibTransId="{3DEA6C12-FB33-478A-AB5C-161DCDBB9138}"/>
    <dgm:cxn modelId="{F23AD257-51E7-4A63-B672-D5C9AFBE366B}" srcId="{27D28422-76E5-4418-8F3C-1D516E8DD593}" destId="{9D11EF1C-D006-4FE6-9B8E-795870B06E6E}" srcOrd="3" destOrd="0" parTransId="{C689A777-1DC4-498C-B4F8-6B83026B4D2F}" sibTransId="{C06A4A83-1BC9-40F0-AC6C-7468C2078062}"/>
    <dgm:cxn modelId="{F98FAE4B-CEE3-44C6-AAD7-74510DE629E4}" type="presOf" srcId="{4C595EFC-9894-4B8E-B70F-1F30712AA54D}" destId="{E212E795-7402-470A-B23B-A1BF058BEB30}" srcOrd="1" destOrd="0" presId="urn:microsoft.com/office/officeart/2011/layout/CircleProcess"/>
    <dgm:cxn modelId="{0B4B271A-C00C-4EA5-92EA-2EA8EF77AB7C}" type="presOf" srcId="{D7723301-6816-462E-9E7E-B5744C113361}" destId="{C1781ECB-A41A-4F51-8002-ECEFB645192C}" srcOrd="1" destOrd="0" presId="urn:microsoft.com/office/officeart/2011/layout/CircleProcess"/>
    <dgm:cxn modelId="{EFCB4164-76C9-4335-B16B-7A2877F86957}" type="presOf" srcId="{D7723301-6816-462E-9E7E-B5744C113361}" destId="{C66AB966-7AE9-46FE-A746-BBA0F31197FB}" srcOrd="0" destOrd="0" presId="urn:microsoft.com/office/officeart/2011/layout/CircleProcess"/>
    <dgm:cxn modelId="{537F484B-D608-41AC-BE2E-045AA682CB05}" type="presOf" srcId="{9D11EF1C-D006-4FE6-9B8E-795870B06E6E}" destId="{D1CE59ED-56B1-4C87-ABFD-CABCD23ACD90}" srcOrd="0" destOrd="0" presId="urn:microsoft.com/office/officeart/2011/layout/CircleProcess"/>
    <dgm:cxn modelId="{628168D1-BFE2-4406-A85F-5AE11373ACD3}" type="presOf" srcId="{9D11EF1C-D006-4FE6-9B8E-795870B06E6E}" destId="{B3EC9DC6-A895-4A51-9F5E-5AE55099786A}" srcOrd="1" destOrd="0" presId="urn:microsoft.com/office/officeart/2011/layout/CircleProcess"/>
    <dgm:cxn modelId="{6C1E3A23-A70F-4090-BE18-DCDBB5E699C9}" srcId="{27D28422-76E5-4418-8F3C-1D516E8DD593}" destId="{4C595EFC-9894-4B8E-B70F-1F30712AA54D}" srcOrd="0" destOrd="0" parTransId="{3F6C3DE7-D148-4FE7-9C34-CFE829320282}" sibTransId="{348545B2-FAC9-4DAC-B82A-CB85D81318C4}"/>
    <dgm:cxn modelId="{E35508F2-481F-4FBD-9ED8-AAC9A053E8C4}" type="presOf" srcId="{4C595EFC-9894-4B8E-B70F-1F30712AA54D}" destId="{3F427609-5053-4DE5-B90F-D503129B18CD}" srcOrd="0" destOrd="0" presId="urn:microsoft.com/office/officeart/2011/layout/CircleProcess"/>
    <dgm:cxn modelId="{9B8E99CB-EF47-47C3-8801-8A3C5D5B82A9}" type="presParOf" srcId="{E42FA59C-2EBE-4F85-84AE-D8F60F264909}" destId="{666A0C75-82F8-475D-A8B4-FD0367150270}" srcOrd="0" destOrd="0" presId="urn:microsoft.com/office/officeart/2011/layout/CircleProcess"/>
    <dgm:cxn modelId="{E0B00510-9382-474E-86FA-327176A2D4FE}" type="presParOf" srcId="{666A0C75-82F8-475D-A8B4-FD0367150270}" destId="{7425C8D5-C601-4B0A-A8BE-44125645D374}" srcOrd="0" destOrd="0" presId="urn:microsoft.com/office/officeart/2011/layout/CircleProcess"/>
    <dgm:cxn modelId="{638CA712-130E-47F1-A826-59075B36DD5C}" type="presParOf" srcId="{E42FA59C-2EBE-4F85-84AE-D8F60F264909}" destId="{59B6ECE2-F8DC-4B2A-AAE3-C3EDC93C975D}" srcOrd="1" destOrd="0" presId="urn:microsoft.com/office/officeart/2011/layout/CircleProcess"/>
    <dgm:cxn modelId="{1982FD44-5215-4185-AC7A-D80E2C30DEAB}" type="presParOf" srcId="{59B6ECE2-F8DC-4B2A-AAE3-C3EDC93C975D}" destId="{D1CE59ED-56B1-4C87-ABFD-CABCD23ACD90}" srcOrd="0" destOrd="0" presId="urn:microsoft.com/office/officeart/2011/layout/CircleProcess"/>
    <dgm:cxn modelId="{0F289518-9BF2-404A-857F-B8A002ABB631}" type="presParOf" srcId="{E42FA59C-2EBE-4F85-84AE-D8F60F264909}" destId="{B3EC9DC6-A895-4A51-9F5E-5AE55099786A}" srcOrd="2" destOrd="0" presId="urn:microsoft.com/office/officeart/2011/layout/CircleProcess"/>
    <dgm:cxn modelId="{361E768B-1C9D-4088-9B34-AC59C1F8A919}" type="presParOf" srcId="{E42FA59C-2EBE-4F85-84AE-D8F60F264909}" destId="{FF6B07ED-7644-4F2A-8AA6-656BD5F13060}" srcOrd="3" destOrd="0" presId="urn:microsoft.com/office/officeart/2011/layout/CircleProcess"/>
    <dgm:cxn modelId="{77837A7F-3AE9-4537-9E59-9BAD27215318}" type="presParOf" srcId="{FF6B07ED-7644-4F2A-8AA6-656BD5F13060}" destId="{961177FE-ECD5-4F46-A3EC-396560852D80}" srcOrd="0" destOrd="0" presId="urn:microsoft.com/office/officeart/2011/layout/CircleProcess"/>
    <dgm:cxn modelId="{FCD930C8-CAFE-4B58-98E6-F6279EABCE1D}" type="presParOf" srcId="{E42FA59C-2EBE-4F85-84AE-D8F60F264909}" destId="{AE94F029-0F9C-48F5-98A6-9FB42B7FE0E4}" srcOrd="4" destOrd="0" presId="urn:microsoft.com/office/officeart/2011/layout/CircleProcess"/>
    <dgm:cxn modelId="{54FD2682-3818-450A-AFAD-3ADFDB32F9AA}" type="presParOf" srcId="{AE94F029-0F9C-48F5-98A6-9FB42B7FE0E4}" destId="{C66AB966-7AE9-46FE-A746-BBA0F31197FB}" srcOrd="0" destOrd="0" presId="urn:microsoft.com/office/officeart/2011/layout/CircleProcess"/>
    <dgm:cxn modelId="{F736A92E-6453-4571-BCA4-4C1EDA7A5262}" type="presParOf" srcId="{E42FA59C-2EBE-4F85-84AE-D8F60F264909}" destId="{C1781ECB-A41A-4F51-8002-ECEFB645192C}" srcOrd="5" destOrd="0" presId="urn:microsoft.com/office/officeart/2011/layout/CircleProcess"/>
    <dgm:cxn modelId="{7EB4115F-BCE2-4B71-A971-A69C9F2F1379}" type="presParOf" srcId="{E42FA59C-2EBE-4F85-84AE-D8F60F264909}" destId="{06E2328E-9C16-4B3F-AD8F-FE524AF22038}" srcOrd="6" destOrd="0" presId="urn:microsoft.com/office/officeart/2011/layout/CircleProcess"/>
    <dgm:cxn modelId="{7892164E-CD1E-40B5-8D68-349BBA2B106E}" type="presParOf" srcId="{06E2328E-9C16-4B3F-AD8F-FE524AF22038}" destId="{CF89D88F-F837-4550-B38E-49F4F064C16B}" srcOrd="0" destOrd="0" presId="urn:microsoft.com/office/officeart/2011/layout/CircleProcess"/>
    <dgm:cxn modelId="{6065493D-C187-4C47-97B3-E68FE832ACFB}" type="presParOf" srcId="{E42FA59C-2EBE-4F85-84AE-D8F60F264909}" destId="{1E691D85-ABE4-4290-AFB7-70F512D8FBC4}" srcOrd="7" destOrd="0" presId="urn:microsoft.com/office/officeart/2011/layout/CircleProcess"/>
    <dgm:cxn modelId="{39DD95AA-7431-4E55-9012-5AFCDEFF9ED0}" type="presParOf" srcId="{1E691D85-ABE4-4290-AFB7-70F512D8FBC4}" destId="{151E6482-7E67-4DDA-B5FD-48F3CD7A6CF2}" srcOrd="0" destOrd="0" presId="urn:microsoft.com/office/officeart/2011/layout/CircleProcess"/>
    <dgm:cxn modelId="{E03FD086-484D-49FF-8E59-A75A68F78162}" type="presParOf" srcId="{E42FA59C-2EBE-4F85-84AE-D8F60F264909}" destId="{EB8F4B13-FB69-411D-9AAC-11028EDA3838}" srcOrd="8" destOrd="0" presId="urn:microsoft.com/office/officeart/2011/layout/CircleProcess"/>
    <dgm:cxn modelId="{ECF470CA-421E-433E-A8D3-33E5078280F4}" type="presParOf" srcId="{E42FA59C-2EBE-4F85-84AE-D8F60F264909}" destId="{63D05351-8385-474E-B009-CBC43D262A35}" srcOrd="9" destOrd="0" presId="urn:microsoft.com/office/officeart/2011/layout/CircleProcess"/>
    <dgm:cxn modelId="{A16E52A7-0E5D-4D6B-8420-530D71F64748}" type="presParOf" srcId="{63D05351-8385-474E-B009-CBC43D262A35}" destId="{4507A882-F562-4C4A-820D-82A574BA836C}" srcOrd="0" destOrd="0" presId="urn:microsoft.com/office/officeart/2011/layout/CircleProcess"/>
    <dgm:cxn modelId="{8A924A30-63DE-4F8C-97EF-B9D3F1691A10}" type="presParOf" srcId="{E42FA59C-2EBE-4F85-84AE-D8F60F264909}" destId="{581ABB87-0B61-4636-B2C0-F18180631FB1}" srcOrd="10" destOrd="0" presId="urn:microsoft.com/office/officeart/2011/layout/CircleProcess"/>
    <dgm:cxn modelId="{BE103EB3-DCE1-400F-8EF4-2F45B87E22D8}" type="presParOf" srcId="{581ABB87-0B61-4636-B2C0-F18180631FB1}" destId="{3F427609-5053-4DE5-B90F-D503129B18CD}" srcOrd="0" destOrd="0" presId="urn:microsoft.com/office/officeart/2011/layout/CircleProcess"/>
    <dgm:cxn modelId="{4E50090D-6EDF-4A89-845F-CD6862C895A4}" type="presParOf" srcId="{E42FA59C-2EBE-4F85-84AE-D8F60F264909}" destId="{E212E795-7402-470A-B23B-A1BF058BEB30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5C8D5-C601-4B0A-A8BE-44125645D374}">
      <dsp:nvSpPr>
        <dsp:cNvPr id="0" name=""/>
        <dsp:cNvSpPr/>
      </dsp:nvSpPr>
      <dsp:spPr>
        <a:xfrm>
          <a:off x="7608312" y="1403149"/>
          <a:ext cx="2277000" cy="2277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E59ED-56B1-4C87-ABFD-CABCD23ACD90}">
      <dsp:nvSpPr>
        <dsp:cNvPr id="0" name=""/>
        <dsp:cNvSpPr/>
      </dsp:nvSpPr>
      <dsp:spPr>
        <a:xfrm>
          <a:off x="7684473" y="1479066"/>
          <a:ext cx="2125655" cy="212528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Dynamic Learning Maps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3-High School </a:t>
          </a:r>
          <a:r>
            <a:rPr lang="en-US" sz="100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Significantly cognitive disabled students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Math, ELA, Science Instructionally Embedded Formatives</a:t>
          </a:r>
        </a:p>
      </dsp:txBody>
      <dsp:txXfrm>
        <a:off x="7988138" y="1782735"/>
        <a:ext cx="1518325" cy="1517944"/>
      </dsp:txXfrm>
    </dsp:sp>
    <dsp:sp modelId="{961177FE-ECD5-4F46-A3EC-396560852D80}">
      <dsp:nvSpPr>
        <dsp:cNvPr id="0" name=""/>
        <dsp:cNvSpPr/>
      </dsp:nvSpPr>
      <dsp:spPr>
        <a:xfrm rot="2700000">
          <a:off x="5245369" y="1402988"/>
          <a:ext cx="2277037" cy="227703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AB966-7AE9-46FE-A746-BBA0F31197FB}">
      <dsp:nvSpPr>
        <dsp:cNvPr id="0" name=""/>
        <dsp:cNvSpPr/>
      </dsp:nvSpPr>
      <dsp:spPr>
        <a:xfrm>
          <a:off x="5331312" y="1479066"/>
          <a:ext cx="2125655" cy="212528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College Board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High School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Math &amp; ELA: Khan Academy, SSQB item bank, released operational forms</a:t>
          </a:r>
          <a:endParaRPr lang="en-US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634977" y="1782735"/>
        <a:ext cx="1518325" cy="1517944"/>
      </dsp:txXfrm>
    </dsp:sp>
    <dsp:sp modelId="{CF89D88F-F837-4550-B38E-49F4F064C16B}">
      <dsp:nvSpPr>
        <dsp:cNvPr id="0" name=""/>
        <dsp:cNvSpPr/>
      </dsp:nvSpPr>
      <dsp:spPr>
        <a:xfrm rot="2700000">
          <a:off x="2901973" y="1402988"/>
          <a:ext cx="2277037" cy="227703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E6482-7E67-4DDA-B5FD-48F3CD7A6CF2}">
      <dsp:nvSpPr>
        <dsp:cNvPr id="0" name=""/>
        <dsp:cNvSpPr/>
      </dsp:nvSpPr>
      <dsp:spPr>
        <a:xfrm>
          <a:off x="2978152" y="1479066"/>
          <a:ext cx="2125655" cy="212528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Cognia</a:t>
          </a:r>
          <a:endParaRPr lang="en-US" sz="1800" b="1" kern="1200" dirty="0" smtClean="0"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3-8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Math, ELA, Science Formative Item Sets &amp; Interims in Math and ELA</a:t>
          </a:r>
        </a:p>
      </dsp:txBody>
      <dsp:txXfrm>
        <a:off x="3281817" y="1782735"/>
        <a:ext cx="1518325" cy="1517944"/>
      </dsp:txXfrm>
    </dsp:sp>
    <dsp:sp modelId="{4507A882-F562-4C4A-820D-82A574BA836C}">
      <dsp:nvSpPr>
        <dsp:cNvPr id="0" name=""/>
        <dsp:cNvSpPr/>
      </dsp:nvSpPr>
      <dsp:spPr>
        <a:xfrm rot="2700000">
          <a:off x="548812" y="1402988"/>
          <a:ext cx="2277037" cy="227703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27609-5053-4DE5-B90F-D503129B18CD}">
      <dsp:nvSpPr>
        <dsp:cNvPr id="0" name=""/>
        <dsp:cNvSpPr/>
      </dsp:nvSpPr>
      <dsp:spPr>
        <a:xfrm>
          <a:off x="624991" y="1479066"/>
          <a:ext cx="2125655" cy="212528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Istation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K-2</a:t>
          </a:r>
          <a:r>
            <a:rPr lang="en-US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Math, ELA, SLA formative progress monitoring tools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28657" y="1782735"/>
        <a:ext cx="1518325" cy="1517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2E484-A492-44CE-A032-CDB6DCF45B8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C2F5-B3E1-43C2-B374-120DCE855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3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4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Vertically and horizontally coherence:</a:t>
            </a:r>
          </a:p>
          <a:p>
            <a:endParaRPr lang="en-US" dirty="0" smtClean="0"/>
          </a:p>
          <a:p>
            <a:r>
              <a:rPr lang="en-US" b="1" dirty="0" smtClean="0"/>
              <a:t>Vertically</a:t>
            </a:r>
            <a:r>
              <a:rPr lang="en-US" b="1" baseline="0" dirty="0" smtClean="0"/>
              <a:t> coherence</a:t>
            </a:r>
            <a:r>
              <a:rPr lang="en-US" baseline="0" dirty="0" smtClean="0"/>
              <a:t>: that the expectations in the way a student progresses within a domain are aligned between various measures across the system: classroom grading, formative feedback, local assessments and state assessments)</a:t>
            </a:r>
          </a:p>
          <a:p>
            <a:r>
              <a:rPr lang="en-US" b="1" baseline="0" dirty="0" smtClean="0"/>
              <a:t>Horizontal coherence</a:t>
            </a:r>
            <a:r>
              <a:rPr lang="en-US" baseline="0" dirty="0" smtClean="0"/>
              <a:t>, that alignment between, curriculum, instruction and assessment regarding the common vision of learning and how proficiency is developed in a content domain.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Comprehensive</a:t>
            </a:r>
            <a:r>
              <a:rPr lang="en-US" baseline="0" dirty="0" smtClean="0"/>
              <a:t>: Is there a range of evidence gathered and does that evidence vary by use and purpose—often times the measure or results of student performance most relevant o a policy maker are least relevant to  the classroom teacher.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Continuity: </a:t>
            </a:r>
            <a:r>
              <a:rPr lang="en-US" baseline="0" dirty="0" smtClean="0"/>
              <a:t>The degree to which the assessments in the system allows for monitoring and evaluating progress. 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Efficiency: </a:t>
            </a:r>
            <a:r>
              <a:rPr lang="en-US" baseline="0" dirty="0" smtClean="0"/>
              <a:t>How can we eliminate reduce and eliminating unused and untimely assessments—so much of which the control in the system lies with the teacher.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2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4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0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4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5979587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3A3D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1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807568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3A3D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277D-C9A1-45AA-AC10-AFF519A3851F}" type="datetime1">
              <a:rPr lang="en-US" smtClean="0"/>
              <a:t>9/13/2020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2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4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5979587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3A3D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A3D4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914D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48A8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3A3D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rgbClr val="3A3D4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386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512159"/>
            <a:ext cx="6243203" cy="2743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991-23BB-45D5-BAEB-B553F9B8A305}" type="datetime1">
              <a:rPr lang="en-US" smtClean="0"/>
              <a:t>9/13/2020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B0C5-9F67-4669-A4A2-41B9471411CA}" type="datetime1">
              <a:rPr lang="en-US" smtClean="0"/>
              <a:t>9/13/2020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9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14843"/>
            <a:ext cx="9601200" cy="10368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4A42-FCB8-45FC-A867-F39E78C5E1DB}" type="datetime1">
              <a:rPr lang="en-US" smtClean="0"/>
              <a:t>9/13/2020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7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24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7FDA-8B40-48DB-9D0A-11542CA20719}" type="datetime1">
              <a:rPr lang="en-US" smtClean="0"/>
              <a:t>9/13/2020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8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DD18-C0CE-45E3-8D55-502464031F41}" type="datetime1">
              <a:rPr lang="en-US" smtClean="0"/>
              <a:t>9/13/2020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0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43-20FB-40FD-903A-F81CF88BE65B}" type="datetime1">
              <a:rPr lang="en-US" smtClean="0"/>
              <a:t>9/13/2020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0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F3B1-FC67-4171-9565-7BD7FA05EFD7}" type="datetime1">
              <a:rPr lang="en-US" smtClean="0"/>
              <a:t>9/13/2020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E668-8888-4197-A4D2-FEC88634B233}" type="datetime1">
              <a:rPr lang="en-US" smtClean="0"/>
              <a:t>9/13/2020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5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4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3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9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1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2A03-01AD-4328-94BE-0D0F90328682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584C4-6BFF-4105-86F4-415543AD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9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rgbClr val="3A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914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048A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Investing for tomorrow, delivering today.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3656397-354B-4153-A2AB-154D3B4430F0}" type="datetime1">
              <a:rPr lang="en-US" smtClean="0"/>
              <a:t>9/13/2020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0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914D"/>
        </a:buClr>
        <a:buFont typeface="Arial" panose="020B0604020202020204" pitchFamily="34" charset="0"/>
        <a:buChar char="•"/>
        <a:defRPr sz="20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rgbClr val="048A81"/>
        </a:buClr>
        <a:buFont typeface="Wingdings" panose="05000000000000000000" pitchFamily="2" charset="2"/>
        <a:buChar char="ü"/>
        <a:defRPr sz="18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rgbClr val="3A3D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webnew.ped.state.nm.us/reentry-district-and-school-guidance/webinars" TargetMode="External"/><Relationship Id="rId4" Type="http://schemas.openxmlformats.org/officeDocument/2006/relationships/hyperlink" Target="https://webnew.ped.state.nm.us/wp-content/uploads/2020/07/NMPED_SupportDoc_FormativePracticeIdentifyLearningNeeds-7.1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370" y="2726438"/>
            <a:ext cx="5120640" cy="2560320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District </a:t>
            </a:r>
            <a:r>
              <a:rPr lang="en-US" dirty="0"/>
              <a:t>Test Coordinator </a:t>
            </a:r>
            <a:r>
              <a:rPr lang="en-US" dirty="0" smtClean="0"/>
              <a:t>Training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PED Assessment </a:t>
            </a:r>
            <a:r>
              <a:rPr lang="en-US" dirty="0" smtClean="0"/>
              <a:t>Bureau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Fall 2020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3" b="4283"/>
          <a:stretch>
            <a:fillRect/>
          </a:stretch>
        </p:blipFill>
        <p:spPr>
          <a:xfrm>
            <a:off x="7537845" y="939800"/>
            <a:ext cx="4487785" cy="5648960"/>
          </a:xfrm>
        </p:spPr>
      </p:pic>
      <p:sp>
        <p:nvSpPr>
          <p:cNvPr id="5" name="Rectangle 4"/>
          <p:cNvSpPr/>
          <p:nvPr/>
        </p:nvSpPr>
        <p:spPr>
          <a:xfrm>
            <a:off x="199292" y="6219428"/>
            <a:ext cx="6216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48A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Investing for tomorrow, delivering today. </a:t>
            </a:r>
          </a:p>
        </p:txBody>
      </p:sp>
    </p:spTree>
    <p:extLst>
      <p:ext uri="{BB962C8B-B14F-4D97-AF65-F5344CB8AC3E}">
        <p14:creationId xmlns:p14="http://schemas.microsoft.com/office/powerpoint/2010/main" val="50998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Housekeeping Rules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902EB1-CFE7-45C0-A3EC-72FB8F402B1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94C127A-31B0-4A35-BAC8-C3A4FE2EC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682" b="2"/>
          <a:stretch/>
        </p:blipFill>
        <p:spPr>
          <a:xfrm>
            <a:off x="2019820" y="2183720"/>
            <a:ext cx="2348610" cy="164299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6A80EA-665A-4248-AA96-44EC17191721}"/>
              </a:ext>
            </a:extLst>
          </p:cNvPr>
          <p:cNvSpPr txBox="1">
            <a:spLocks/>
          </p:cNvSpPr>
          <p:nvPr/>
        </p:nvSpPr>
        <p:spPr>
          <a:xfrm>
            <a:off x="4861089" y="1629996"/>
            <a:ext cx="5257800" cy="2503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914D"/>
              </a:buClr>
              <a:buFont typeface="Arial" panose="020B0604020202020204" pitchFamily="34" charset="0"/>
              <a:buChar char="•"/>
              <a:defRPr sz="20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048A81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A3D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</a:rPr>
              <a:t>Please remain on mute when not speaking</a:t>
            </a:r>
          </a:p>
          <a:p>
            <a:r>
              <a:rPr lang="en-US" sz="2000" dirty="0" smtClean="0">
                <a:latin typeface="Arial" panose="020B0604020202020204" pitchFamily="34" charset="0"/>
              </a:rPr>
              <a:t>Camera </a:t>
            </a:r>
            <a:r>
              <a:rPr lang="en-US" sz="2000" dirty="0" smtClean="0">
                <a:latin typeface="Arial" panose="020B0604020202020204" pitchFamily="34" charset="0"/>
              </a:rPr>
              <a:t>use </a:t>
            </a:r>
            <a:r>
              <a:rPr lang="en-US" sz="2000" dirty="0" smtClean="0">
                <a:latin typeface="Arial" panose="020B0604020202020204" pitchFamily="34" charset="0"/>
              </a:rPr>
              <a:t>encouraged</a:t>
            </a:r>
          </a:p>
          <a:p>
            <a:r>
              <a:rPr lang="en-US" sz="2000" dirty="0" smtClean="0">
                <a:latin typeface="Arial" panose="020B0604020202020204" pitchFamily="34" charset="0"/>
              </a:rPr>
              <a:t>Chat </a:t>
            </a:r>
            <a:r>
              <a:rPr lang="en-US" sz="2000" dirty="0" smtClean="0">
                <a:latin typeface="Arial" panose="020B0604020202020204" pitchFamily="34" charset="0"/>
              </a:rPr>
              <a:t>questions encouraged</a:t>
            </a:r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</a:rPr>
              <a:t>The meeting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A9B1C2-542A-4F76-B523-2E177D763A7F}"/>
              </a:ext>
            </a:extLst>
          </p:cNvPr>
          <p:cNvSpPr txBox="1"/>
          <p:nvPr/>
        </p:nvSpPr>
        <p:spPr>
          <a:xfrm>
            <a:off x="3612703" y="5057008"/>
            <a:ext cx="3588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on this icon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Then, select “Show Subtitles”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46703B-429A-4B38-B513-0060D9AD069B}"/>
              </a:ext>
            </a:extLst>
          </p:cNvPr>
          <p:cNvSpPr txBox="1"/>
          <p:nvPr/>
        </p:nvSpPr>
        <p:spPr>
          <a:xfrm>
            <a:off x="3566982" y="4625813"/>
            <a:ext cx="42862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u="none" strike="noStrike" baseline="0" dirty="0">
                <a:latin typeface="Arial" panose="020B0604020202020204" pitchFamily="34" charset="0"/>
              </a:rPr>
              <a:t>Closed Captioning is available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0AD9C4-D8A4-4E44-8A5C-C8FB79A80B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154"/>
          <a:stretch/>
        </p:blipFill>
        <p:spPr>
          <a:xfrm>
            <a:off x="3352678" y="6165011"/>
            <a:ext cx="4286250" cy="484308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5710107" y="5703339"/>
            <a:ext cx="260589" cy="424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2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87CFBD-BA5B-6342-A49E-030707FC0E75}"/>
              </a:ext>
            </a:extLst>
          </p:cNvPr>
          <p:cNvSpPr txBox="1"/>
          <p:nvPr/>
        </p:nvSpPr>
        <p:spPr>
          <a:xfrm>
            <a:off x="432457" y="306186"/>
            <a:ext cx="11327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2020-21 Assessment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Programs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 by Grade Level &amp; Subject Area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2" name="Off-page Connector 1">
            <a:extLst>
              <a:ext uri="{FF2B5EF4-FFF2-40B4-BE49-F238E27FC236}">
                <a16:creationId xmlns:a16="http://schemas.microsoft.com/office/drawing/2014/main" id="{34AD001D-09F3-9E4D-96AA-B78E92FC5A91}"/>
              </a:ext>
            </a:extLst>
          </p:cNvPr>
          <p:cNvSpPr/>
          <p:nvPr/>
        </p:nvSpPr>
        <p:spPr>
          <a:xfrm>
            <a:off x="2447247" y="1386815"/>
            <a:ext cx="1494903" cy="734417"/>
          </a:xfrm>
          <a:prstGeom prst="flowChartOffpageConnector">
            <a:avLst/>
          </a:prstGeom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" name="Off-page Connector 7">
            <a:extLst>
              <a:ext uri="{FF2B5EF4-FFF2-40B4-BE49-F238E27FC236}">
                <a16:creationId xmlns:a16="http://schemas.microsoft.com/office/drawing/2014/main" id="{7F6B2172-6B97-A040-89BE-B0E5CD98EE77}"/>
              </a:ext>
            </a:extLst>
          </p:cNvPr>
          <p:cNvSpPr/>
          <p:nvPr/>
        </p:nvSpPr>
        <p:spPr>
          <a:xfrm>
            <a:off x="6945291" y="1395856"/>
            <a:ext cx="1494903" cy="734417"/>
          </a:xfrm>
          <a:prstGeom prst="flowChartOffpageConnector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9" name="Off-page Connector 8">
            <a:extLst>
              <a:ext uri="{FF2B5EF4-FFF2-40B4-BE49-F238E27FC236}">
                <a16:creationId xmlns:a16="http://schemas.microsoft.com/office/drawing/2014/main" id="{D4801412-BB7D-CA4D-8192-2E1F19D66205}"/>
              </a:ext>
            </a:extLst>
          </p:cNvPr>
          <p:cNvSpPr/>
          <p:nvPr/>
        </p:nvSpPr>
        <p:spPr>
          <a:xfrm>
            <a:off x="5450388" y="1395856"/>
            <a:ext cx="1494903" cy="734417"/>
          </a:xfrm>
          <a:prstGeom prst="flowChartOffpageConnector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" name="Off-page Connector 9">
            <a:extLst>
              <a:ext uri="{FF2B5EF4-FFF2-40B4-BE49-F238E27FC236}">
                <a16:creationId xmlns:a16="http://schemas.microsoft.com/office/drawing/2014/main" id="{7014971E-2C34-C44A-974C-765B3B724AA5}"/>
              </a:ext>
            </a:extLst>
          </p:cNvPr>
          <p:cNvSpPr/>
          <p:nvPr/>
        </p:nvSpPr>
        <p:spPr>
          <a:xfrm>
            <a:off x="3955485" y="1395856"/>
            <a:ext cx="1494903" cy="734417"/>
          </a:xfrm>
          <a:prstGeom prst="flowChartOffpageConnector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2" name="Off-page Connector 11">
            <a:extLst>
              <a:ext uri="{FF2B5EF4-FFF2-40B4-BE49-F238E27FC236}">
                <a16:creationId xmlns:a16="http://schemas.microsoft.com/office/drawing/2014/main" id="{0098A835-4015-3B42-8493-C2945B707CEE}"/>
              </a:ext>
            </a:extLst>
          </p:cNvPr>
          <p:cNvSpPr/>
          <p:nvPr/>
        </p:nvSpPr>
        <p:spPr>
          <a:xfrm>
            <a:off x="9935097" y="1395856"/>
            <a:ext cx="1494903" cy="734417"/>
          </a:xfrm>
          <a:prstGeom prst="flowChartOffpageConnector">
            <a:avLst/>
          </a:prstGeom>
          <a:solidFill>
            <a:schemeClr val="accent6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3" name="Off-page Connector 12">
            <a:extLst>
              <a:ext uri="{FF2B5EF4-FFF2-40B4-BE49-F238E27FC236}">
                <a16:creationId xmlns:a16="http://schemas.microsoft.com/office/drawing/2014/main" id="{B79183D2-D892-9F48-909F-DBA050E25276}"/>
              </a:ext>
            </a:extLst>
          </p:cNvPr>
          <p:cNvSpPr/>
          <p:nvPr/>
        </p:nvSpPr>
        <p:spPr>
          <a:xfrm>
            <a:off x="8440194" y="1395856"/>
            <a:ext cx="1494903" cy="734417"/>
          </a:xfrm>
          <a:prstGeom prst="flowChartOffpageConnector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7F4934-304C-5D48-B6C6-0AB23F58CA57}"/>
              </a:ext>
            </a:extLst>
          </p:cNvPr>
          <p:cNvSpPr txBox="1"/>
          <p:nvPr/>
        </p:nvSpPr>
        <p:spPr>
          <a:xfrm>
            <a:off x="2903302" y="1575326"/>
            <a:ext cx="60946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Math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2A00B3-1E7B-374E-996B-5F3AC417A813}"/>
              </a:ext>
            </a:extLst>
          </p:cNvPr>
          <p:cNvSpPr txBox="1"/>
          <p:nvPr/>
        </p:nvSpPr>
        <p:spPr>
          <a:xfrm>
            <a:off x="4475951" y="1575326"/>
            <a:ext cx="453970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ELA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2C4B25-1DAA-9041-BF71-9EEFE939E1EC}"/>
              </a:ext>
            </a:extLst>
          </p:cNvPr>
          <p:cNvSpPr txBox="1"/>
          <p:nvPr/>
        </p:nvSpPr>
        <p:spPr>
          <a:xfrm>
            <a:off x="5938887" y="1575327"/>
            <a:ext cx="533226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SLA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D0DFC9-4692-C64E-8C63-6C3CB50458A2}"/>
              </a:ext>
            </a:extLst>
          </p:cNvPr>
          <p:cNvSpPr txBox="1"/>
          <p:nvPr/>
        </p:nvSpPr>
        <p:spPr>
          <a:xfrm>
            <a:off x="7331909" y="1575326"/>
            <a:ext cx="721671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Science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CB2E87-BD1B-B34E-8AD1-BB7CA145B22B}"/>
              </a:ext>
            </a:extLst>
          </p:cNvPr>
          <p:cNvSpPr txBox="1"/>
          <p:nvPr/>
        </p:nvSpPr>
        <p:spPr>
          <a:xfrm>
            <a:off x="8472006" y="1473982"/>
            <a:ext cx="1568565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English Language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Proficiency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8FBD41-3B03-F149-8151-102704A871CC}"/>
              </a:ext>
            </a:extLst>
          </p:cNvPr>
          <p:cNvSpPr txBox="1"/>
          <p:nvPr/>
        </p:nvSpPr>
        <p:spPr>
          <a:xfrm>
            <a:off x="10098174" y="1482993"/>
            <a:ext cx="116875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Early Childhood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4F3069-41B3-E649-AE62-7D756C3250F2}"/>
              </a:ext>
            </a:extLst>
          </p:cNvPr>
          <p:cNvSpPr/>
          <p:nvPr/>
        </p:nvSpPr>
        <p:spPr>
          <a:xfrm>
            <a:off x="362399" y="2204414"/>
            <a:ext cx="2098183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4D22AC-7185-A04E-8B11-7034299F40B6}"/>
              </a:ext>
            </a:extLst>
          </p:cNvPr>
          <p:cNvSpPr/>
          <p:nvPr/>
        </p:nvSpPr>
        <p:spPr>
          <a:xfrm>
            <a:off x="362399" y="2814138"/>
            <a:ext cx="2098183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EB48A8-8CC4-FE46-9B3B-C0AF1381715E}"/>
              </a:ext>
            </a:extLst>
          </p:cNvPr>
          <p:cNvSpPr/>
          <p:nvPr/>
        </p:nvSpPr>
        <p:spPr>
          <a:xfrm>
            <a:off x="362398" y="3423861"/>
            <a:ext cx="2098184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CB676F-EF96-5447-A512-8C8C5941950B}"/>
              </a:ext>
            </a:extLst>
          </p:cNvPr>
          <p:cNvSpPr/>
          <p:nvPr/>
        </p:nvSpPr>
        <p:spPr>
          <a:xfrm>
            <a:off x="368926" y="4033585"/>
            <a:ext cx="2091656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2F2F2">
                  <a:lumMod val="75000"/>
                </a:srgbClr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72B6A8-7FB9-BD4B-AA5B-21F606988260}"/>
              </a:ext>
            </a:extLst>
          </p:cNvPr>
          <p:cNvSpPr/>
          <p:nvPr/>
        </p:nvSpPr>
        <p:spPr>
          <a:xfrm>
            <a:off x="368925" y="4643309"/>
            <a:ext cx="2091657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DBCE717-31F4-A44C-BC51-E06EACEDECB2}"/>
              </a:ext>
            </a:extLst>
          </p:cNvPr>
          <p:cNvSpPr/>
          <p:nvPr/>
        </p:nvSpPr>
        <p:spPr>
          <a:xfrm>
            <a:off x="362398" y="5253033"/>
            <a:ext cx="2098184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C7441CB-2F68-6444-BD5E-0E8CAE63256B}"/>
              </a:ext>
            </a:extLst>
          </p:cNvPr>
          <p:cNvSpPr txBox="1"/>
          <p:nvPr/>
        </p:nvSpPr>
        <p:spPr>
          <a:xfrm>
            <a:off x="965680" y="2378802"/>
            <a:ext cx="97334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Istation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0D54E5-F78B-DD40-ACAF-8836BB30722A}"/>
              </a:ext>
            </a:extLst>
          </p:cNvPr>
          <p:cNvSpPr txBox="1"/>
          <p:nvPr/>
        </p:nvSpPr>
        <p:spPr>
          <a:xfrm>
            <a:off x="362397" y="2984076"/>
            <a:ext cx="207820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48A81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Cognia</a:t>
            </a:r>
            <a:endParaRPr lang="en-US" sz="1600" b="1" dirty="0">
              <a:solidFill>
                <a:srgbClr val="048A8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08876D-E6F7-3243-A869-6AE6110045FE}"/>
              </a:ext>
            </a:extLst>
          </p:cNvPr>
          <p:cNvSpPr txBox="1"/>
          <p:nvPr/>
        </p:nvSpPr>
        <p:spPr>
          <a:xfrm>
            <a:off x="730372" y="3550042"/>
            <a:ext cx="153279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48A81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College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8A81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Board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48A81"/>
              </a:solidFill>
              <a:effectLst/>
              <a:uLnTx/>
              <a:uFillTx/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ED7EC2-37D7-A249-B7C5-A9AC300BE361}"/>
              </a:ext>
            </a:extLst>
          </p:cNvPr>
          <p:cNvSpPr txBox="1"/>
          <p:nvPr/>
        </p:nvSpPr>
        <p:spPr>
          <a:xfrm>
            <a:off x="371765" y="4036466"/>
            <a:ext cx="2114004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8A81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Dynamic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048A81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 Learning Maps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048A81"/>
              </a:solidFill>
              <a:effectLst/>
              <a:uLnTx/>
              <a:uFillTx/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32F634-1E5A-A049-9DD5-AEC5664B5338}"/>
              </a:ext>
            </a:extLst>
          </p:cNvPr>
          <p:cNvSpPr txBox="1"/>
          <p:nvPr/>
        </p:nvSpPr>
        <p:spPr>
          <a:xfrm>
            <a:off x="546509" y="4775949"/>
            <a:ext cx="172996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ACCESS for ELLs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19203B-1FC8-9E42-B7FB-758EA61909B2}"/>
              </a:ext>
            </a:extLst>
          </p:cNvPr>
          <p:cNvSpPr txBox="1"/>
          <p:nvPr/>
        </p:nvSpPr>
        <p:spPr>
          <a:xfrm>
            <a:off x="233347" y="5255340"/>
            <a:ext cx="2342109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Early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 Childhood Observation Tool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255BFA-90E6-2840-BE48-D07531AF0E74}"/>
              </a:ext>
            </a:extLst>
          </p:cNvPr>
          <p:cNvSpPr/>
          <p:nvPr/>
        </p:nvSpPr>
        <p:spPr>
          <a:xfrm>
            <a:off x="2460582" y="2204414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B94723-1141-F54F-B8BB-D9A0B06D9A5B}"/>
              </a:ext>
            </a:extLst>
          </p:cNvPr>
          <p:cNvSpPr/>
          <p:nvPr/>
        </p:nvSpPr>
        <p:spPr>
          <a:xfrm>
            <a:off x="2460582" y="2814138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B309DD9-7E0A-FB47-9692-AC3E646F3EA8}"/>
              </a:ext>
            </a:extLst>
          </p:cNvPr>
          <p:cNvSpPr/>
          <p:nvPr/>
        </p:nvSpPr>
        <p:spPr>
          <a:xfrm>
            <a:off x="2460582" y="3423861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3DB6DD6-39B6-2C4D-96B0-403241F4F489}"/>
              </a:ext>
            </a:extLst>
          </p:cNvPr>
          <p:cNvSpPr/>
          <p:nvPr/>
        </p:nvSpPr>
        <p:spPr>
          <a:xfrm>
            <a:off x="2460582" y="4033585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10A3BB4-7703-E44A-B265-78D69CAA677D}"/>
              </a:ext>
            </a:extLst>
          </p:cNvPr>
          <p:cNvSpPr/>
          <p:nvPr/>
        </p:nvSpPr>
        <p:spPr>
          <a:xfrm>
            <a:off x="2460581" y="4657817"/>
            <a:ext cx="1494903" cy="595215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951FBF7-DB71-E044-B966-977D519DBE92}"/>
              </a:ext>
            </a:extLst>
          </p:cNvPr>
          <p:cNvSpPr/>
          <p:nvPr/>
        </p:nvSpPr>
        <p:spPr>
          <a:xfrm>
            <a:off x="2460582" y="5253033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B15B493-82B7-5943-8FB7-4982F164149C}"/>
              </a:ext>
            </a:extLst>
          </p:cNvPr>
          <p:cNvSpPr/>
          <p:nvPr/>
        </p:nvSpPr>
        <p:spPr>
          <a:xfrm>
            <a:off x="3955484" y="2204414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892ADE1-A52E-5143-B764-8618E57F5E07}"/>
              </a:ext>
            </a:extLst>
          </p:cNvPr>
          <p:cNvSpPr/>
          <p:nvPr/>
        </p:nvSpPr>
        <p:spPr>
          <a:xfrm>
            <a:off x="3955484" y="2814138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E82BF9F-4613-914C-8373-C25B46731639}"/>
              </a:ext>
            </a:extLst>
          </p:cNvPr>
          <p:cNvSpPr/>
          <p:nvPr/>
        </p:nvSpPr>
        <p:spPr>
          <a:xfrm>
            <a:off x="3955484" y="3423861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639FB85-AD72-6742-91EF-7568B70315D2}"/>
              </a:ext>
            </a:extLst>
          </p:cNvPr>
          <p:cNvSpPr/>
          <p:nvPr/>
        </p:nvSpPr>
        <p:spPr>
          <a:xfrm>
            <a:off x="3955484" y="4033585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318307D-FE0A-3D4F-A29F-61022EA88D83}"/>
              </a:ext>
            </a:extLst>
          </p:cNvPr>
          <p:cNvSpPr/>
          <p:nvPr/>
        </p:nvSpPr>
        <p:spPr>
          <a:xfrm>
            <a:off x="3955484" y="4643309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BF1186F-3E23-814F-9B5C-B78B01A78797}"/>
              </a:ext>
            </a:extLst>
          </p:cNvPr>
          <p:cNvSpPr/>
          <p:nvPr/>
        </p:nvSpPr>
        <p:spPr>
          <a:xfrm>
            <a:off x="3955484" y="5253033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34D70EF-83B1-1B4F-8B94-5B80BB57224E}"/>
              </a:ext>
            </a:extLst>
          </p:cNvPr>
          <p:cNvSpPr/>
          <p:nvPr/>
        </p:nvSpPr>
        <p:spPr>
          <a:xfrm>
            <a:off x="5450388" y="2204414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18B037F-6666-974D-BB87-D74399DBAFAC}"/>
              </a:ext>
            </a:extLst>
          </p:cNvPr>
          <p:cNvSpPr/>
          <p:nvPr/>
        </p:nvSpPr>
        <p:spPr>
          <a:xfrm>
            <a:off x="5450388" y="2814138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87E271C-FD54-CF40-A033-722AAD91015E}"/>
              </a:ext>
            </a:extLst>
          </p:cNvPr>
          <p:cNvSpPr/>
          <p:nvPr/>
        </p:nvSpPr>
        <p:spPr>
          <a:xfrm>
            <a:off x="5450388" y="3423861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E7931EB-7A34-4F4C-A35B-3B4A00EE96D0}"/>
              </a:ext>
            </a:extLst>
          </p:cNvPr>
          <p:cNvSpPr/>
          <p:nvPr/>
        </p:nvSpPr>
        <p:spPr>
          <a:xfrm>
            <a:off x="5450388" y="4033585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C6EF984-9EC6-1E46-ABAC-94E52D1EF3B5}"/>
              </a:ext>
            </a:extLst>
          </p:cNvPr>
          <p:cNvSpPr/>
          <p:nvPr/>
        </p:nvSpPr>
        <p:spPr>
          <a:xfrm>
            <a:off x="5450388" y="4643309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51E31FA-19F8-3D49-ACD0-9F5BEA46AE0A}"/>
              </a:ext>
            </a:extLst>
          </p:cNvPr>
          <p:cNvSpPr/>
          <p:nvPr/>
        </p:nvSpPr>
        <p:spPr>
          <a:xfrm>
            <a:off x="5450388" y="5253033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B2718D0-BE30-6B4E-94E9-69B7E0B2495E}"/>
              </a:ext>
            </a:extLst>
          </p:cNvPr>
          <p:cNvSpPr/>
          <p:nvPr/>
        </p:nvSpPr>
        <p:spPr>
          <a:xfrm>
            <a:off x="6945290" y="2204414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F252BD6-E4D4-3744-BD2A-33EA61F33FC5}"/>
              </a:ext>
            </a:extLst>
          </p:cNvPr>
          <p:cNvSpPr/>
          <p:nvPr/>
        </p:nvSpPr>
        <p:spPr>
          <a:xfrm>
            <a:off x="6945290" y="2814138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57E267-A2E7-8F42-BC6F-AB0426FBD987}"/>
              </a:ext>
            </a:extLst>
          </p:cNvPr>
          <p:cNvSpPr/>
          <p:nvPr/>
        </p:nvSpPr>
        <p:spPr>
          <a:xfrm>
            <a:off x="6945290" y="4033585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7D346D4-EB99-B440-B746-D36156F85FF6}"/>
              </a:ext>
            </a:extLst>
          </p:cNvPr>
          <p:cNvSpPr/>
          <p:nvPr/>
        </p:nvSpPr>
        <p:spPr>
          <a:xfrm>
            <a:off x="6945290" y="4643309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1916033-010A-3D47-9B80-FDEA054FBAC6}"/>
              </a:ext>
            </a:extLst>
          </p:cNvPr>
          <p:cNvSpPr/>
          <p:nvPr/>
        </p:nvSpPr>
        <p:spPr>
          <a:xfrm>
            <a:off x="6945290" y="5253033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0768AB2-96E9-D946-A225-26F73E0A861A}"/>
              </a:ext>
            </a:extLst>
          </p:cNvPr>
          <p:cNvSpPr/>
          <p:nvPr/>
        </p:nvSpPr>
        <p:spPr>
          <a:xfrm>
            <a:off x="8440194" y="2204414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FF08A84-748C-404D-9FC3-36DAAD6B9649}"/>
              </a:ext>
            </a:extLst>
          </p:cNvPr>
          <p:cNvSpPr/>
          <p:nvPr/>
        </p:nvSpPr>
        <p:spPr>
          <a:xfrm>
            <a:off x="8440194" y="2814138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732AA-053F-BA48-B43C-442E55286ABC}"/>
              </a:ext>
            </a:extLst>
          </p:cNvPr>
          <p:cNvSpPr/>
          <p:nvPr/>
        </p:nvSpPr>
        <p:spPr>
          <a:xfrm>
            <a:off x="8440194" y="3423861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722C67F-9A81-E447-88D7-4DCCD1A8A97D}"/>
              </a:ext>
            </a:extLst>
          </p:cNvPr>
          <p:cNvSpPr/>
          <p:nvPr/>
        </p:nvSpPr>
        <p:spPr>
          <a:xfrm>
            <a:off x="8440194" y="4033585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D6A390B-B50A-0745-89E7-39450354312B}"/>
              </a:ext>
            </a:extLst>
          </p:cNvPr>
          <p:cNvSpPr/>
          <p:nvPr/>
        </p:nvSpPr>
        <p:spPr>
          <a:xfrm>
            <a:off x="8440194" y="4643309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6D32B26-C63B-F642-924C-70F162146DE2}"/>
              </a:ext>
            </a:extLst>
          </p:cNvPr>
          <p:cNvSpPr/>
          <p:nvPr/>
        </p:nvSpPr>
        <p:spPr>
          <a:xfrm>
            <a:off x="8440194" y="5253033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65C14B1-6198-524B-846E-3A8721EC0610}"/>
              </a:ext>
            </a:extLst>
          </p:cNvPr>
          <p:cNvSpPr/>
          <p:nvPr/>
        </p:nvSpPr>
        <p:spPr>
          <a:xfrm>
            <a:off x="9935095" y="2204414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8BD556C-1AB4-D248-ACBC-570439771BDB}"/>
              </a:ext>
            </a:extLst>
          </p:cNvPr>
          <p:cNvSpPr/>
          <p:nvPr/>
        </p:nvSpPr>
        <p:spPr>
          <a:xfrm>
            <a:off x="9935095" y="2814138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AE2ED0F-D1FC-AE4D-8DEF-9275C6B0791B}"/>
              </a:ext>
            </a:extLst>
          </p:cNvPr>
          <p:cNvSpPr/>
          <p:nvPr/>
        </p:nvSpPr>
        <p:spPr>
          <a:xfrm>
            <a:off x="9935095" y="3423861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7231872-B7AE-DE45-AB9E-9D1C30B32E8E}"/>
              </a:ext>
            </a:extLst>
          </p:cNvPr>
          <p:cNvSpPr/>
          <p:nvPr/>
        </p:nvSpPr>
        <p:spPr>
          <a:xfrm>
            <a:off x="9935095" y="4033585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71B6BE1-723C-F944-8B00-E1D217D0A1DE}"/>
              </a:ext>
            </a:extLst>
          </p:cNvPr>
          <p:cNvSpPr/>
          <p:nvPr/>
        </p:nvSpPr>
        <p:spPr>
          <a:xfrm>
            <a:off x="9935095" y="4643309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292567E-9629-E24D-BB51-585EE26885BC}"/>
              </a:ext>
            </a:extLst>
          </p:cNvPr>
          <p:cNvSpPr/>
          <p:nvPr/>
        </p:nvSpPr>
        <p:spPr>
          <a:xfrm>
            <a:off x="9935095" y="5253033"/>
            <a:ext cx="149490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44B345FF-84DA-DA4D-9A3F-A6B68B8ED21A}"/>
              </a:ext>
            </a:extLst>
          </p:cNvPr>
          <p:cNvSpPr/>
          <p:nvPr/>
        </p:nvSpPr>
        <p:spPr>
          <a:xfrm>
            <a:off x="2969828" y="2317044"/>
            <a:ext cx="623038" cy="3844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53D1D90-05C5-114E-B96A-4A394222FA85}"/>
              </a:ext>
            </a:extLst>
          </p:cNvPr>
          <p:cNvSpPr/>
          <p:nvPr/>
        </p:nvSpPr>
        <p:spPr>
          <a:xfrm>
            <a:off x="2988905" y="2926767"/>
            <a:ext cx="577065" cy="3844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809FC11-3F81-4748-A2EA-CB5A2760E72E}"/>
              </a:ext>
            </a:extLst>
          </p:cNvPr>
          <p:cNvSpPr/>
          <p:nvPr/>
        </p:nvSpPr>
        <p:spPr>
          <a:xfrm>
            <a:off x="2991671" y="3562391"/>
            <a:ext cx="592427" cy="3765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DF23D23D-66B3-E94B-872D-008060B96A53}"/>
              </a:ext>
            </a:extLst>
          </p:cNvPr>
          <p:cNvSpPr/>
          <p:nvPr/>
        </p:nvSpPr>
        <p:spPr>
          <a:xfrm>
            <a:off x="4431868" y="2315777"/>
            <a:ext cx="665245" cy="3857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96B3E66-02C9-4A46-A09B-6C3E180A7FC7}"/>
              </a:ext>
            </a:extLst>
          </p:cNvPr>
          <p:cNvSpPr/>
          <p:nvPr/>
        </p:nvSpPr>
        <p:spPr>
          <a:xfrm>
            <a:off x="4457978" y="3536493"/>
            <a:ext cx="639136" cy="4078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4C32BAE-5012-9D40-91A3-FDEEB351922A}"/>
              </a:ext>
            </a:extLst>
          </p:cNvPr>
          <p:cNvSpPr/>
          <p:nvPr/>
        </p:nvSpPr>
        <p:spPr>
          <a:xfrm>
            <a:off x="5923758" y="2315777"/>
            <a:ext cx="641522" cy="3920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F71A6684-665E-324F-9372-FD4DD36213DD}"/>
              </a:ext>
            </a:extLst>
          </p:cNvPr>
          <p:cNvSpPr/>
          <p:nvPr/>
        </p:nvSpPr>
        <p:spPr>
          <a:xfrm>
            <a:off x="5912286" y="2919162"/>
            <a:ext cx="657191" cy="3844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1C2D134-89F6-CF4B-B331-D1A35D6D1733}"/>
              </a:ext>
            </a:extLst>
          </p:cNvPr>
          <p:cNvSpPr/>
          <p:nvPr/>
        </p:nvSpPr>
        <p:spPr>
          <a:xfrm>
            <a:off x="7380294" y="2923823"/>
            <a:ext cx="657188" cy="3886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CD40C3F-1093-2A4C-8E85-050F8D315F3B}"/>
              </a:ext>
            </a:extLst>
          </p:cNvPr>
          <p:cNvSpPr/>
          <p:nvPr/>
        </p:nvSpPr>
        <p:spPr>
          <a:xfrm>
            <a:off x="8914480" y="4775949"/>
            <a:ext cx="584560" cy="3782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1AD3523-2FA5-F949-BBA9-2297A967C7C9}"/>
              </a:ext>
            </a:extLst>
          </p:cNvPr>
          <p:cNvSpPr/>
          <p:nvPr/>
        </p:nvSpPr>
        <p:spPr>
          <a:xfrm>
            <a:off x="10322454" y="5362718"/>
            <a:ext cx="552320" cy="3844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CD5D526-EB5F-7542-B8B8-635A68E5316C}"/>
              </a:ext>
            </a:extLst>
          </p:cNvPr>
          <p:cNvSpPr txBox="1"/>
          <p:nvPr/>
        </p:nvSpPr>
        <p:spPr>
          <a:xfrm>
            <a:off x="3063979" y="2371773"/>
            <a:ext cx="43473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K-2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B7F11810-4862-8F48-ABDA-0FAA83114754}"/>
              </a:ext>
            </a:extLst>
          </p:cNvPr>
          <p:cNvSpPr txBox="1"/>
          <p:nvPr/>
        </p:nvSpPr>
        <p:spPr>
          <a:xfrm>
            <a:off x="3058197" y="2988583"/>
            <a:ext cx="42351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3-8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DAED83D-B7EE-6744-814F-4E533EFA6F74}"/>
              </a:ext>
            </a:extLst>
          </p:cNvPr>
          <p:cNvSpPr txBox="1"/>
          <p:nvPr/>
        </p:nvSpPr>
        <p:spPr>
          <a:xfrm flipH="1">
            <a:off x="3482434" y="4897570"/>
            <a:ext cx="24390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X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6907D91-5425-4946-9A31-25EB14B7C098}"/>
              </a:ext>
            </a:extLst>
          </p:cNvPr>
          <p:cNvSpPr txBox="1"/>
          <p:nvPr/>
        </p:nvSpPr>
        <p:spPr>
          <a:xfrm>
            <a:off x="6026236" y="2373483"/>
            <a:ext cx="43656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K-2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4DDE471-3844-7A47-9BC6-E43530C9375D}"/>
              </a:ext>
            </a:extLst>
          </p:cNvPr>
          <p:cNvSpPr txBox="1"/>
          <p:nvPr/>
        </p:nvSpPr>
        <p:spPr>
          <a:xfrm>
            <a:off x="5887625" y="2980501"/>
            <a:ext cx="78569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3-8,11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BBF75A0-61C1-3647-8D64-14729D56C015}"/>
              </a:ext>
            </a:extLst>
          </p:cNvPr>
          <p:cNvSpPr txBox="1"/>
          <p:nvPr/>
        </p:nvSpPr>
        <p:spPr>
          <a:xfrm>
            <a:off x="6038179" y="4169170"/>
            <a:ext cx="31931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X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F6F46D-72FF-5246-8992-90368120E470}"/>
              </a:ext>
            </a:extLst>
          </p:cNvPr>
          <p:cNvSpPr txBox="1"/>
          <p:nvPr/>
        </p:nvSpPr>
        <p:spPr>
          <a:xfrm>
            <a:off x="6038179" y="4775949"/>
            <a:ext cx="31931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X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F39BED9-C9FE-B148-9611-E78BC689ADCF}"/>
              </a:ext>
            </a:extLst>
          </p:cNvPr>
          <p:cNvSpPr txBox="1"/>
          <p:nvPr/>
        </p:nvSpPr>
        <p:spPr>
          <a:xfrm>
            <a:off x="9068139" y="2949723"/>
            <a:ext cx="2390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X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EED8C71-2FC7-DA44-B1CC-12F2F28E216F}"/>
              </a:ext>
            </a:extLst>
          </p:cNvPr>
          <p:cNvSpPr txBox="1"/>
          <p:nvPr/>
        </p:nvSpPr>
        <p:spPr>
          <a:xfrm>
            <a:off x="8831415" y="4209062"/>
            <a:ext cx="71244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K-12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E09DC92-96EC-4E45-B4E2-B6B5B99F8233}"/>
              </a:ext>
            </a:extLst>
          </p:cNvPr>
          <p:cNvSpPr txBox="1"/>
          <p:nvPr/>
        </p:nvSpPr>
        <p:spPr>
          <a:xfrm>
            <a:off x="8935202" y="4806726"/>
            <a:ext cx="5581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K-12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899A4CB-1D1F-CF4C-99CF-3A0323634392}"/>
              </a:ext>
            </a:extLst>
          </p:cNvPr>
          <p:cNvSpPr txBox="1"/>
          <p:nvPr/>
        </p:nvSpPr>
        <p:spPr>
          <a:xfrm>
            <a:off x="7573234" y="3562391"/>
            <a:ext cx="2390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X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964FC96-1A30-DE40-BF52-AFA7A065FB54}"/>
              </a:ext>
            </a:extLst>
          </p:cNvPr>
          <p:cNvSpPr txBox="1"/>
          <p:nvPr/>
        </p:nvSpPr>
        <p:spPr>
          <a:xfrm>
            <a:off x="7573234" y="4775949"/>
            <a:ext cx="2390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X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660DD68-8E98-754F-AB44-C8A275161CF1}"/>
              </a:ext>
            </a:extLst>
          </p:cNvPr>
          <p:cNvSpPr txBox="1"/>
          <p:nvPr/>
        </p:nvSpPr>
        <p:spPr>
          <a:xfrm>
            <a:off x="7573234" y="5998341"/>
            <a:ext cx="2390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X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268B63C3-5889-6E47-B181-338E20207B1E}"/>
              </a:ext>
            </a:extLst>
          </p:cNvPr>
          <p:cNvSpPr txBox="1"/>
          <p:nvPr/>
        </p:nvSpPr>
        <p:spPr>
          <a:xfrm>
            <a:off x="4564531" y="2360647"/>
            <a:ext cx="48122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K-2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F5B2294D-9F23-2445-AD9F-A050FF96DB53}"/>
              </a:ext>
            </a:extLst>
          </p:cNvPr>
          <p:cNvSpPr txBox="1"/>
          <p:nvPr/>
        </p:nvSpPr>
        <p:spPr>
          <a:xfrm>
            <a:off x="4583431" y="4775949"/>
            <a:ext cx="2390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X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0DB7E8D-DBF8-084D-BC4E-2F2C7A854079}"/>
              </a:ext>
            </a:extLst>
          </p:cNvPr>
          <p:cNvSpPr txBox="1"/>
          <p:nvPr/>
        </p:nvSpPr>
        <p:spPr>
          <a:xfrm>
            <a:off x="10195211" y="5416450"/>
            <a:ext cx="80680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 smtClean="0">
                <a:solidFill>
                  <a:prstClr val="white"/>
                </a:solidFill>
                <a:latin typeface="Poppins" pitchFamily="2" charset="77"/>
                <a:cs typeface="Poppins" pitchFamily="2" charset="77"/>
              </a:rPr>
              <a:t>PreK</a:t>
            </a:r>
            <a:r>
              <a:rPr lang="en-US" sz="1200" b="1" dirty="0" smtClean="0">
                <a:solidFill>
                  <a:prstClr val="white"/>
                </a:solidFill>
                <a:latin typeface="Poppins" pitchFamily="2" charset="77"/>
                <a:cs typeface="Poppins" pitchFamily="2" charset="77"/>
              </a:rPr>
              <a:t>-K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8559" y="2988583"/>
            <a:ext cx="5870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3-8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7F11810-4862-8F48-ABDA-0FAA83114754}"/>
              </a:ext>
            </a:extLst>
          </p:cNvPr>
          <p:cNvSpPr txBox="1"/>
          <p:nvPr/>
        </p:nvSpPr>
        <p:spPr>
          <a:xfrm>
            <a:off x="2963074" y="3615207"/>
            <a:ext cx="62102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prstClr val="white"/>
                </a:solidFill>
                <a:latin typeface="Poppins" pitchFamily="2" charset="77"/>
                <a:cs typeface="Poppins" pitchFamily="2" charset="77"/>
              </a:rPr>
              <a:t>10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-11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7F11810-4862-8F48-ABDA-0FAA83114754}"/>
              </a:ext>
            </a:extLst>
          </p:cNvPr>
          <p:cNvSpPr txBox="1"/>
          <p:nvPr/>
        </p:nvSpPr>
        <p:spPr>
          <a:xfrm>
            <a:off x="7407207" y="2973408"/>
            <a:ext cx="63027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5,8,11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074" y="4224930"/>
            <a:ext cx="423709" cy="34691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71652" y="2997591"/>
            <a:ext cx="4235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3-8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53D1D90-05C5-114E-B96A-4A394222FA85}"/>
              </a:ext>
            </a:extLst>
          </p:cNvPr>
          <p:cNvSpPr/>
          <p:nvPr/>
        </p:nvSpPr>
        <p:spPr>
          <a:xfrm>
            <a:off x="2981175" y="4169170"/>
            <a:ext cx="583458" cy="39932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7F11810-4862-8F48-ABDA-0FAA83114754}"/>
              </a:ext>
            </a:extLst>
          </p:cNvPr>
          <p:cNvSpPr txBox="1"/>
          <p:nvPr/>
        </p:nvSpPr>
        <p:spPr>
          <a:xfrm>
            <a:off x="2929743" y="4130266"/>
            <a:ext cx="7222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3-8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prstClr val="white"/>
                </a:solidFill>
                <a:latin typeface="Poppins" pitchFamily="2" charset="77"/>
                <a:cs typeface="Poppins" pitchFamily="2" charset="77"/>
              </a:rPr>
              <a:t>10-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96B3E66-02C9-4A46-A09B-6C3E180A7FC7}"/>
              </a:ext>
            </a:extLst>
          </p:cNvPr>
          <p:cNvSpPr/>
          <p:nvPr/>
        </p:nvSpPr>
        <p:spPr>
          <a:xfrm>
            <a:off x="4431869" y="2888279"/>
            <a:ext cx="655898" cy="4096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3-8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096B3E66-02C9-4A46-A09B-6C3E180A7FC7}"/>
              </a:ext>
            </a:extLst>
          </p:cNvPr>
          <p:cNvSpPr/>
          <p:nvPr/>
        </p:nvSpPr>
        <p:spPr>
          <a:xfrm>
            <a:off x="4457976" y="4146216"/>
            <a:ext cx="659885" cy="3990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23565" y="4206929"/>
            <a:ext cx="6891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3-8,11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91C2D134-89F6-CF4B-B331-D1A35D6D1733}"/>
              </a:ext>
            </a:extLst>
          </p:cNvPr>
          <p:cNvSpPr/>
          <p:nvPr/>
        </p:nvSpPr>
        <p:spPr>
          <a:xfrm>
            <a:off x="7389265" y="4144100"/>
            <a:ext cx="657188" cy="3886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7F11810-4862-8F48-ABDA-0FAA83114754}"/>
              </a:ext>
            </a:extLst>
          </p:cNvPr>
          <p:cNvSpPr txBox="1"/>
          <p:nvPr/>
        </p:nvSpPr>
        <p:spPr>
          <a:xfrm>
            <a:off x="7410934" y="4188920"/>
            <a:ext cx="63027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5,8,11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7F11810-4862-8F48-ABDA-0FAA83114754}"/>
              </a:ext>
            </a:extLst>
          </p:cNvPr>
          <p:cNvSpPr txBox="1"/>
          <p:nvPr/>
        </p:nvSpPr>
        <p:spPr>
          <a:xfrm>
            <a:off x="4494631" y="3623946"/>
            <a:ext cx="62102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prstClr val="white"/>
                </a:solidFill>
                <a:latin typeface="Poppins" pitchFamily="2" charset="77"/>
                <a:cs typeface="Poppins" pitchFamily="2" charset="77"/>
              </a:rPr>
              <a:t>10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-11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7F11810-4862-8F48-ABDA-0FAA83114754}"/>
              </a:ext>
            </a:extLst>
          </p:cNvPr>
          <p:cNvSpPr txBox="1"/>
          <p:nvPr/>
        </p:nvSpPr>
        <p:spPr>
          <a:xfrm>
            <a:off x="4489463" y="4107614"/>
            <a:ext cx="62102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 smtClean="0">
                <a:solidFill>
                  <a:prstClr val="white"/>
                </a:solidFill>
                <a:latin typeface="Poppins" pitchFamily="2" charset="77"/>
                <a:cs typeface="Poppins" pitchFamily="2" charset="77"/>
              </a:rPr>
              <a:t>3-8 10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-11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itchFamily="2" charset="77"/>
              <a:ea typeface="+mn-ea"/>
              <a:cs typeface="Poppins" pitchFamily="2" charset="7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9744" y="5890619"/>
            <a:ext cx="9223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*National Assessment of Educational Progress (NAEP): 2020-21 is a main NAEP year grade 4 &amp; 8 math and reading sample</a:t>
            </a:r>
            <a:endParaRPr lang="en-US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4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Assessment System Context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7649" y="2302625"/>
            <a:ext cx="5245564" cy="29281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55393" y="1703751"/>
            <a:ext cx="6186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assessment system is balanced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assessments in the system are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coherently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linked through a clear specification of learning targets,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comprehensively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provide multiple sources of evidence to support educational decision-making, and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continuously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document student progress over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time.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(National Research Council,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2001).</a:t>
            </a:r>
          </a:p>
        </p:txBody>
      </p:sp>
    </p:spTree>
    <p:extLst>
      <p:ext uri="{BB962C8B-B14F-4D97-AF65-F5344CB8AC3E}">
        <p14:creationId xmlns:p14="http://schemas.microsoft.com/office/powerpoint/2010/main" val="211651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 Resources &amp; Reentry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433823">
            <a:off x="357532" y="1917231"/>
            <a:ext cx="3313325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8141">
            <a:off x="3479480" y="1925068"/>
            <a:ext cx="3597209" cy="43220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689432" y="2154096"/>
            <a:ext cx="40940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Guidance on Instructional Acceleration</a:t>
            </a:r>
            <a:endParaRPr lang="en-US" dirty="0"/>
          </a:p>
          <a:p>
            <a:endParaRPr lang="en-US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Reentry Guidance on Formative Practice</a:t>
            </a:r>
            <a:endParaRPr lang="en-US" dirty="0" smtClean="0"/>
          </a:p>
          <a:p>
            <a:endParaRPr lang="en-US" dirty="0" smtClean="0">
              <a:hlinkClick r:id="rId5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4-Part Webinar Series for Supporting educators on reentry and PED provided curriculum &amp; assessment resources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NMPED Reentry Support Page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1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Resources Available to All LEAs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3283" y="1291984"/>
          <a:ext cx="9962536" cy="5083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Fall 2020 DTC Training Schedule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45768"/>
              </p:ext>
            </p:extLst>
          </p:nvPr>
        </p:nvGraphicFramePr>
        <p:xfrm>
          <a:off x="1073424" y="1726197"/>
          <a:ext cx="9823176" cy="3882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3294">
                  <a:extLst>
                    <a:ext uri="{9D8B030D-6E8A-4147-A177-3AD203B41FA5}">
                      <a16:colId xmlns:a16="http://schemas.microsoft.com/office/drawing/2014/main" val="3838657013"/>
                    </a:ext>
                  </a:extLst>
                </a:gridCol>
                <a:gridCol w="5579882">
                  <a:extLst>
                    <a:ext uri="{9D8B030D-6E8A-4147-A177-3AD203B41FA5}">
                      <a16:colId xmlns:a16="http://schemas.microsoft.com/office/drawing/2014/main" val="1141838038"/>
                    </a:ext>
                  </a:extLst>
                </a:gridCol>
              </a:tblGrid>
              <a:tr h="3696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Dates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9374596"/>
                  </a:ext>
                </a:extLst>
              </a:tr>
              <a:tr h="441181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Welcome (PED)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Platform Setup/Pre-ID (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eMetric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Monday, September 14, 2020 | 7:30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9:30 AM MT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0851102"/>
                  </a:ext>
                </a:extLst>
              </a:tr>
              <a:tr h="4032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Tuesday, September 15, 2020 |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12 - 2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PM MT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b="0" i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(Repeat)</a:t>
                      </a:r>
                      <a:endParaRPr lang="en-US" sz="1200" b="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95696943"/>
                  </a:ext>
                </a:extLst>
              </a:tr>
              <a:tr h="559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Wednesday, September 16, 2020 |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7:30 - 9:30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 MT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i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(Repeat)</a:t>
                      </a:r>
                      <a:endParaRPr lang="en-US" sz="12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109932289"/>
                  </a:ext>
                </a:extLst>
              </a:tr>
              <a:tr h="48617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Federal Testing Requirements Policies,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Procedures,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Test Security (NMPED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Monday, September 14, 2020 | 10 AM - 12 PM MT </a:t>
                      </a:r>
                      <a:endParaRPr lang="en-US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782963"/>
                  </a:ext>
                </a:extLst>
              </a:tr>
              <a:tr h="4032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Tuesday, September 15, 2020 |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2:30 - 4:30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PM MT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i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(Repeat)</a:t>
                      </a:r>
                      <a:endParaRPr lang="en-US" sz="12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64396529"/>
                  </a:ext>
                </a:extLst>
              </a:tr>
              <a:tr h="41375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Universal Features and Accommodations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PED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Coordinator Portal, DLM (NMPED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Wednesday, September 16, 2020 | 10 AM - 12 PM MT 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892180"/>
                  </a:ext>
                </a:extLst>
              </a:tr>
              <a:tr h="4032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Thursday, September 17, 2020 |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2:30 - 4:30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PM MT </a:t>
                      </a:r>
                      <a:r>
                        <a:rPr lang="en-US" sz="1200" i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(Repeat)</a:t>
                      </a:r>
                      <a:endParaRPr lang="en-US" sz="12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706611912"/>
                  </a:ext>
                </a:extLst>
              </a:tr>
              <a:tr h="4032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Q&amp;A Drop-in Office Hours (eMetric &amp; NMPED)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Friday, September 18, 2020 | 7:30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- 9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MT </a:t>
                      </a:r>
                      <a:r>
                        <a:rPr lang="en-US" sz="1200" i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(Highly encouraged</a:t>
                      </a:r>
                      <a:r>
                        <a:rPr lang="en-US" sz="1200" i="1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new DTCs)</a:t>
                      </a:r>
                      <a:endParaRPr lang="en-US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9939833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Investing for tomorrow, delivering today.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1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Assessment</a:t>
            </a:r>
            <a:r>
              <a:rPr lang="en-US" dirty="0" smtClean="0"/>
              <a:t> </a:t>
            </a:r>
            <a:r>
              <a:rPr lang="en-US" dirty="0"/>
              <a:t>Staff Contact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902EB1-CFE7-45C0-A3EC-72FB8F402B1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06988"/>
              </p:ext>
            </p:extLst>
          </p:nvPr>
        </p:nvGraphicFramePr>
        <p:xfrm>
          <a:off x="612648" y="1690215"/>
          <a:ext cx="10927080" cy="4929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1895">
                  <a:extLst>
                    <a:ext uri="{9D8B030D-6E8A-4147-A177-3AD203B41FA5}">
                      <a16:colId xmlns:a16="http://schemas.microsoft.com/office/drawing/2014/main" val="1937274560"/>
                    </a:ext>
                  </a:extLst>
                </a:gridCol>
                <a:gridCol w="1786901">
                  <a:extLst>
                    <a:ext uri="{9D8B030D-6E8A-4147-A177-3AD203B41FA5}">
                      <a16:colId xmlns:a16="http://schemas.microsoft.com/office/drawing/2014/main" val="2246469291"/>
                    </a:ext>
                  </a:extLst>
                </a:gridCol>
                <a:gridCol w="3213632">
                  <a:extLst>
                    <a:ext uri="{9D8B030D-6E8A-4147-A177-3AD203B41FA5}">
                      <a16:colId xmlns:a16="http://schemas.microsoft.com/office/drawing/2014/main" val="432547962"/>
                    </a:ext>
                  </a:extLst>
                </a:gridCol>
                <a:gridCol w="3564652">
                  <a:extLst>
                    <a:ext uri="{9D8B030D-6E8A-4147-A177-3AD203B41FA5}">
                      <a16:colId xmlns:a16="http://schemas.microsoft.com/office/drawing/2014/main" val="953220982"/>
                    </a:ext>
                  </a:extLst>
                </a:gridCol>
              </a:tblGrid>
              <a:tr h="680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180769" marB="18076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180769" marB="18076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180769" marB="18076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180769" marB="180769"/>
                </a:tc>
                <a:extLst>
                  <a:ext uri="{0D108BD9-81ED-4DB2-BD59-A6C34878D82A}">
                    <a16:rowId xmlns:a16="http://schemas.microsoft.com/office/drawing/2014/main" val="358234247"/>
                  </a:ext>
                </a:extLst>
              </a:tr>
              <a:tr h="3628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Help Desk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505-827-5861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PED.Assessment@state.nm.us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Bureau Email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/>
                </a:tc>
                <a:extLst>
                  <a:ext uri="{0D108BD9-81ED-4DB2-BD59-A6C34878D82A}">
                    <a16:rowId xmlns:a16="http://schemas.microsoft.com/office/drawing/2014/main" val="2982641451"/>
                  </a:ext>
                </a:extLst>
              </a:tr>
              <a:tr h="7351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Vásquez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505-469-8967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Lynn.Vasquez@state.nm.us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Division Director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&amp; Learning Management Systems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/>
                </a:tc>
                <a:extLst>
                  <a:ext uri="{0D108BD9-81ED-4DB2-BD59-A6C34878D82A}">
                    <a16:rowId xmlns:a16="http://schemas.microsoft.com/office/drawing/2014/main" val="2725293109"/>
                  </a:ext>
                </a:extLst>
              </a:tr>
              <a:tr h="7351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Melissa Hernandez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505-819-9621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Melissa.Hernandez2@state.nm.us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Coordinator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Istation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SAT, PSAT 10,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ACCESS, Graduation Requirements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/>
                </a:tc>
                <a:extLst>
                  <a:ext uri="{0D108BD9-81ED-4DB2-BD59-A6C34878D82A}">
                    <a16:rowId xmlns:a16="http://schemas.microsoft.com/office/drawing/2014/main" val="3034065230"/>
                  </a:ext>
                </a:extLst>
              </a:tr>
              <a:tr h="105993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Karen Greer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505-570-7392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Karen.Greer@state.nm.us</a:t>
                      </a:r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Coordinator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DLM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iMSSA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Cognia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Formative Item Sets, SWD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accommodations,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Coordinator Portal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/>
                </a:tc>
                <a:extLst>
                  <a:ext uri="{0D108BD9-81ED-4DB2-BD59-A6C34878D82A}">
                    <a16:rowId xmlns:a16="http://schemas.microsoft.com/office/drawing/2014/main" val="1597262795"/>
                  </a:ext>
                </a:extLst>
              </a:tr>
              <a:tr h="5489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Xavier De Leon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505-470-2539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Xavier.Deleon@state.nm.us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Coordinator 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NAEP,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NM-ASR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NM-MSSA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/>
                </a:tc>
                <a:extLst>
                  <a:ext uri="{0D108BD9-81ED-4DB2-BD59-A6C34878D82A}">
                    <a16:rowId xmlns:a16="http://schemas.microsoft.com/office/drawing/2014/main" val="1436000740"/>
                  </a:ext>
                </a:extLst>
              </a:tr>
              <a:tr h="7351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Maureen Nash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505-412-5345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Maureen.Nash2@state.nm.us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Business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Operations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Superintendent Verification Forms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DTC Newsletter Distribution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769" marR="180769" marT="90385" marB="90385"/>
                </a:tc>
                <a:extLst>
                  <a:ext uri="{0D108BD9-81ED-4DB2-BD59-A6C34878D82A}">
                    <a16:rowId xmlns:a16="http://schemas.microsoft.com/office/drawing/2014/main" val="1938852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67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759</Words>
  <Application>Microsoft Office PowerPoint</Application>
  <PresentationFormat>Widescreen</PresentationFormat>
  <Paragraphs>153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League Spartan</vt:lpstr>
      <vt:lpstr>Poppins</vt:lpstr>
      <vt:lpstr>Wingdings</vt:lpstr>
      <vt:lpstr>Office Theme</vt:lpstr>
      <vt:lpstr>Sales Direction 16X9</vt:lpstr>
      <vt:lpstr>Welcome to  District Test Coordinator Training  PED Assessment Bureau  Fall 2020</vt:lpstr>
      <vt:lpstr>Housekeeping Rules</vt:lpstr>
      <vt:lpstr>PowerPoint Presentation</vt:lpstr>
      <vt:lpstr>Balanced Assessment System Context</vt:lpstr>
      <vt:lpstr>Formative Assessment Resources &amp; Reentry </vt:lpstr>
      <vt:lpstr>Formative Resources Available to All LEAs</vt:lpstr>
      <vt:lpstr>Your Fall 2020 DTC Training Schedule </vt:lpstr>
      <vt:lpstr>Assessment Staff 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Test Coordinator Training PED Assessment Bureau Fall 2020</dc:title>
  <dc:creator>Melissa Hernandez</dc:creator>
  <cp:lastModifiedBy>Lynn Vasquez</cp:lastModifiedBy>
  <cp:revision>19</cp:revision>
  <dcterms:created xsi:type="dcterms:W3CDTF">2020-09-11T19:22:15Z</dcterms:created>
  <dcterms:modified xsi:type="dcterms:W3CDTF">2020-09-14T02:21:48Z</dcterms:modified>
</cp:coreProperties>
</file>