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tags/tag10.xml" ContentType="application/vnd.openxmlformats-officedocument.presentationml.tags+xml"/>
  <Override PartName="/ppt/notesSlides/notesSlide13.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9.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0.xml" ContentType="application/vnd.openxmlformats-officedocument.presentationml.comments+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1.xml" ContentType="application/vnd.openxmlformats-officedocument.presentationml.comments+xml"/>
  <Override PartName="/ppt/tags/tag1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5" r:id="rId4"/>
    <p:sldMasterId id="2147483870" r:id="rId5"/>
  </p:sldMasterIdLst>
  <p:notesMasterIdLst>
    <p:notesMasterId r:id="rId68"/>
  </p:notesMasterIdLst>
  <p:handoutMasterIdLst>
    <p:handoutMasterId r:id="rId69"/>
  </p:handoutMasterIdLst>
  <p:sldIdLst>
    <p:sldId id="257" r:id="rId6"/>
    <p:sldId id="337" r:id="rId7"/>
    <p:sldId id="551" r:id="rId8"/>
    <p:sldId id="809" r:id="rId9"/>
    <p:sldId id="1355" r:id="rId10"/>
    <p:sldId id="1356" r:id="rId11"/>
    <p:sldId id="1369" r:id="rId12"/>
    <p:sldId id="1370" r:id="rId13"/>
    <p:sldId id="1413" r:id="rId14"/>
    <p:sldId id="810" r:id="rId15"/>
    <p:sldId id="1357" r:id="rId16"/>
    <p:sldId id="1348" r:id="rId17"/>
    <p:sldId id="462" r:id="rId18"/>
    <p:sldId id="811" r:id="rId19"/>
    <p:sldId id="1218" r:id="rId20"/>
    <p:sldId id="1362" r:id="rId21"/>
    <p:sldId id="1372" r:id="rId22"/>
    <p:sldId id="1373" r:id="rId23"/>
    <p:sldId id="1375" r:id="rId24"/>
    <p:sldId id="1411" r:id="rId25"/>
    <p:sldId id="1363" r:id="rId26"/>
    <p:sldId id="709" r:id="rId27"/>
    <p:sldId id="1371" r:id="rId28"/>
    <p:sldId id="1412" r:id="rId29"/>
    <p:sldId id="1280" r:id="rId30"/>
    <p:sldId id="1361" r:id="rId31"/>
    <p:sldId id="1281" r:id="rId32"/>
    <p:sldId id="829" r:id="rId33"/>
    <p:sldId id="1354" r:id="rId34"/>
    <p:sldId id="1564" r:id="rId35"/>
    <p:sldId id="1565" r:id="rId36"/>
    <p:sldId id="1566" r:id="rId37"/>
    <p:sldId id="1567" r:id="rId38"/>
    <p:sldId id="260" r:id="rId39"/>
    <p:sldId id="261" r:id="rId40"/>
    <p:sldId id="256" r:id="rId41"/>
    <p:sldId id="1563" r:id="rId42"/>
    <p:sldId id="258" r:id="rId43"/>
    <p:sldId id="259" r:id="rId44"/>
    <p:sldId id="830" r:id="rId45"/>
    <p:sldId id="1368" r:id="rId46"/>
    <p:sldId id="1180" r:id="rId47"/>
    <p:sldId id="307" r:id="rId48"/>
    <p:sldId id="439" r:id="rId49"/>
    <p:sldId id="582" r:id="rId50"/>
    <p:sldId id="1561" r:id="rId51"/>
    <p:sldId id="621" r:id="rId52"/>
    <p:sldId id="1351" r:id="rId53"/>
    <p:sldId id="622" r:id="rId54"/>
    <p:sldId id="623" r:id="rId55"/>
    <p:sldId id="625" r:id="rId56"/>
    <p:sldId id="1352" r:id="rId57"/>
    <p:sldId id="367" r:id="rId58"/>
    <p:sldId id="1562" r:id="rId59"/>
    <p:sldId id="1320" r:id="rId60"/>
    <p:sldId id="402" r:id="rId61"/>
    <p:sldId id="1195" r:id="rId62"/>
    <p:sldId id="1374" r:id="rId63"/>
    <p:sldId id="1347" r:id="rId64"/>
    <p:sldId id="844" r:id="rId65"/>
    <p:sldId id="1346" r:id="rId66"/>
    <p:sldId id="516" r:id="rId6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en Greer" initials="KG" lastIdx="12" clrIdx="6">
    <p:extLst>
      <p:ext uri="{19B8F6BF-5375-455C-9EA6-DF929625EA0E}">
        <p15:presenceInfo xmlns:p15="http://schemas.microsoft.com/office/powerpoint/2012/main" userId="S-1-5-21-628607377-757884165-69982103-4775" providerId="AD"/>
      </p:ext>
    </p:extLst>
  </p:cmAuthor>
  <p:cmAuthor id="1" name="Morton, Will" initials="WM" lastIdx="35" clrIdx="0"/>
  <p:cmAuthor id="8" name="Melissa Hernandez" initials="MH" lastIdx="8" clrIdx="7">
    <p:extLst>
      <p:ext uri="{19B8F6BF-5375-455C-9EA6-DF929625EA0E}">
        <p15:presenceInfo xmlns:p15="http://schemas.microsoft.com/office/powerpoint/2012/main" userId="S-1-5-21-628607377-757884165-69982103-6618" providerId="AD"/>
      </p:ext>
    </p:extLst>
  </p:cmAuthor>
  <p:cmAuthor id="2" name="scowley" initials="SMC" lastIdx="2" clrIdx="1"/>
  <p:cmAuthor id="9" name="Brigette Russell" initials="BR" lastIdx="1" clrIdx="8">
    <p:extLst>
      <p:ext uri="{19B8F6BF-5375-455C-9EA6-DF929625EA0E}">
        <p15:presenceInfo xmlns:p15="http://schemas.microsoft.com/office/powerpoint/2012/main" userId="S-1-5-21-628607377-757884165-69982103-1413" providerId="AD"/>
      </p:ext>
    </p:extLst>
  </p:cmAuthor>
  <p:cmAuthor id="3" name="Anthony, Jared" initials="AJ" lastIdx="23" clrIdx="2"/>
  <p:cmAuthor id="10" name="Lynn Vasquez" initials="LV" lastIdx="13" clrIdx="9">
    <p:extLst>
      <p:ext uri="{19B8F6BF-5375-455C-9EA6-DF929625EA0E}">
        <p15:presenceInfo xmlns:p15="http://schemas.microsoft.com/office/powerpoint/2012/main" userId="S-1-5-21-628607377-757884165-69982103-1268" providerId="AD"/>
      </p:ext>
    </p:extLst>
  </p:cmAuthor>
  <p:cmAuthor id="4" name="Lesak, Kasel" initials="LK" lastIdx="2" clrIdx="3">
    <p:extLst>
      <p:ext uri="{19B8F6BF-5375-455C-9EA6-DF929625EA0E}">
        <p15:presenceInfo xmlns:p15="http://schemas.microsoft.com/office/powerpoint/2012/main" userId="S-1-5-21-791635995-249921262-1233803906-137137" providerId="AD"/>
      </p:ext>
    </p:extLst>
  </p:cmAuthor>
  <p:cmAuthor id="11" name="Buchbinder, Cari" initials="BC" lastIdx="4" clrIdx="10">
    <p:extLst>
      <p:ext uri="{19B8F6BF-5375-455C-9EA6-DF929625EA0E}">
        <p15:presenceInfo xmlns:p15="http://schemas.microsoft.com/office/powerpoint/2012/main" userId="S::cbuchbinder@Collegeboard.org::2706ac0b-7065-456a-8fcb-1a140f9c1420" providerId="AD"/>
      </p:ext>
    </p:extLst>
  </p:cmAuthor>
  <p:cmAuthor id="5" name="Lesak, Kasel" initials="LK [2]" lastIdx="4" clrIdx="4">
    <p:extLst>
      <p:ext uri="{19B8F6BF-5375-455C-9EA6-DF929625EA0E}">
        <p15:presenceInfo xmlns:p15="http://schemas.microsoft.com/office/powerpoint/2012/main" userId="S::klesak@Collegeboard.org::d9468f00-7898-48eb-ad0a-db85434e2b4a" providerId="AD"/>
      </p:ext>
    </p:extLst>
  </p:cmAuthor>
  <p:cmAuthor id="6" name="Cowley, Sharon" initials="CS" lastIdx="25" clrIdx="5">
    <p:extLst>
      <p:ext uri="{19B8F6BF-5375-455C-9EA6-DF929625EA0E}">
        <p15:presenceInfo xmlns:p15="http://schemas.microsoft.com/office/powerpoint/2012/main" userId="S::scowley@Collegeboard.org::c5c60b55-058f-4bff-843f-1e7208a8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512BF1"/>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82" autoAdjust="0"/>
    <p:restoredTop sz="88539" autoAdjust="0"/>
  </p:normalViewPr>
  <p:slideViewPr>
    <p:cSldViewPr snapToGrid="0">
      <p:cViewPr varScale="1">
        <p:scale>
          <a:sx n="59" d="100"/>
          <a:sy n="59" d="100"/>
        </p:scale>
        <p:origin x="712" y="52"/>
      </p:cViewPr>
      <p:guideLst>
        <p:guide orient="horz" pos="2160"/>
        <p:guide pos="3840"/>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01-31T20:04:10.085" idx="14">
    <p:pos x="5377" y="1941"/>
    <p:text>&lt;@Rios, Adam&gt; Not sure if it was the 40th day file this year.  If you can confirm, great.  If not, you could make more generic like:  
The initial bulk registration file for the SAT School Day administrations was loaded by PED on January 14, 2020.</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6" dt="2021-01-31T20:30:56.296" idx="19">
    <p:pos x="10" y="10"/>
    <p:text>Could drop this to focus more on what the DTC needs to be thinking about.  Could add links to videos on   last slide about practice.</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6" dt="2021-01-31T20:38:23.325" idx="20">
    <p:pos x="75" y="2738"/>
    <p:text>Let's touchbase in the Monday call.  May want to add somthing about dates/how to access.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1-01-31T20:59:10.934" idx="21">
    <p:pos x="10" y="10"/>
    <p:text>added slide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6" dt="2021-01-31T20:59:16.457" idx="22">
    <p:pos x="10" y="10"/>
    <p:text>added slide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6" dt="2021-01-31T21:09:59.534" idx="23">
    <p:pos x="10" y="10"/>
    <p:text>should update test book image to 20-21</p:text>
    <p:extLst>
      <p:ext uri="{C676402C-5697-4E1C-873F-D02D1690AC5C}">
        <p15:threadingInfo xmlns:p15="http://schemas.microsoft.com/office/powerpoint/2012/main" timeZoneBias="300"/>
      </p:ext>
    </p:extLst>
  </p:cm>
  <p:cm authorId="11" dt="2021-02-01T13:00:30.823" idx="1">
    <p:pos x="10" y="106"/>
    <p:text>done</p:text>
    <p:extLst>
      <p:ext uri="{C676402C-5697-4E1C-873F-D02D1690AC5C}">
        <p15:threadingInfo xmlns:p15="http://schemas.microsoft.com/office/powerpoint/2012/main" timeZoneBias="300">
          <p15:parentCm authorId="6" idx="23"/>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21-01-31T21:10:25.276" idx="24">
    <p:pos x="10" y="10"/>
    <p:text>should update test book image to 20-21</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1-01-31T21:11:45.395" idx="25">
    <p:pos x="3222" y="1139"/>
    <p:text>Updated Slide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21-01-31T20:13:03.475" idx="15">
    <p:pos x="5814" y="2880"/>
    <p:text>Need to check link based on Aixa's feedback.</p:text>
    <p:extLst>
      <p:ext uri="{C676402C-5697-4E1C-873F-D02D1690AC5C}">
        <p15:threadingInfo xmlns:p15="http://schemas.microsoft.com/office/powerpoint/2012/main" timeZoneBias="300"/>
      </p:ext>
    </p:extLst>
  </p:cm>
  <p:cm authorId="11" dt="2021-02-01T13:52:52.368" idx="3">
    <p:pos x="5814" y="2976"/>
    <p:text>Confirmed this is accurate.</p:text>
    <p:extLst>
      <p:ext uri="{C676402C-5697-4E1C-873F-D02D1690AC5C}">
        <p15:threadingInfo xmlns:p15="http://schemas.microsoft.com/office/powerpoint/2012/main" timeZoneBias="300">
          <p15:parentCm authorId="6" idx="15"/>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21-01-31T20:14:43.122" idx="16">
    <p:pos x="5773" y="2505"/>
    <p:text>Update link based on Aixa's feedbac</p:text>
    <p:extLst>
      <p:ext uri="{C676402C-5697-4E1C-873F-D02D1690AC5C}">
        <p15:threadingInfo xmlns:p15="http://schemas.microsoft.com/office/powerpoint/2012/main" timeZoneBias="300"/>
      </p:ext>
    </p:extLst>
  </p:cm>
  <p:cm authorId="11" dt="2021-02-01T13:56:20.350" idx="4">
    <p:pos x="5773" y="2601"/>
    <p:text>link was broken, has been fixed.</p:text>
    <p:extLst>
      <p:ext uri="{C676402C-5697-4E1C-873F-D02D1690AC5C}">
        <p15:threadingInfo xmlns:p15="http://schemas.microsoft.com/office/powerpoint/2012/main" timeZoneBias="300">
          <p15:parentCm authorId="6" idx="16"/>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6" dt="2021-01-31T20:30:02.036" idx="18">
    <p:pos x="6409" y="784"/>
    <p:text>Could drop this to focus more on what the DTC needs to be thinking about.  Could add links to videos on   last slide about practice.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53" tIns="46477" rIns="92953" bIns="46477" rtlCol="0"/>
          <a:lstStyle>
            <a:lvl1pPr algn="l">
              <a:defRPr sz="1300"/>
            </a:lvl1pPr>
          </a:lstStyle>
          <a:p>
            <a:endParaRPr lang="en-US" dirty="0"/>
          </a:p>
        </p:txBody>
      </p:sp>
      <p:sp>
        <p:nvSpPr>
          <p:cNvPr id="3" name="Date Placeholder 2"/>
          <p:cNvSpPr>
            <a:spLocks noGrp="1"/>
          </p:cNvSpPr>
          <p:nvPr>
            <p:ph type="dt" sz="quarter" idx="1"/>
          </p:nvPr>
        </p:nvSpPr>
        <p:spPr>
          <a:xfrm>
            <a:off x="3956550" y="1"/>
            <a:ext cx="3026833" cy="465797"/>
          </a:xfrm>
          <a:prstGeom prst="rect">
            <a:avLst/>
          </a:prstGeom>
        </p:spPr>
        <p:txBody>
          <a:bodyPr vert="horz" lIns="92953" tIns="46477" rIns="92953" bIns="46477" rtlCol="0"/>
          <a:lstStyle>
            <a:lvl1pPr algn="r">
              <a:defRPr sz="1300"/>
            </a:lvl1pPr>
          </a:lstStyle>
          <a:p>
            <a:fld id="{C61FF226-DC6E-CF46-9887-DE4AB70041F7}" type="datetimeFigureOut">
              <a:rPr lang="en-US" smtClean="0"/>
              <a:t>2/3/2021</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3" tIns="46477" rIns="92953" bIns="4647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3" tIns="46477" rIns="92953" bIns="46477" rtlCol="0" anchor="b"/>
          <a:lstStyle>
            <a:lvl1pPr algn="r">
              <a:defRPr sz="1300"/>
            </a:lvl1pPr>
          </a:lstStyle>
          <a:p>
            <a:fld id="{A431DA3F-A467-A24A-8BE9-586F009792A9}" type="slidenum">
              <a:rPr lang="en-US" smtClean="0"/>
              <a:t>‹#›</a:t>
            </a:fld>
            <a:endParaRPr lang="en-US" dirty="0"/>
          </a:p>
        </p:txBody>
      </p:sp>
    </p:spTree>
    <p:extLst>
      <p:ext uri="{BB962C8B-B14F-4D97-AF65-F5344CB8AC3E}">
        <p14:creationId xmlns:p14="http://schemas.microsoft.com/office/powerpoint/2010/main" val="93961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53" tIns="46477" rIns="92953" bIns="46477" rtlCol="0"/>
          <a:lstStyle>
            <a:lvl1pPr algn="l">
              <a:defRPr sz="1300"/>
            </a:lvl1pPr>
          </a:lstStyle>
          <a:p>
            <a:endParaRPr lang="en-US" dirty="0"/>
          </a:p>
        </p:txBody>
      </p:sp>
      <p:sp>
        <p:nvSpPr>
          <p:cNvPr id="3" name="Date Placeholder 2"/>
          <p:cNvSpPr>
            <a:spLocks noGrp="1"/>
          </p:cNvSpPr>
          <p:nvPr>
            <p:ph type="dt" idx="1"/>
          </p:nvPr>
        </p:nvSpPr>
        <p:spPr>
          <a:xfrm>
            <a:off x="3956550" y="1"/>
            <a:ext cx="3026833" cy="465797"/>
          </a:xfrm>
          <a:prstGeom prst="rect">
            <a:avLst/>
          </a:prstGeom>
        </p:spPr>
        <p:txBody>
          <a:bodyPr vert="horz" lIns="92953" tIns="46477" rIns="92953" bIns="46477" rtlCol="0"/>
          <a:lstStyle>
            <a:lvl1pPr algn="r">
              <a:defRPr sz="1300"/>
            </a:lvl1pPr>
          </a:lstStyle>
          <a:p>
            <a:fld id="{F9C8764C-90B5-DB43-8086-8AB00EB0C2C4}" type="datetimeFigureOut">
              <a:rPr lang="en-US" smtClean="0"/>
              <a:t>2/3/2021</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67781"/>
            <a:ext cx="5588000" cy="3655458"/>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3" tIns="46477" rIns="92953" bIns="4647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3" tIns="46477" rIns="92953" bIns="46477" rtlCol="0" anchor="b"/>
          <a:lstStyle>
            <a:lvl1pPr algn="r">
              <a:defRPr sz="1300"/>
            </a:lvl1pPr>
          </a:lstStyle>
          <a:p>
            <a:fld id="{5F3EC56D-A4BA-4A41-B0DB-BC0A1EBC2E62}" type="slidenum">
              <a:rPr lang="en-US" smtClean="0"/>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ns.usda.gov/school-meals/income-eligibility-guidelin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AF150-6D2A-4DA1-BED8-20A773521BD6}" type="slidenum">
              <a:rPr lang="en-US" smtClean="0"/>
              <a:t>1</a:t>
            </a:fld>
            <a:endParaRPr lang="en-US" dirty="0"/>
          </a:p>
        </p:txBody>
      </p:sp>
    </p:spTree>
    <p:extLst>
      <p:ext uri="{BB962C8B-B14F-4D97-AF65-F5344CB8AC3E}">
        <p14:creationId xmlns:p14="http://schemas.microsoft.com/office/powerpoint/2010/main" val="3806461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700">
              <a:defRPr/>
            </a:pPr>
            <a:fld id="{5F3EC56D-A4BA-4A41-B0DB-BC0A1EBC2E62}" type="slidenum">
              <a:rPr lang="en-US">
                <a:solidFill>
                  <a:prstClr val="black"/>
                </a:solidFill>
                <a:latin typeface="Calibri"/>
              </a:rPr>
              <a:pPr defTabSz="910700">
                <a:defRPr/>
              </a:pPr>
              <a:t>15</a:t>
            </a:fld>
            <a:endParaRPr lang="en-US" dirty="0">
              <a:solidFill>
                <a:prstClr val="black"/>
              </a:solidFill>
              <a:latin typeface="Calibri"/>
            </a:endParaRPr>
          </a:p>
        </p:txBody>
      </p:sp>
    </p:spTree>
    <p:extLst>
      <p:ext uri="{BB962C8B-B14F-4D97-AF65-F5344CB8AC3E}">
        <p14:creationId xmlns:p14="http://schemas.microsoft.com/office/powerpoint/2010/main" val="66845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700">
              <a:defRPr/>
            </a:pPr>
            <a:fld id="{5F3EC56D-A4BA-4A41-B0DB-BC0A1EBC2E62}" type="slidenum">
              <a:rPr lang="en-US">
                <a:solidFill>
                  <a:prstClr val="black"/>
                </a:solidFill>
                <a:latin typeface="Calibri"/>
              </a:rPr>
              <a:pPr defTabSz="910700">
                <a:defRPr/>
              </a:pPr>
              <a:t>16</a:t>
            </a:fld>
            <a:endParaRPr lang="en-US" dirty="0">
              <a:solidFill>
                <a:prstClr val="black"/>
              </a:solidFill>
              <a:latin typeface="Calibri"/>
            </a:endParaRPr>
          </a:p>
        </p:txBody>
      </p:sp>
    </p:spTree>
    <p:extLst>
      <p:ext uri="{BB962C8B-B14F-4D97-AF65-F5344CB8AC3E}">
        <p14:creationId xmlns:p14="http://schemas.microsoft.com/office/powerpoint/2010/main" val="165859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19</a:t>
            </a:fld>
            <a:endParaRPr lang="en-US" dirty="0"/>
          </a:p>
        </p:txBody>
      </p:sp>
    </p:spTree>
    <p:extLst>
      <p:ext uri="{BB962C8B-B14F-4D97-AF65-F5344CB8AC3E}">
        <p14:creationId xmlns:p14="http://schemas.microsoft.com/office/powerpoint/2010/main" val="149698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63EB2-C203-4E0B-B81C-0429BB0EF5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03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The College Board's Student Search Service is a free, voluntary program that connects students with information about educational and financial aid opportunities from nearly 1,900 eligible colleges and universities, and scholarship and other educational programs.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By opting in, students give the College Board permission to share their names and limited information provided by the optional questionnaire with colleges and scholarship programs looking for students like them.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In advance, schools should distribute the Student Guide provided in the preadministration shipment to students to discuss with their families.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Follow your district or school policy for collecting consent.  Schools and districts may opt to use the consent form provided by the College Board or may choose to use their own. Consent should be collected prior to the preadministration session.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Schools should collect consent from parents for students who wish to opt-into Student Search Service and complete the optional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is only required to opt into Student Search Service and the questionnaire. Students can still take the SAT and PSAT 10 without completing the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If a parent does not return a consent form, the school should proceed assuming that the parent did not consent.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forms should remain at the school until the student graduates and do not need to be returned to College Board.</a:t>
            </a:r>
          </a:p>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22</a:t>
            </a:fld>
            <a:endParaRPr lang="en-US" dirty="0"/>
          </a:p>
        </p:txBody>
      </p:sp>
    </p:spTree>
    <p:extLst>
      <p:ext uri="{BB962C8B-B14F-4D97-AF65-F5344CB8AC3E}">
        <p14:creationId xmlns:p14="http://schemas.microsoft.com/office/powerpoint/2010/main" val="5225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The College Board's Student Search Service is a free, voluntary program that connects students with information about educational and financial aid opportunities from nearly 1,900 eligible colleges and universities, and scholarship and other educational programs.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By opting in, students give the College Board permission to share their names and limited information provided by the optional questionnaire with colleges and scholarship programs looking for students like them.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In advance, schools should distribute the Student Guide provided in the preadministration shipment to students to discuss with their families.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Follow your district or school policy for collecting consent.  Schools and districts may opt to use the consent form provided by the College Board or may choose to use their own. Consent should be collected prior to the preadministration session.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Schools should collect consent from parents for students who wish to opt-into Student Search Service and complete the optional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is only required to opt into Student Search Service and the questionnaire. Students can still take the SAT and PSAT 10 without completing the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If a parent does not return a consent form, the school should proceed assuming that the parent did not consent.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forms should remain at the school until the student graduates and do not need to be returned to College Board.</a:t>
            </a:r>
          </a:p>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23</a:t>
            </a:fld>
            <a:endParaRPr lang="en-US" dirty="0"/>
          </a:p>
        </p:txBody>
      </p:sp>
    </p:spTree>
    <p:extLst>
      <p:ext uri="{BB962C8B-B14F-4D97-AF65-F5344CB8AC3E}">
        <p14:creationId xmlns:p14="http://schemas.microsoft.com/office/powerpoint/2010/main" val="171633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The College Board's Student Search Service is a free, voluntary program that connects students with information about educational and financial aid opportunities from nearly 1,900 eligible colleges and universities, and scholarship and other educational programs.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By opting in, students give the College Board permission to share their names and limited information provided by the optional questionnaire with colleges and scholarship programs looking for students like them.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In advance, schools should distribute the Student Guide provided in the preadministration shipment to students to discuss with their families.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Follow your district or school policy for collecting consent.  Schools and districts may opt to use the consent form provided by the College Board or may choose to use their own. Consent should be collected prior to the preadministration session.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Schools should collect consent from parents for students who wish to opt-into Student Search Service and complete the optional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is only required to opt into Student Search Service and the questionnaire. Students can still take the SAT and PSAT 10 without completing the questionnaire.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If a parent does not return a consent form, the school should proceed assuming that the parent did not consent. </a:t>
            </a:r>
          </a:p>
          <a:p>
            <a:pPr marL="299734" lvl="1" indent="-299734" defTabSz="977105" fontAlgn="base">
              <a:lnSpc>
                <a:spcPct val="110000"/>
              </a:lnSpc>
              <a:spcBef>
                <a:spcPct val="40000"/>
              </a:spcBef>
              <a:spcAft>
                <a:spcPct val="0"/>
              </a:spcAft>
              <a:buSzPts val="2400"/>
              <a:buFont typeface="Arial" charset="0"/>
              <a:buChar char="•"/>
            </a:pPr>
            <a:r>
              <a:rPr lang="en-US" altLang="en-US" sz="1500" noProof="1">
                <a:latin typeface="Arial" panose="020B0604020202020204" pitchFamily="34" charset="0"/>
                <a:cs typeface="Arial" panose="020B0604020202020204" pitchFamily="34" charset="0"/>
              </a:rPr>
              <a:t>Consent forms should remain at the school until the student graduates and do not need to be returned to College Board.</a:t>
            </a:r>
          </a:p>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24</a:t>
            </a:fld>
            <a:endParaRPr lang="en-US" dirty="0"/>
          </a:p>
        </p:txBody>
      </p:sp>
    </p:spTree>
    <p:extLst>
      <p:ext uri="{BB962C8B-B14F-4D97-AF65-F5344CB8AC3E}">
        <p14:creationId xmlns:p14="http://schemas.microsoft.com/office/powerpoint/2010/main" val="215714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dirty="0"/>
              <a:t>Demo the digital testing site.</a:t>
            </a:r>
          </a:p>
          <a:p>
            <a:endParaRPr lang="en-US" dirty="0"/>
          </a:p>
        </p:txBody>
      </p:sp>
      <p:sp>
        <p:nvSpPr>
          <p:cNvPr id="4" name="Slide Number Placeholder 3"/>
          <p:cNvSpPr>
            <a:spLocks noGrp="1"/>
          </p:cNvSpPr>
          <p:nvPr>
            <p:ph type="sldNum" sz="quarter" idx="5"/>
          </p:nvPr>
        </p:nvSpPr>
        <p:spPr/>
        <p:txBody>
          <a:bodyPr/>
          <a:lstStyle/>
          <a:p>
            <a:fld id="{5F3EC56D-A4BA-4A41-B0DB-BC0A1EBC2E62}" type="slidenum">
              <a:rPr lang="en-US" smtClean="0"/>
              <a:t>25</a:t>
            </a:fld>
            <a:endParaRPr lang="en-US" dirty="0"/>
          </a:p>
        </p:txBody>
      </p:sp>
    </p:spTree>
    <p:extLst>
      <p:ext uri="{BB962C8B-B14F-4D97-AF65-F5344CB8AC3E}">
        <p14:creationId xmlns:p14="http://schemas.microsoft.com/office/powerpoint/2010/main" val="1052174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afb8180f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afb8180f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aaf8ee962_0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aaf8ee962_0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5325"/>
            <a:ext cx="6170613" cy="347186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5</a:t>
            </a:fld>
            <a:endParaRPr lang="en-US" dirty="0"/>
          </a:p>
        </p:txBody>
      </p:sp>
    </p:spTree>
    <p:extLst>
      <p:ext uri="{BB962C8B-B14F-4D97-AF65-F5344CB8AC3E}">
        <p14:creationId xmlns:p14="http://schemas.microsoft.com/office/powerpoint/2010/main" val="1198351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baaf8ee962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baaf8ee962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aaf8ee962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aaf8ee962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af8ee962_0_1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af8ee962_0_1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aaf8ee962_0_1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aaf8ee962_0_1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220663"/>
            <a:ext cx="5565775" cy="3132137"/>
          </a:xfrm>
        </p:spPr>
      </p:sp>
      <p:sp>
        <p:nvSpPr>
          <p:cNvPr id="3" name="Notes Placeholder 2"/>
          <p:cNvSpPr>
            <a:spLocks noGrp="1"/>
          </p:cNvSpPr>
          <p:nvPr>
            <p:ph type="body" idx="1"/>
          </p:nvPr>
        </p:nvSpPr>
        <p:spPr>
          <a:xfrm>
            <a:off x="730767" y="3352977"/>
            <a:ext cx="5930290" cy="3655458"/>
          </a:xfrm>
        </p:spPr>
        <p:txBody>
          <a:bodyPr/>
          <a:lstStyle/>
          <a:p>
            <a:r>
              <a:rPr lang="en-US" dirty="0"/>
              <a:t>Students who test as part of the NM SAT School Day and meet the eligibility requirements can receive a fee waiver for future use. The fee waiver benefits are intended to improve access to college for students with financial need.  In order to remove the financial barrier of testing, sending score reports, applying to and providing financial information to colleges, College Board offers fee waiver benefits to address these costs.  When students are eligible for fee waivers, whether they take the SAT on a weekend or a school day, they are eligible for Free Tests &amp; Free Feedback, College Application Benefits, and some additional benefits.  Specifically, they’ll receive:</a:t>
            </a:r>
          </a:p>
          <a:p>
            <a:r>
              <a:rPr lang="en-US" b="1" u="sng" dirty="0"/>
              <a:t>(Free Tests &amp; Free Feedback) </a:t>
            </a:r>
            <a:endParaRPr lang="en-US" dirty="0"/>
          </a:p>
          <a:p>
            <a:pPr lvl="0"/>
            <a:r>
              <a:rPr lang="en-US" dirty="0"/>
              <a:t>2 Free SAT tests, with or without the essay. Two out of three students improve their scores when they take the SAT again, so students may want to take advantage of both registrations.</a:t>
            </a:r>
          </a:p>
          <a:p>
            <a:pPr lvl="0"/>
            <a:r>
              <a:rPr lang="en-US" dirty="0"/>
              <a:t>6 Free SAT Subject Tests </a:t>
            </a:r>
          </a:p>
          <a:p>
            <a:pPr lvl="0"/>
            <a:r>
              <a:rPr lang="en-US" dirty="0"/>
              <a:t>2 Question-and-Answer Service (QAS) or Student Answer Service (SAS) in the online score report</a:t>
            </a:r>
          </a:p>
          <a:p>
            <a:r>
              <a:rPr lang="en-US" dirty="0"/>
              <a:t> </a:t>
            </a:r>
          </a:p>
          <a:p>
            <a:r>
              <a:rPr lang="en-US" dirty="0"/>
              <a:t>They can have Unlimited score reports sent to all colleges</a:t>
            </a:r>
          </a:p>
          <a:p>
            <a:pPr lvl="0"/>
            <a:r>
              <a:rPr lang="en-US" dirty="0"/>
              <a:t>Waived application fees at participating colleges  </a:t>
            </a:r>
          </a:p>
          <a:p>
            <a:pPr lvl="0"/>
            <a:r>
              <a:rPr lang="en-US" dirty="0"/>
              <a:t>CSS Profile application fee waivers to apply for financial aid if they are a first time, domestic college applicants   </a:t>
            </a:r>
          </a:p>
          <a:p>
            <a:r>
              <a:rPr lang="en-US" dirty="0"/>
              <a:t>In addition they can get</a:t>
            </a:r>
          </a:p>
          <a:p>
            <a:pPr lvl="0"/>
            <a:r>
              <a:rPr lang="en-US" dirty="0"/>
              <a:t>A fee reduction for multiple-choice score verification or essay score verification</a:t>
            </a:r>
          </a:p>
          <a:p>
            <a:pPr lvl="0"/>
            <a:r>
              <a:rPr lang="en-US" dirty="0"/>
              <a:t>Late registration at no charge for testing in the United States or U.S. territories.</a:t>
            </a:r>
          </a:p>
          <a:p>
            <a:pPr lvl="0"/>
            <a:r>
              <a:rPr lang="en-US" dirty="0"/>
              <a:t>And, Coverage of the non-U.S. regional fee for fee-waiver-eligible U.S. students who are testing abroad </a:t>
            </a:r>
          </a:p>
          <a:p>
            <a:r>
              <a:rPr lang="en-US" dirty="0"/>
              <a:t> </a:t>
            </a:r>
          </a:p>
          <a:p>
            <a:r>
              <a:rPr lang="en-US" dirty="0"/>
              <a:t>Once a student is determined to be fee waiver-eligible, all of these benefits are accessible in their College Board account.   You can see how beneficial these fee waivers are for students.  College Board wants to do what we can to remove barriers for students.</a:t>
            </a:r>
            <a:endParaRPr lang="en-US" sz="1100" dirty="0"/>
          </a:p>
        </p:txBody>
      </p:sp>
      <p:sp>
        <p:nvSpPr>
          <p:cNvPr id="4" name="Slide Number Placeholder 3"/>
          <p:cNvSpPr>
            <a:spLocks noGrp="1"/>
          </p:cNvSpPr>
          <p:nvPr>
            <p:ph type="sldNum" sz="quarter" idx="5"/>
          </p:nvPr>
        </p:nvSpPr>
        <p:spPr/>
        <p:txBody>
          <a:bodyPr/>
          <a:lstStyle/>
          <a:p>
            <a:pPr defTabSz="910834">
              <a:defRPr/>
            </a:pPr>
            <a:fld id="{1911800E-0E8F-4A99-BDF7-BB508CE887B6}" type="slidenum">
              <a:rPr lang="en-US">
                <a:solidFill>
                  <a:prstClr val="black"/>
                </a:solidFill>
                <a:latin typeface="Calibri" panose="020F0502020204030204"/>
              </a:rPr>
              <a:pPr defTabSz="910834">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08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access fee-waiver benefits, students must meet specific eligibility requirements.  Students are eligible for fee waivers/reductions if they are in 11</a:t>
            </a:r>
            <a:r>
              <a:rPr lang="en-US" baseline="30000" dirty="0"/>
              <a:t>th</a:t>
            </a:r>
            <a:r>
              <a:rPr lang="en-US" dirty="0"/>
              <a:t> or 12</a:t>
            </a:r>
            <a:r>
              <a:rPr lang="en-US" baseline="30000" dirty="0"/>
              <a:t>th</a:t>
            </a:r>
            <a:r>
              <a:rPr lang="en-US" dirty="0"/>
              <a:t> grade and:</a:t>
            </a:r>
          </a:p>
          <a:p>
            <a:pPr lvl="0"/>
            <a:r>
              <a:rPr lang="en-US" dirty="0"/>
              <a:t>Are enrolled in or eligible to participate in the National School Lunch Program (NSLP).</a:t>
            </a:r>
          </a:p>
          <a:p>
            <a:pPr lvl="0"/>
            <a:r>
              <a:rPr lang="en-US" dirty="0"/>
              <a:t>Have an annual family income that falls within the </a:t>
            </a:r>
            <a:r>
              <a:rPr lang="en-US" u="sng" dirty="0">
                <a:hlinkClick r:id="rId3"/>
              </a:rPr>
              <a:t>Income Eligibility Guidelines</a:t>
            </a:r>
            <a:r>
              <a:rPr lang="en-US" dirty="0"/>
              <a:t> set by the USDA Food and Nutrition Service.</a:t>
            </a:r>
          </a:p>
          <a:p>
            <a:pPr lvl="0"/>
            <a:r>
              <a:rPr lang="en-US" dirty="0"/>
              <a:t>Are enrolled in a federal, state, or local program that aids students from low-income families (e.g., Federal TRIO programs such as Upward Bound).</a:t>
            </a:r>
          </a:p>
          <a:p>
            <a:pPr lvl="0"/>
            <a:r>
              <a:rPr lang="en-US" dirty="0"/>
              <a:t>Are in a family that receives public assistance.</a:t>
            </a:r>
          </a:p>
          <a:p>
            <a:pPr lvl="0"/>
            <a:r>
              <a:rPr lang="en-US" dirty="0"/>
              <a:t>Live in federally subsidized public housing or a foster home, or are homeless.</a:t>
            </a:r>
          </a:p>
          <a:p>
            <a:pPr lvl="0"/>
            <a:r>
              <a:rPr lang="en-US" dirty="0"/>
              <a:t>Are a ward of the state or an orphan.</a:t>
            </a:r>
          </a:p>
          <a:p>
            <a:r>
              <a:rPr lang="en-US" dirty="0"/>
              <a:t> </a:t>
            </a:r>
          </a:p>
          <a:p>
            <a:r>
              <a:rPr lang="en-US" dirty="0"/>
              <a:t>If there are questions about a student’s eligibility for fee waivers, contact the educator help line at 888-SAT-HELP.</a:t>
            </a:r>
          </a:p>
          <a:p>
            <a:endParaRPr lang="en-US" dirty="0"/>
          </a:p>
        </p:txBody>
      </p:sp>
      <p:sp>
        <p:nvSpPr>
          <p:cNvPr id="4" name="Slide Number Placeholder 3"/>
          <p:cNvSpPr>
            <a:spLocks noGrp="1"/>
          </p:cNvSpPr>
          <p:nvPr>
            <p:ph type="sldNum" sz="quarter" idx="5"/>
          </p:nvPr>
        </p:nvSpPr>
        <p:spPr/>
        <p:txBody>
          <a:bodyPr/>
          <a:lstStyle/>
          <a:p>
            <a:pPr defTabSz="910834">
              <a:defRPr/>
            </a:pPr>
            <a:fld id="{FA6AF150-6D2A-4DA1-BED8-20A773521BD6}" type="slidenum">
              <a:rPr lang="en-US" sz="1200">
                <a:solidFill>
                  <a:prstClr val="black"/>
                </a:solidFill>
                <a:latin typeface="Calibri" panose="020F0502020204030204"/>
              </a:rPr>
              <a:pPr defTabSz="910834">
                <a:defRPr/>
              </a:pPr>
              <a:t>43</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234026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Khan Academy</a:t>
            </a:r>
            <a:r>
              <a:rPr lang="en-US" baseline="30000" dirty="0"/>
              <a:t>®</a:t>
            </a:r>
            <a:r>
              <a:rPr lang="en-US" dirty="0"/>
              <a:t> is a nonprofit organization that provides free online materials and resources to support personalized education for learners of all ages. </a:t>
            </a:r>
          </a:p>
          <a:p>
            <a:endParaRPr lang="en-US" dirty="0"/>
          </a:p>
          <a:p>
            <a:r>
              <a:rPr lang="en-US" dirty="0"/>
              <a:t>Founded by Salman Khan in 2008 after he saw the popularity of videos he was creating to help his cousin with math, Khan Academy</a:t>
            </a:r>
            <a:r>
              <a:rPr lang="en-US" baseline="30000" dirty="0"/>
              <a:t>®</a:t>
            </a:r>
            <a:r>
              <a:rPr lang="en-US" dirty="0"/>
              <a:t> now has a team of over 100 full-time employees. </a:t>
            </a:r>
          </a:p>
          <a:p>
            <a:endParaRPr lang="en-US" dirty="0"/>
          </a:p>
          <a:p>
            <a:r>
              <a:rPr lang="en-US" dirty="0"/>
              <a:t>Together, the College Board and Khan Academy</a:t>
            </a:r>
            <a:r>
              <a:rPr lang="en-US" baseline="30000" dirty="0"/>
              <a:t>®</a:t>
            </a:r>
            <a:r>
              <a:rPr lang="en-US" dirty="0"/>
              <a:t> have developed comprehensive SAT</a:t>
            </a:r>
            <a:r>
              <a:rPr lang="en-US" baseline="30000" dirty="0"/>
              <a:t>®</a:t>
            </a:r>
            <a:r>
              <a:rPr lang="en-US" dirty="0"/>
              <a:t> practice materials that are personalized, interactive, engaging, and are completely FREE. </a:t>
            </a:r>
          </a:p>
          <a:p>
            <a:endParaRPr lang="en-US" dirty="0"/>
          </a:p>
          <a:p>
            <a:r>
              <a:rPr lang="en-US" dirty="0"/>
              <a:t>Official SAT</a:t>
            </a:r>
            <a:r>
              <a:rPr lang="en-US" baseline="30000" dirty="0"/>
              <a:t>®</a:t>
            </a:r>
            <a:r>
              <a:rPr lang="en-US" dirty="0"/>
              <a:t> Practice is powered by thousands of practice problems, developed by Khan Academy</a:t>
            </a:r>
            <a:r>
              <a:rPr lang="en-US" baseline="30000" dirty="0"/>
              <a:t>®</a:t>
            </a:r>
            <a:r>
              <a:rPr lang="en-US" dirty="0"/>
              <a:t> and approved by the College Board. For the first time ever, all students have access to the best SAT</a:t>
            </a:r>
            <a:r>
              <a:rPr lang="en-US" baseline="30000" dirty="0"/>
              <a:t>®</a:t>
            </a:r>
            <a:r>
              <a:rPr lang="en-US" dirty="0"/>
              <a:t> practice available, regardless of educational background or ability to pay for preparation. </a:t>
            </a:r>
          </a:p>
          <a:p>
            <a:endParaRPr lang="en-US" dirty="0"/>
          </a:p>
          <a:p>
            <a:r>
              <a:rPr lang="en-US" dirty="0"/>
              <a:t>Practice programs are individually targeted to address each student’s greatest areas of need (based on diagnostic assessment on SATpractice.org or based on the student’s past PSAT/NMSQT, PSAT 8/9, PSAT 10, or SAT</a:t>
            </a:r>
            <a:r>
              <a:rPr lang="en-US" baseline="30000" dirty="0"/>
              <a:t>® </a:t>
            </a:r>
            <a:r>
              <a:rPr lang="en-US" dirty="0"/>
              <a:t>results.) </a:t>
            </a:r>
          </a:p>
          <a:p>
            <a:endParaRPr lang="en-US" dirty="0"/>
          </a:p>
          <a:p>
            <a:r>
              <a:rPr lang="en-US" dirty="0"/>
              <a:t>If a student has not previously participated in a College Board PSAT-related assessment, a student can still create a Khan Academy</a:t>
            </a:r>
            <a:r>
              <a:rPr lang="en-US" baseline="30000" dirty="0"/>
              <a:t>®</a:t>
            </a:r>
            <a:r>
              <a:rPr lang="en-US" dirty="0"/>
              <a:t> account and take diagnostic assessments that allow Khan Academy</a:t>
            </a:r>
            <a:r>
              <a:rPr lang="en-US" baseline="30000" dirty="0"/>
              <a:t>®</a:t>
            </a:r>
            <a:r>
              <a:rPr lang="en-US" dirty="0"/>
              <a:t> to evaluate their results and create a practice program that is individually targeted to address that student’s greatest areas of need. </a:t>
            </a:r>
          </a:p>
          <a:p>
            <a:endParaRPr lang="en-US" dirty="0"/>
          </a:p>
          <a:p>
            <a:r>
              <a:rPr lang="en-US" dirty="0"/>
              <a:t>If a student has participated in the PSAT/NMSQT, PSAT 8/9, PSAT 10, or SAT</a:t>
            </a:r>
            <a:r>
              <a:rPr lang="en-US" baseline="30000" dirty="0"/>
              <a:t>®</a:t>
            </a:r>
            <a:r>
              <a:rPr lang="en-US" dirty="0"/>
              <a:t>, they can choose to link their College Board and Khan Academy</a:t>
            </a:r>
            <a:r>
              <a:rPr lang="en-US" baseline="30000" dirty="0"/>
              <a:t>®</a:t>
            </a:r>
            <a:r>
              <a:rPr lang="en-US" dirty="0"/>
              <a:t> accounts, and Khan Academy</a:t>
            </a:r>
            <a:r>
              <a:rPr lang="en-US" baseline="30000" dirty="0"/>
              <a:t>®</a:t>
            </a:r>
            <a:r>
              <a:rPr lang="en-US" dirty="0"/>
              <a:t> will use their results from the SAT</a:t>
            </a:r>
            <a:r>
              <a:rPr lang="en-US" baseline="30000" dirty="0"/>
              <a:t>®</a:t>
            </a:r>
            <a:r>
              <a:rPr lang="en-US" dirty="0"/>
              <a:t> Suite of Assessments to tailor their SAT</a:t>
            </a:r>
            <a:r>
              <a:rPr lang="en-US" baseline="30000" dirty="0"/>
              <a:t>®</a:t>
            </a:r>
            <a:r>
              <a:rPr lang="en-US" dirty="0"/>
              <a:t> practice to their individual needs. </a:t>
            </a:r>
          </a:p>
          <a:p>
            <a:endParaRPr lang="en-US" baseline="0" dirty="0"/>
          </a:p>
          <a:p>
            <a:pPr defTabSz="990433">
              <a:defRPr/>
            </a:pPr>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44</a:t>
            </a:fld>
            <a:endParaRPr lang="en-US" dirty="0"/>
          </a:p>
        </p:txBody>
      </p:sp>
    </p:spTree>
    <p:extLst>
      <p:ext uri="{BB962C8B-B14F-4D97-AF65-F5344CB8AC3E}">
        <p14:creationId xmlns:p14="http://schemas.microsoft.com/office/powerpoint/2010/main" val="3540666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easy to find Official SAT</a:t>
            </a:r>
            <a:r>
              <a:rPr lang="en-US" baseline="30000" dirty="0"/>
              <a:t>®</a:t>
            </a:r>
            <a:r>
              <a:rPr lang="en-US" dirty="0"/>
              <a:t> Practice on Khan Academy</a:t>
            </a:r>
            <a:r>
              <a:rPr lang="en-US" baseline="30000" dirty="0"/>
              <a:t>®</a:t>
            </a:r>
            <a:r>
              <a:rPr lang="en-US" dirty="0"/>
              <a:t>. Students can visit SATpractice.org. Beyond the over 4,000 questions, eight full-length tests, and hundreds of hours of videos, one of the most powerful aspects of Official SAT</a:t>
            </a:r>
            <a:r>
              <a:rPr lang="en-US" baseline="30000" dirty="0"/>
              <a:t>®</a:t>
            </a:r>
            <a:r>
              <a:rPr lang="en-US" dirty="0"/>
              <a:t> Practice on Khan Academy</a:t>
            </a:r>
            <a:r>
              <a:rPr lang="en-US" baseline="30000" dirty="0"/>
              <a:t>®</a:t>
            </a:r>
            <a:r>
              <a:rPr lang="en-US" dirty="0"/>
              <a:t> is that it allows students to link their actual performance on the SAT</a:t>
            </a:r>
            <a:r>
              <a:rPr lang="en-US" baseline="30000" dirty="0"/>
              <a:t>®</a:t>
            </a:r>
            <a:r>
              <a:rPr lang="en-US" dirty="0"/>
              <a:t>, PSAT/NMSQT, PSAT 10, or PSAT 8/9 directly to Khan Academy</a:t>
            </a:r>
            <a:r>
              <a:rPr lang="en-US" baseline="30000" dirty="0"/>
              <a:t>®</a:t>
            </a:r>
            <a:r>
              <a:rPr lang="en-US" dirty="0"/>
              <a:t> for personalized learning. This means that every hour spent on Official SAT</a:t>
            </a:r>
            <a:r>
              <a:rPr lang="en-US" baseline="30000" dirty="0"/>
              <a:t>®</a:t>
            </a:r>
            <a:r>
              <a:rPr lang="en-US" dirty="0"/>
              <a:t> Practice is spent working on a topic that is directly connected to improvement. </a:t>
            </a:r>
          </a:p>
          <a:p>
            <a:endParaRPr lang="en-US" dirty="0"/>
          </a:p>
          <a:p>
            <a:r>
              <a:rPr lang="en-US" dirty="0"/>
              <a:t>While </a:t>
            </a:r>
            <a:r>
              <a:rPr lang="en-US" b="1" dirty="0"/>
              <a:t>counselors or educators</a:t>
            </a:r>
            <a:r>
              <a:rPr lang="en-US" dirty="0"/>
              <a:t> cannot link their College Board and Khan Academy</a:t>
            </a:r>
            <a:r>
              <a:rPr lang="en-US" baseline="30000" dirty="0"/>
              <a:t>®</a:t>
            </a:r>
            <a:r>
              <a:rPr lang="en-US" dirty="0"/>
              <a:t> accounts (pause), students can. This can help them get to personalized practice quickly. </a:t>
            </a:r>
          </a:p>
          <a:p>
            <a:endParaRPr lang="en-US" dirty="0"/>
          </a:p>
          <a:p>
            <a:r>
              <a:rPr lang="en-US" dirty="0"/>
              <a:t>When the accounts are linked, students receive personalized practice plans based on students’ SAT</a:t>
            </a:r>
            <a:r>
              <a:rPr lang="en-US" sz="1200" baseline="30000" dirty="0"/>
              <a:t>®</a:t>
            </a:r>
            <a:r>
              <a:rPr lang="en-US" dirty="0"/>
              <a:t> and PSAT–related results, even if they link assessment data from 2019. Khan Academy</a:t>
            </a:r>
            <a:r>
              <a:rPr lang="en-US" baseline="30000" dirty="0"/>
              <a:t>®</a:t>
            </a:r>
            <a:r>
              <a:rPr lang="en-US" dirty="0"/>
              <a:t> will continue to refine individualized practice based on results from the SAT</a:t>
            </a:r>
            <a:r>
              <a:rPr lang="en-US" sz="1200" baseline="30000" dirty="0"/>
              <a:t>®</a:t>
            </a:r>
            <a:r>
              <a:rPr lang="en-US" dirty="0"/>
              <a:t> Suite of Assessments. </a:t>
            </a:r>
          </a:p>
          <a:p>
            <a:endParaRPr lang="en-US" dirty="0"/>
          </a:p>
          <a:p>
            <a:r>
              <a:rPr lang="en-US" dirty="0"/>
              <a:t>Students with linked accounts and prior SAT</a:t>
            </a:r>
            <a:r>
              <a:rPr lang="en-US" sz="1200" baseline="30000" dirty="0"/>
              <a:t>®</a:t>
            </a:r>
            <a:r>
              <a:rPr lang="en-US" dirty="0"/>
              <a:t> Suite Assessment scores do not need to take additional diagnostic quizzes to receive personalized practice. </a:t>
            </a:r>
          </a:p>
          <a:p>
            <a:endParaRPr lang="en-US" dirty="0"/>
          </a:p>
          <a:p>
            <a:r>
              <a:rPr lang="en-US" dirty="0"/>
              <a:t>Even if your students have scores from a previous College Board assessment taken in spring or fall of 2019, students can still link the data from their accounts to receive their individualized practice. </a:t>
            </a:r>
          </a:p>
          <a:p>
            <a:endParaRPr lang="en-US" dirty="0"/>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45</a:t>
            </a:fld>
            <a:endParaRPr lang="en-US" dirty="0"/>
          </a:p>
        </p:txBody>
      </p:sp>
    </p:spTree>
    <p:extLst>
      <p:ext uri="{BB962C8B-B14F-4D97-AF65-F5344CB8AC3E}">
        <p14:creationId xmlns:p14="http://schemas.microsoft.com/office/powerpoint/2010/main" val="1706092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Roboto" panose="02000000000000000000" pitchFamily="2" charset="0"/>
                <a:cs typeface="Roboto" panose="02000000000000000000" pitchFamily="2" charset="0"/>
              </a:rPr>
              <a:t>There are three main approaches to supporting students using Official SAT</a:t>
            </a:r>
            <a:r>
              <a:rPr lang="en-US" sz="1200" b="0" baseline="30000" dirty="0">
                <a:latin typeface="+mn-lt"/>
                <a:ea typeface="Roboto" panose="02000000000000000000" pitchFamily="2" charset="0"/>
                <a:cs typeface="Roboto" panose="02000000000000000000" pitchFamily="2" charset="0"/>
              </a:rPr>
              <a:t>®</a:t>
            </a:r>
            <a:r>
              <a:rPr lang="en-US" sz="1200" b="0" dirty="0">
                <a:latin typeface="+mn-lt"/>
                <a:ea typeface="Roboto" panose="02000000000000000000" pitchFamily="2" charset="0"/>
                <a:cs typeface="Roboto" panose="02000000000000000000" pitchFamily="2" charset="0"/>
              </a:rPr>
              <a:t> Practice: Independent Practice, Extracurricular Practice, and Teacher-Guided Practice. The district or school can decide how best to implement Official SAT</a:t>
            </a:r>
            <a:r>
              <a:rPr lang="en-US" sz="1200" b="0" baseline="30000" dirty="0">
                <a:latin typeface="+mn-lt"/>
                <a:ea typeface="Roboto" panose="02000000000000000000" pitchFamily="2" charset="0"/>
                <a:cs typeface="Roboto" panose="02000000000000000000" pitchFamily="2" charset="0"/>
              </a:rPr>
              <a:t>®</a:t>
            </a:r>
            <a:r>
              <a:rPr lang="en-US" sz="1200" b="0" dirty="0">
                <a:latin typeface="+mn-lt"/>
                <a:ea typeface="Roboto" panose="02000000000000000000" pitchFamily="2" charset="0"/>
                <a:cs typeface="Roboto" panose="02000000000000000000" pitchFamily="2" charset="0"/>
              </a:rPr>
              <a:t> Practice to support their students, focusing on one of these approaches or a combination of two or more even in a hybrid, blended, in-person, or virtual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Roboto" panose="02000000000000000000" pitchFamily="2" charset="0"/>
                <a:cs typeface="Roboto" panose="02000000000000000000" pitchFamily="2" charset="0"/>
              </a:rPr>
              <a:t>When students practice independently, </a:t>
            </a:r>
            <a:r>
              <a:rPr lang="en-US" sz="1200" b="0" i="0" dirty="0">
                <a:latin typeface="+mn-lt"/>
                <a:ea typeface="Roboto" panose="02000000000000000000" pitchFamily="2" charset="0"/>
                <a:cs typeface="Roboto" panose="02000000000000000000" pitchFamily="2" charset="0"/>
              </a:rPr>
              <a:t>they can do so individually or in virtual study groups</a:t>
            </a:r>
            <a:r>
              <a:rPr lang="en-US" sz="1200" b="0" i="0" dirty="0">
                <a:solidFill>
                  <a:schemeClr val="tx1"/>
                </a:solidFill>
                <a:latin typeface="+mn-lt"/>
                <a:ea typeface="Roboto" panose="02000000000000000000" pitchFamily="2" charset="0"/>
                <a:cs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ea typeface="Roboto" panose="02000000000000000000" pitchFamily="2" charset="0"/>
                <a:cs typeface="Roboto" panose="02000000000000000000" pitchFamily="2" charset="0"/>
              </a:rPr>
              <a:t>Practice may also be encouraged through community-based organizations and college access networks by incorporating Official SAT</a:t>
            </a:r>
            <a:r>
              <a:rPr lang="en-US" sz="1200" b="0" i="0" baseline="30000" dirty="0">
                <a:latin typeface="+mn-lt"/>
                <a:ea typeface="Roboto" panose="02000000000000000000" pitchFamily="2" charset="0"/>
                <a:cs typeface="Roboto" panose="02000000000000000000" pitchFamily="2" charset="0"/>
              </a:rPr>
              <a:t>®</a:t>
            </a:r>
            <a:r>
              <a:rPr lang="en-US" sz="1200" b="0" i="0" dirty="0">
                <a:latin typeface="+mn-lt"/>
                <a:ea typeface="Roboto" panose="02000000000000000000" pitchFamily="2" charset="0"/>
                <a:cs typeface="Roboto" panose="02000000000000000000" pitchFamily="2" charset="0"/>
              </a:rPr>
              <a:t> Practice tools during non-content classes, such as a</a:t>
            </a:r>
            <a:r>
              <a:rPr lang="en-US" sz="1200" b="0" i="0" baseline="0" dirty="0">
                <a:latin typeface="+mn-lt"/>
                <a:ea typeface="Roboto" panose="02000000000000000000" pitchFamily="2" charset="0"/>
                <a:cs typeface="Roboto" panose="02000000000000000000" pitchFamily="2" charset="0"/>
              </a:rPr>
              <a:t> college prep class </a:t>
            </a:r>
            <a:r>
              <a:rPr lang="en-US" sz="1200" b="0" i="0" dirty="0">
                <a:latin typeface="+mn-lt"/>
                <a:ea typeface="Roboto" panose="02000000000000000000" pitchFamily="2" charset="0"/>
                <a:cs typeface="Roboto" panose="02000000000000000000" pitchFamily="2" charset="0"/>
              </a:rPr>
              <a:t>or seminar courses, even if these are held virtually.</a:t>
            </a:r>
          </a:p>
          <a:p>
            <a:endParaRPr lang="en-US" sz="1200" b="0" i="0" dirty="0">
              <a:solidFill>
                <a:schemeClr val="tx1"/>
              </a:solidFill>
              <a:latin typeface="+mn-lt"/>
              <a:ea typeface="Roboto" panose="02000000000000000000" pitchFamily="2" charset="0"/>
              <a:cs typeface="Roboto" panose="02000000000000000000" pitchFamily="2" charset="0"/>
            </a:endParaRPr>
          </a:p>
          <a:p>
            <a:r>
              <a:rPr lang="en-US" sz="1200" b="0" i="0" dirty="0">
                <a:solidFill>
                  <a:schemeClr val="tx1"/>
                </a:solidFill>
                <a:latin typeface="+mn-lt"/>
                <a:ea typeface="Roboto" panose="02000000000000000000" pitchFamily="2" charset="0"/>
                <a:cs typeface="Roboto" panose="02000000000000000000" pitchFamily="2" charset="0"/>
              </a:rPr>
              <a:t>Practice can also be teacher-guided during class, in-person or virtually, and using the platform as a learning tool. </a:t>
            </a:r>
          </a:p>
          <a:p>
            <a:endPar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endParaRPr>
          </a:p>
          <a:p>
            <a:endPar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5F3EC56D-A4BA-4A41-B0DB-BC0A1EBC2E62}" type="slidenum">
              <a:rPr lang="en-US" smtClean="0"/>
              <a:t>47</a:t>
            </a:fld>
            <a:endParaRPr lang="en-US" dirty="0"/>
          </a:p>
        </p:txBody>
      </p:sp>
    </p:spTree>
    <p:extLst>
      <p:ext uri="{BB962C8B-B14F-4D97-AF65-F5344CB8AC3E}">
        <p14:creationId xmlns:p14="http://schemas.microsoft.com/office/powerpoint/2010/main" val="103002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Here are specific suggestions for promoting independent practice among students and parents. </a:t>
            </a:r>
          </a:p>
          <a:p>
            <a:pPr marL="285750" indent="-285750">
              <a:lnSpc>
                <a:spcPct val="100000"/>
              </a:lnSpc>
              <a:spcBef>
                <a:spcPts val="1200"/>
              </a:spcBef>
              <a:buSzPct val="75000"/>
              <a:buFont typeface="Arial" panose="020B0604020202020204" pitchFamily="34" charset="0"/>
              <a:buChar char="•"/>
            </a:pPr>
            <a:r>
              <a:rPr lang="en-US" dirty="0">
                <a:latin typeface="+mn-lt"/>
                <a:ea typeface="Roboto" panose="02000000000000000000" pitchFamily="2" charset="0"/>
                <a:cs typeface="Roboto" panose="02000000000000000000" pitchFamily="2" charset="0"/>
              </a:rPr>
              <a:t>Share information about Official SAT® with parents.</a:t>
            </a:r>
          </a:p>
          <a:p>
            <a:pPr marL="285750" indent="-285750">
              <a:lnSpc>
                <a:spcPct val="100000"/>
              </a:lnSpc>
              <a:spcBef>
                <a:spcPts val="1200"/>
              </a:spcBef>
              <a:buSzPct val="75000"/>
              <a:buFont typeface="Arial" panose="020B0604020202020204" pitchFamily="34" charset="0"/>
              <a:buChar char="•"/>
            </a:pPr>
            <a:r>
              <a:rPr lang="en-US" dirty="0">
                <a:latin typeface="+mn-lt"/>
                <a:ea typeface="Roboto" panose="02000000000000000000" pitchFamily="2" charset="0"/>
                <a:cs typeface="Roboto" panose="02000000000000000000" pitchFamily="2" charset="0"/>
              </a:rPr>
              <a:t>Encourage parents to work with students to set and stick to — a study schedule</a:t>
            </a:r>
          </a:p>
          <a:p>
            <a:pPr marL="285750" indent="-285750">
              <a:lnSpc>
                <a:spcPct val="100000"/>
              </a:lnSpc>
              <a:spcBef>
                <a:spcPts val="1200"/>
              </a:spcBef>
              <a:buSzPct val="75000"/>
              <a:buFont typeface="Arial" panose="020B0604020202020204" pitchFamily="34" charset="0"/>
              <a:buChar char="•"/>
            </a:pPr>
            <a:endParaRPr lang="en-US" dirty="0">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200"/>
              </a:spcBef>
              <a:spcAft>
                <a:spcPts val="0"/>
              </a:spcAft>
              <a:buClrTx/>
              <a:buSzPct val="75000"/>
              <a:buFont typeface="Arial" panose="020B0604020202020204" pitchFamily="34" charset="0"/>
              <a:buNone/>
              <a:tabLst/>
              <a:defRPr/>
            </a:pPr>
            <a:r>
              <a:rPr lang="en-US" dirty="0">
                <a:latin typeface="+mn-lt"/>
                <a:ea typeface="Roboto" panose="02000000000000000000" pitchFamily="2" charset="0"/>
                <a:cs typeface="Roboto" panose="02000000000000000000" pitchFamily="2" charset="0"/>
              </a:rPr>
              <a:t>Encourage students to meet virtually on their own schedule for 60 minutes per week in a study group. Selecting a leader and sticking to a schedule adds value to the dynamic of a study group. </a:t>
            </a:r>
          </a:p>
          <a:p>
            <a:pPr marL="0" indent="0">
              <a:lnSpc>
                <a:spcPct val="100000"/>
              </a:lnSpc>
              <a:spcBef>
                <a:spcPts val="1200"/>
              </a:spcBef>
              <a:buSzPct val="75000"/>
              <a:buFont typeface="Arial" panose="020B0604020202020204" pitchFamily="34" charset="0"/>
              <a:buNone/>
            </a:pPr>
            <a:endParaRPr lang="en-US" dirty="0">
              <a:latin typeface="+mn-lt"/>
              <a:ea typeface="Roboto" panose="02000000000000000000" pitchFamily="2" charset="0"/>
              <a:cs typeface="Roboto" panose="02000000000000000000" pitchFamily="2"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5F3EC56D-A4BA-4A41-B0DB-BC0A1EBC2E62}" type="slidenum">
              <a:rPr lang="en-US" smtClean="0"/>
              <a:t>49</a:t>
            </a:fld>
            <a:endParaRPr lang="en-US" dirty="0"/>
          </a:p>
        </p:txBody>
      </p:sp>
    </p:spTree>
    <p:extLst>
      <p:ext uri="{BB962C8B-B14F-4D97-AF65-F5344CB8AC3E}">
        <p14:creationId xmlns:p14="http://schemas.microsoft.com/office/powerpoint/2010/main" val="87931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5325"/>
            <a:ext cx="6170613" cy="347186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6</a:t>
            </a:fld>
            <a:endParaRPr lang="en-US" dirty="0"/>
          </a:p>
        </p:txBody>
      </p:sp>
    </p:spTree>
    <p:extLst>
      <p:ext uri="{BB962C8B-B14F-4D97-AF65-F5344CB8AC3E}">
        <p14:creationId xmlns:p14="http://schemas.microsoft.com/office/powerpoint/2010/main" val="1901957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latin typeface="+mn-lt"/>
              </a:rPr>
              <a:t>Coaches can incorporate </a:t>
            </a:r>
            <a:r>
              <a:rPr lang="en-US" b="0" dirty="0">
                <a:solidFill>
                  <a:schemeClr val="tx1"/>
                </a:solidFill>
                <a:latin typeface="+mn-lt"/>
                <a:ea typeface="Roboto" panose="02000000000000000000" pitchFamily="2" charset="0"/>
                <a:cs typeface="Roboto" panose="02000000000000000000" pitchFamily="2" charset="0"/>
              </a:rPr>
              <a:t>Official SAT</a:t>
            </a:r>
            <a:r>
              <a:rPr lang="en-US" b="0" baseline="30000" dirty="0">
                <a:solidFill>
                  <a:schemeClr val="tx1"/>
                </a:solidFill>
                <a:latin typeface="+mn-lt"/>
                <a:ea typeface="Roboto" panose="02000000000000000000" pitchFamily="2" charset="0"/>
                <a:cs typeface="Roboto" panose="02000000000000000000" pitchFamily="2" charset="0"/>
              </a:rPr>
              <a:t>® </a:t>
            </a:r>
            <a:r>
              <a:rPr lang="en-US" b="0" dirty="0">
                <a:solidFill>
                  <a:schemeClr val="tx1"/>
                </a:solidFill>
                <a:latin typeface="+mn-lt"/>
                <a:ea typeface="Roboto" panose="02000000000000000000" pitchFamily="2" charset="0"/>
                <a:cs typeface="Roboto" panose="02000000000000000000" pitchFamily="2" charset="0"/>
              </a:rPr>
              <a:t>Practice tools during non-content classes such as study hall, advisory periods, and seminar courses. </a:t>
            </a:r>
          </a:p>
          <a:p>
            <a:endParaRPr lang="en-US" b="0" dirty="0">
              <a:solidFill>
                <a:schemeClr val="tx1"/>
              </a:solidFill>
              <a:latin typeface="+mn-lt"/>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ea typeface="Roboto" panose="02000000000000000000" pitchFamily="2" charset="0"/>
                <a:cs typeface="Roboto" panose="02000000000000000000" pitchFamily="2" charset="0"/>
              </a:rPr>
              <a:t>Coaches can partner with community-based/college-access organizations and provide virtual training to those staff members on the coaching tools. </a:t>
            </a:r>
          </a:p>
        </p:txBody>
      </p:sp>
      <p:sp>
        <p:nvSpPr>
          <p:cNvPr id="4" name="Slide Number Placeholder 3"/>
          <p:cNvSpPr>
            <a:spLocks noGrp="1"/>
          </p:cNvSpPr>
          <p:nvPr>
            <p:ph type="sldNum" sz="quarter" idx="5"/>
          </p:nvPr>
        </p:nvSpPr>
        <p:spPr/>
        <p:txBody>
          <a:bodyPr/>
          <a:lstStyle/>
          <a:p>
            <a:fld id="{5F3EC56D-A4BA-4A41-B0DB-BC0A1EBC2E62}" type="slidenum">
              <a:rPr lang="en-US" smtClean="0"/>
              <a:t>50</a:t>
            </a:fld>
            <a:endParaRPr lang="en-US" dirty="0"/>
          </a:p>
        </p:txBody>
      </p:sp>
    </p:spTree>
    <p:extLst>
      <p:ext uri="{BB962C8B-B14F-4D97-AF65-F5344CB8AC3E}">
        <p14:creationId xmlns:p14="http://schemas.microsoft.com/office/powerpoint/2010/main" val="30002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can implement independent practice into the class period as bell work. Consider using the exercises, videos, and other activities imbedded within the Official SAT</a:t>
            </a:r>
            <a:r>
              <a:rPr lang="en-US" baseline="30000" dirty="0">
                <a:latin typeface="Roboto" panose="02000000000000000000" pitchFamily="2" charset="0"/>
                <a:ea typeface="Roboto" panose="02000000000000000000" pitchFamily="2" charset="0"/>
                <a:cs typeface="Roboto" panose="02000000000000000000" pitchFamily="2" charset="0"/>
              </a:rPr>
              <a:t>®</a:t>
            </a:r>
            <a:r>
              <a:rPr lang="en-US" dirty="0"/>
              <a:t> Practice lesson plans. These suggested models can be done in person or in a virtual setting. </a:t>
            </a:r>
          </a:p>
        </p:txBody>
      </p:sp>
      <p:sp>
        <p:nvSpPr>
          <p:cNvPr id="4" name="Slide Number Placeholder 3"/>
          <p:cNvSpPr>
            <a:spLocks noGrp="1"/>
          </p:cNvSpPr>
          <p:nvPr>
            <p:ph type="sldNum" sz="quarter" idx="5"/>
          </p:nvPr>
        </p:nvSpPr>
        <p:spPr/>
        <p:txBody>
          <a:bodyPr/>
          <a:lstStyle/>
          <a:p>
            <a:fld id="{5F3EC56D-A4BA-4A41-B0DB-BC0A1EBC2E62}" type="slidenum">
              <a:rPr lang="en-US" smtClean="0"/>
              <a:t>51</a:t>
            </a:fld>
            <a:endParaRPr lang="en-US" dirty="0"/>
          </a:p>
        </p:txBody>
      </p:sp>
    </p:spTree>
    <p:extLst>
      <p:ext uri="{BB962C8B-B14F-4D97-AF65-F5344CB8AC3E}">
        <p14:creationId xmlns:p14="http://schemas.microsoft.com/office/powerpoint/2010/main" val="3989024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dirty="0"/>
              <a:t>Will demo features of the site</a:t>
            </a:r>
          </a:p>
          <a:p>
            <a:endParaRPr lang="en-US" dirty="0"/>
          </a:p>
          <a:p>
            <a:r>
              <a:rPr lang="en-US" dirty="0"/>
              <a:t>Students who take the PSAT/NMSQT have access to valuable tools that help them research colleges and careers.  On BigFuture the website that helps students plan for college. It is a free, comprehensive website that guides students as they prepare for, find, and enroll in college. At bigfuture.org, students can: </a:t>
            </a:r>
          </a:p>
          <a:p>
            <a:pPr marL="227708" indent="-227708">
              <a:buAutoNum type="arabicPeriod"/>
            </a:pPr>
            <a:r>
              <a:rPr lang="en-US" dirty="0"/>
              <a:t>Start with a focus on themselves: their interests, what and where they want to study, how much financial assistance they think they’ll need, and other important considerations. </a:t>
            </a:r>
          </a:p>
          <a:p>
            <a:pPr marL="227708" indent="-227708">
              <a:buAutoNum type="arabicPeriod"/>
            </a:pPr>
            <a:r>
              <a:rPr lang="en-US" dirty="0"/>
              <a:t>Search for colleges and easily compare them based on factors ranging from majors to size and location. </a:t>
            </a:r>
          </a:p>
          <a:p>
            <a:pPr marL="227708" indent="-227708">
              <a:buAutoNum type="arabicPeriod"/>
            </a:pPr>
            <a:r>
              <a:rPr lang="en-US" dirty="0"/>
              <a:t>Watch videos from real students who explain what they did to get into college and what their college experiences have been like. </a:t>
            </a:r>
          </a:p>
          <a:p>
            <a:pPr marL="227708" indent="-227708">
              <a:buAutoNum type="arabicPeriod"/>
            </a:pPr>
            <a:r>
              <a:rPr lang="en-US" dirty="0"/>
              <a:t>Hear from education professionals who provide the inside story on preparing for and getting into college. </a:t>
            </a:r>
          </a:p>
          <a:p>
            <a:pPr marL="227708" indent="-227708">
              <a:buAutoNum type="arabicPeriod"/>
            </a:pPr>
            <a:r>
              <a:rPr lang="en-US" dirty="0"/>
              <a:t>Learn about the different kinds of colleges and how to find one that is the right fit for them. </a:t>
            </a:r>
          </a:p>
          <a:p>
            <a:pPr marL="227708" indent="-227708">
              <a:buAutoNum type="arabicPeriod"/>
            </a:pPr>
            <a:r>
              <a:rPr lang="en-US" dirty="0"/>
              <a:t>Find valuable help in paying for college by discovering what goes into college costs and how to find financing. </a:t>
            </a:r>
          </a:p>
          <a:p>
            <a:pPr marL="227708" indent="-227708">
              <a:buAutoNum type="arabicPeriod"/>
            </a:pPr>
            <a:r>
              <a:rPr lang="en-US" dirty="0"/>
              <a:t>Build a personalized plan for realizing their goals and getting into a college that meets their needs. </a:t>
            </a:r>
          </a:p>
        </p:txBody>
      </p:sp>
      <p:sp>
        <p:nvSpPr>
          <p:cNvPr id="4" name="Slide Number Placeholder 3"/>
          <p:cNvSpPr>
            <a:spLocks noGrp="1"/>
          </p:cNvSpPr>
          <p:nvPr>
            <p:ph type="sldNum" sz="quarter" idx="10"/>
          </p:nvPr>
        </p:nvSpPr>
        <p:spPr/>
        <p:txBody>
          <a:bodyPr/>
          <a:lstStyle/>
          <a:p>
            <a:pPr defTabSz="910834">
              <a:defRPr/>
            </a:pPr>
            <a:fld id="{5F3EC56D-A4BA-4A41-B0DB-BC0A1EBC2E62}" type="slidenum">
              <a:rPr lang="en-US" sz="1200">
                <a:solidFill>
                  <a:prstClr val="black"/>
                </a:solidFill>
                <a:latin typeface="Arial" charset="0"/>
              </a:rPr>
              <a:pPr defTabSz="910834">
                <a:defRPr/>
              </a:pPr>
              <a:t>53</a:t>
            </a:fld>
            <a:endParaRPr lang="en-US" sz="1200" dirty="0">
              <a:solidFill>
                <a:prstClr val="black"/>
              </a:solidFill>
              <a:latin typeface="Arial" charset="0"/>
            </a:endParaRPr>
          </a:p>
        </p:txBody>
      </p:sp>
    </p:spTree>
    <p:extLst>
      <p:ext uri="{BB962C8B-B14F-4D97-AF65-F5344CB8AC3E}">
        <p14:creationId xmlns:p14="http://schemas.microsoft.com/office/powerpoint/2010/main" val="1682478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College Board Opportunity Scholarships launched in December 2018.</a:t>
            </a:r>
          </a:p>
          <a:p>
            <a:pPr marL="171450" indent="-171450" rtl="0" fontAlgn="base">
              <a:buFont typeface="Arial" panose="020B0604020202020204" pitchFamily="34" charset="0"/>
              <a:buChar char="•"/>
            </a:pPr>
            <a:r>
              <a:rPr lang="en-US" sz="1200" kern="1200" dirty="0">
                <a:solidFill>
                  <a:schemeClr val="tx1"/>
                </a:solidFill>
                <a:effectLst/>
                <a:latin typeface="+mn-lt"/>
                <a:ea typeface="+mn-ea"/>
                <a:cs typeface="+mn-cs"/>
              </a:rPr>
              <a:t>Now more than ever, students and families are concerned about how to pay for college. The College Board Opportunity Scholarships program has evolved to address these concerns and support students as they navigate the college planning and financial aid process—no matter their circumstances.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program guides students through the college planning process and offers students a chance to earn money for college for each action they complete.</a:t>
            </a:r>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Think of it as a college planning tool-meets-scholarship program.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t>Students earn chances at scholarships by completing six key actions along the path to college. Scholarships are awarded monthly through drawings among all eligible students.</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More than 7,000 students each year will earn nearly $5 million in scholarships.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Half of the scholarships – more than $2 million each year – will be designated for students whose families earn less than $60,000 per year.</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911800E-0E8F-4A99-BDF7-BB508CE887B6}" type="slidenum">
              <a:rPr lang="en-US" smtClean="0"/>
              <a:t>55</a:t>
            </a:fld>
            <a:endParaRPr lang="en-US"/>
          </a:p>
        </p:txBody>
      </p:sp>
    </p:spTree>
    <p:extLst>
      <p:ext uri="{BB962C8B-B14F-4D97-AF65-F5344CB8AC3E}">
        <p14:creationId xmlns:p14="http://schemas.microsoft.com/office/powerpoint/2010/main" val="306641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Here is how the program works: The College Board Opportunity Scholarships program lays out six steps that all students should take when applying for college – three steps junior year and three steps senior year.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Research shows how important these steps are in being able to apply to and go to college.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By completing each step, students will earn a chance for a scholarship, and by completing all six steps, students will earn a chance to win a $40,000 scholarship for their college education.</a:t>
            </a:r>
            <a:r>
              <a:rPr lang="en-US" sz="1200" b="0" i="1" u="none" strike="noStrike" kern="1200" dirty="0">
                <a:solidFill>
                  <a:schemeClr val="tx1"/>
                </a:solidFill>
                <a:effectLst/>
                <a:latin typeface="+mn-lt"/>
                <a:ea typeface="+mn-ea"/>
                <a:cs typeface="+mn-cs"/>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Scholarship recipients will be selected randomly through a drawing each month, and as previously mentioned, students whose families earn less than $60,000 per year have extra chances at earning the scholarships.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6 steps in this program begin in the students’ junior year and continue into their senior year:</a:t>
            </a:r>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sng" kern="1200" dirty="0">
                <a:solidFill>
                  <a:schemeClr val="tx1"/>
                </a:solidFill>
                <a:effectLst/>
                <a:latin typeface="+mn-lt"/>
                <a:ea typeface="+mn-ea"/>
                <a:cs typeface="+mn-cs"/>
              </a:rPr>
              <a:t>First: Build Your College List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Many students start their college research too late and many students don’t explore colleges broadly enough, missing out on schools that could be a great fit for them.  This scholarship prompts students to get started by exploring colleges they’re interested in on our free </a:t>
            </a:r>
            <a:r>
              <a:rPr lang="en-US" sz="1200" b="0" i="0" u="none" strike="noStrike" kern="1200" dirty="0" err="1">
                <a:solidFill>
                  <a:schemeClr val="tx1"/>
                </a:solidFill>
                <a:effectLst/>
                <a:latin typeface="+mn-lt"/>
                <a:ea typeface="+mn-ea"/>
                <a:cs typeface="+mn-cs"/>
              </a:rPr>
              <a:t>BigFuture</a:t>
            </a:r>
            <a:r>
              <a:rPr lang="en-US" sz="1200" b="0" i="0" u="none" strike="noStrike" kern="1200" dirty="0">
                <a:solidFill>
                  <a:schemeClr val="tx1"/>
                </a:solidFill>
                <a:effectLst/>
                <a:latin typeface="+mn-lt"/>
                <a:ea typeface="+mn-ea"/>
                <a:cs typeface="+mn-cs"/>
              </a:rPr>
              <a:t> college planning website.  Just by creating a college list with 6 or more schools on it, students will be eligible for one of 1,800 scholarships each worth $500.</a:t>
            </a:r>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sng" kern="1200" dirty="0">
                <a:solidFill>
                  <a:schemeClr val="tx1"/>
                </a:solidFill>
                <a:effectLst/>
                <a:latin typeface="+mn-lt"/>
                <a:ea typeface="+mn-ea"/>
                <a:cs typeface="+mn-cs"/>
              </a:rPr>
              <a:t>Second: Practice for the SAT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We partner with Khan Academy to offer students Official SAT Practice on Khan Academy.  It offers free, personalized practice and the research shows how it helps students prepare for the SAT.  When students complete at least one Timed Mini Section or one Diagnostic Quiz on Official SAT Practice on Khan Academy, they will be eligible for one of 2,200 scholarships each worth $500.</a:t>
            </a:r>
            <a:endParaRPr lang="en-US" b="0" i="0" dirty="0">
              <a:effectLst/>
            </a:endParaRPr>
          </a:p>
          <a:p>
            <a:pPr rtl="0" fontAlgn="base"/>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sng" kern="1200" dirty="0">
                <a:solidFill>
                  <a:schemeClr val="tx1"/>
                </a:solidFill>
                <a:effectLst/>
                <a:latin typeface="+mn-lt"/>
                <a:ea typeface="+mn-ea"/>
                <a:cs typeface="+mn-cs"/>
              </a:rPr>
              <a:t>Third: Explore Scholarships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It’s never too early to start thinking about how to make college affordable. When students explore scholarships and other aid in College Board Scholarship Search, they become eligible for one of these 800 scholarships, each worth $500. </a:t>
            </a:r>
          </a:p>
          <a:p>
            <a:pPr rtl="0" fontAlgn="base"/>
            <a:endParaRPr lang="en-US" sz="1200" b="0" i="0" u="sng" kern="1200" dirty="0">
              <a:solidFill>
                <a:schemeClr val="tx1"/>
              </a:solidFill>
              <a:effectLst/>
              <a:latin typeface="+mn-lt"/>
              <a:ea typeface="+mn-ea"/>
              <a:cs typeface="+mn-cs"/>
            </a:endParaRPr>
          </a:p>
          <a:p>
            <a:pPr rtl="0" fontAlgn="base"/>
            <a:r>
              <a:rPr lang="en-US" sz="1200" b="0" i="0" u="sng" kern="1200" dirty="0">
                <a:solidFill>
                  <a:schemeClr val="tx1"/>
                </a:solidFill>
                <a:effectLst/>
                <a:latin typeface="+mn-lt"/>
                <a:ea typeface="+mn-ea"/>
                <a:cs typeface="+mn-cs"/>
              </a:rPr>
              <a:t>Fourth: Strengthen Your College List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fourth scholarship opens up to students as they head into their senior year.  It is all about making sure their college list has a good mix of academic safety, match, and reach schools.  By creating a well-balanced college list on </a:t>
            </a:r>
            <a:r>
              <a:rPr lang="en-US" sz="1200" b="0" i="0" u="none" strike="noStrike" kern="1200" dirty="0" err="1">
                <a:solidFill>
                  <a:schemeClr val="tx1"/>
                </a:solidFill>
                <a:effectLst/>
                <a:latin typeface="+mn-lt"/>
                <a:ea typeface="+mn-ea"/>
                <a:cs typeface="+mn-cs"/>
              </a:rPr>
              <a:t>BigFuture</a:t>
            </a:r>
            <a:r>
              <a:rPr lang="en-US" sz="1200" b="0" i="0" u="none" strike="noStrike" kern="1200" dirty="0">
                <a:solidFill>
                  <a:schemeClr val="tx1"/>
                </a:solidFill>
                <a:effectLst/>
                <a:latin typeface="+mn-lt"/>
                <a:ea typeface="+mn-ea"/>
                <a:cs typeface="+mn-cs"/>
              </a:rPr>
              <a:t>, students will be eligible for one of 400 scholarships each worth $500.</a:t>
            </a:r>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sng" kern="1200" dirty="0">
                <a:solidFill>
                  <a:schemeClr val="tx1"/>
                </a:solidFill>
                <a:effectLst/>
                <a:latin typeface="+mn-lt"/>
                <a:ea typeface="+mn-ea"/>
                <a:cs typeface="+mn-cs"/>
              </a:rPr>
              <a:t>Fifth: Complete the FAFSA</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fifth scholarship is all about making sure students know to fill out the Free Application for Federal Student Aid, also known as the FAFSA. Data shows that students who fill out the FAFSA for financial aid are more likely to apply to, go to, and complete college.  The form opens up on October 1st of senior year, so by completing the form with their families students will be eligible for one of 1,700 scholarships each worth $500</a:t>
            </a:r>
            <a:r>
              <a:rPr lang="en-US" sz="1200" b="0" i="0" kern="1200" dirty="0">
                <a:solidFill>
                  <a:schemeClr val="tx1"/>
                </a:solidFill>
                <a:effectLst/>
                <a:latin typeface="+mn-lt"/>
                <a:ea typeface="+mn-ea"/>
                <a:cs typeface="+mn-cs"/>
              </a:rPr>
              <a:t>.  We often get questions about how this step will work for undocumented students: undocumented students – and any other students who don’t have a Social Security Number and/or who are ineligible to complete the FAFSA (ex: international students who attend high school in the US) are still eligible for this scholarship.</a:t>
            </a:r>
          </a:p>
          <a:p>
            <a:pPr rtl="0" fontAlgn="base"/>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sng" kern="1200" dirty="0">
                <a:solidFill>
                  <a:schemeClr val="tx1"/>
                </a:solidFill>
                <a:effectLst/>
                <a:latin typeface="+mn-lt"/>
                <a:ea typeface="+mn-ea"/>
                <a:cs typeface="+mn-cs"/>
              </a:rPr>
              <a:t>Sixth and last step: Apply to Colleges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sixth and final scholarship activity is all about applying to college.  By applying to at least two colleges, students will be eligible for one of 300 scholarships each worth $500</a:t>
            </a:r>
            <a:endParaRPr lang="en-US" b="0" i="0" dirty="0">
              <a:effectLst/>
            </a:endParaRPr>
          </a:p>
          <a:p>
            <a:pPr rtl="0" fontAlgn="base"/>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1911800E-0E8F-4A99-BDF7-BB508CE887B6}" type="slidenum">
              <a:rPr lang="en-US" smtClean="0"/>
              <a:t>56</a:t>
            </a:fld>
            <a:endParaRPr lang="en-US"/>
          </a:p>
        </p:txBody>
      </p:sp>
    </p:spTree>
    <p:extLst>
      <p:ext uri="{BB962C8B-B14F-4D97-AF65-F5344CB8AC3E}">
        <p14:creationId xmlns:p14="http://schemas.microsoft.com/office/powerpoint/2010/main" val="238470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who earn an entry for all six steps will earn a chance at a $40,000. 25 of these scholarships will go to students all over the country. </a:t>
            </a:r>
          </a:p>
          <a:p>
            <a:endParaRPr lang="en-US" dirty="0"/>
          </a:p>
          <a:p>
            <a:endParaRPr lang="en-US" dirty="0"/>
          </a:p>
        </p:txBody>
      </p:sp>
      <p:sp>
        <p:nvSpPr>
          <p:cNvPr id="4" name="Slide Number Placeholder 3"/>
          <p:cNvSpPr>
            <a:spLocks noGrp="1"/>
          </p:cNvSpPr>
          <p:nvPr>
            <p:ph type="sldNum" sz="quarter" idx="5"/>
          </p:nvPr>
        </p:nvSpPr>
        <p:spPr/>
        <p:txBody>
          <a:bodyPr/>
          <a:lstStyle/>
          <a:p>
            <a:fld id="{3AC02B6A-F7BE-CE4A-B2B0-662DEC6F77CE}" type="slidenum">
              <a:rPr lang="en-US" smtClean="0"/>
              <a:t>57</a:t>
            </a:fld>
            <a:endParaRPr lang="en-US"/>
          </a:p>
        </p:txBody>
      </p:sp>
    </p:spTree>
    <p:extLst>
      <p:ext uri="{BB962C8B-B14F-4D97-AF65-F5344CB8AC3E}">
        <p14:creationId xmlns:p14="http://schemas.microsoft.com/office/powerpoint/2010/main" val="1145374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teacher implementation guide is a manual that explains the changes in the redesigned SAT and suggests instructional strategies to prepare and support students.  Use it as a book club selection in PLCs.  Download it for free at sat.org/k12</a:t>
            </a:r>
          </a:p>
        </p:txBody>
      </p:sp>
      <p:sp>
        <p:nvSpPr>
          <p:cNvPr id="4" name="Slide Number Placeholder 3"/>
          <p:cNvSpPr>
            <a:spLocks noGrp="1"/>
          </p:cNvSpPr>
          <p:nvPr>
            <p:ph type="sldNum" sz="quarter" idx="10"/>
          </p:nvPr>
        </p:nvSpPr>
        <p:spPr/>
        <p:txBody>
          <a:bodyPr/>
          <a:lstStyle/>
          <a:p>
            <a:fld id="{CCED9B4B-AEB6-FF4F-A240-FC8FDE303F3B}" type="slidenum">
              <a:rPr lang="en-US" smtClean="0"/>
              <a:pPr/>
              <a:t>59</a:t>
            </a:fld>
            <a:endParaRPr lang="en-US" dirty="0"/>
          </a:p>
        </p:txBody>
      </p:sp>
    </p:spTree>
    <p:extLst>
      <p:ext uri="{BB962C8B-B14F-4D97-AF65-F5344CB8AC3E}">
        <p14:creationId xmlns:p14="http://schemas.microsoft.com/office/powerpoint/2010/main" val="164722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60</a:t>
            </a:fld>
            <a:endParaRPr lang="en-US" dirty="0"/>
          </a:p>
        </p:txBody>
      </p:sp>
    </p:spTree>
    <p:extLst>
      <p:ext uri="{BB962C8B-B14F-4D97-AF65-F5344CB8AC3E}">
        <p14:creationId xmlns:p14="http://schemas.microsoft.com/office/powerpoint/2010/main" val="70306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professional development resources available for you and your teachers.  At sat.org/PD, you’ll find e-modules that walk through the most important information about the SAT, Official SAT Practice, and the K-12 Score Reporting Portal.  click I’d like to highlight the Success Steps series, in which educators like you share their processes and programs that support all students.</a:t>
            </a:r>
          </a:p>
          <a:p>
            <a:endParaRPr lang="en-US" dirty="0"/>
          </a:p>
          <a:p>
            <a:r>
              <a:rPr lang="en-US" dirty="0"/>
              <a:t>In addition, there are 10 PowerPoint decks meant to be used as self-guided courses that principals and teachers can use while collaborating to understand the skills tested on the SAT Suite of assessments.</a:t>
            </a:r>
          </a:p>
        </p:txBody>
      </p:sp>
      <p:sp>
        <p:nvSpPr>
          <p:cNvPr id="4" name="Slide Number Placeholder 3"/>
          <p:cNvSpPr>
            <a:spLocks noGrp="1"/>
          </p:cNvSpPr>
          <p:nvPr>
            <p:ph type="sldNum" sz="quarter" idx="5"/>
          </p:nvPr>
        </p:nvSpPr>
        <p:spPr/>
        <p:txBody>
          <a:bodyPr/>
          <a:lstStyle/>
          <a:p>
            <a:fld id="{5F3EC56D-A4BA-4A41-B0DB-BC0A1EBC2E62}" type="slidenum">
              <a:rPr lang="en-US" smtClean="0"/>
              <a:pPr/>
              <a:t>61</a:t>
            </a:fld>
            <a:endParaRPr lang="en-US" dirty="0"/>
          </a:p>
        </p:txBody>
      </p:sp>
    </p:spTree>
    <p:extLst>
      <p:ext uri="{BB962C8B-B14F-4D97-AF65-F5344CB8AC3E}">
        <p14:creationId xmlns:p14="http://schemas.microsoft.com/office/powerpoint/2010/main" val="2401164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62</a:t>
            </a:fld>
            <a:endParaRPr lang="en-US" dirty="0"/>
          </a:p>
        </p:txBody>
      </p:sp>
    </p:spTree>
    <p:extLst>
      <p:ext uri="{BB962C8B-B14F-4D97-AF65-F5344CB8AC3E}">
        <p14:creationId xmlns:p14="http://schemas.microsoft.com/office/powerpoint/2010/main" val="190342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7</a:t>
            </a:fld>
            <a:endParaRPr lang="en-US" dirty="0"/>
          </a:p>
        </p:txBody>
      </p:sp>
    </p:spTree>
    <p:extLst>
      <p:ext uri="{BB962C8B-B14F-4D97-AF65-F5344CB8AC3E}">
        <p14:creationId xmlns:p14="http://schemas.microsoft.com/office/powerpoint/2010/main" val="269150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DTCs will not complete Bulk Reg activities for these 11 schools. Instead, these schools must complete the makeup survey to order makeup materials for any administrations beyond the March 3, 2021 primary. The makeup survey will be sent to School Test Coordinators via email and must be completed no later than the day after each test administration date to order materials for the next administration date. </a:t>
            </a:r>
          </a:p>
        </p:txBody>
      </p:sp>
      <p:sp>
        <p:nvSpPr>
          <p:cNvPr id="4" name="Slide Number Placeholder 3"/>
          <p:cNvSpPr>
            <a:spLocks noGrp="1"/>
          </p:cNvSpPr>
          <p:nvPr>
            <p:ph type="sldNum" sz="quarter" idx="5"/>
          </p:nvPr>
        </p:nvSpPr>
        <p:spPr/>
        <p:txBody>
          <a:bodyPr/>
          <a:lstStyle/>
          <a:p>
            <a:fld id="{5F3EC56D-A4BA-4A41-B0DB-BC0A1EBC2E62}" type="slidenum">
              <a:rPr lang="en-US" smtClean="0"/>
              <a:t>9</a:t>
            </a:fld>
            <a:endParaRPr lang="en-US" dirty="0"/>
          </a:p>
        </p:txBody>
      </p:sp>
    </p:spTree>
    <p:extLst>
      <p:ext uri="{BB962C8B-B14F-4D97-AF65-F5344CB8AC3E}">
        <p14:creationId xmlns:p14="http://schemas.microsoft.com/office/powerpoint/2010/main" val="22346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10</a:t>
            </a:fld>
            <a:endParaRPr lang="en-US" dirty="0"/>
          </a:p>
        </p:txBody>
      </p:sp>
    </p:spTree>
    <p:extLst>
      <p:ext uri="{BB962C8B-B14F-4D97-AF65-F5344CB8AC3E}">
        <p14:creationId xmlns:p14="http://schemas.microsoft.com/office/powerpoint/2010/main" val="184562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34">
              <a:defRPr/>
            </a:pPr>
            <a:r>
              <a:rPr lang="en-US" dirty="0"/>
              <a:t>Show live site and scroll to materials on right side and call out resources</a:t>
            </a:r>
          </a:p>
          <a:p>
            <a:endParaRPr lang="en-US" dirty="0"/>
          </a:p>
          <a:p>
            <a:r>
              <a:rPr lang="en-US" dirty="0"/>
              <a:t>Make sure you and your testing staff have bookmarked this valuable resource.</a:t>
            </a:r>
          </a:p>
        </p:txBody>
      </p:sp>
      <p:sp>
        <p:nvSpPr>
          <p:cNvPr id="4" name="Slide Number Placeholder 3"/>
          <p:cNvSpPr>
            <a:spLocks noGrp="1"/>
          </p:cNvSpPr>
          <p:nvPr>
            <p:ph type="sldNum" sz="quarter" idx="5"/>
          </p:nvPr>
        </p:nvSpPr>
        <p:spPr/>
        <p:txBody>
          <a:bodyPr/>
          <a:lstStyle/>
          <a:p>
            <a:fld id="{5F3EC56D-A4BA-4A41-B0DB-BC0A1EBC2E62}" type="slidenum">
              <a:rPr lang="en-US" smtClean="0"/>
              <a:pPr/>
              <a:t>11</a:t>
            </a:fld>
            <a:endParaRPr lang="en-US" dirty="0"/>
          </a:p>
        </p:txBody>
      </p:sp>
    </p:spTree>
    <p:extLst>
      <p:ext uri="{BB962C8B-B14F-4D97-AF65-F5344CB8AC3E}">
        <p14:creationId xmlns:p14="http://schemas.microsoft.com/office/powerpoint/2010/main" val="160291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professional development resources available for you and your teachers.  At sat.org/PD, you’ll find e-modules that walk through the most important information about the SAT, Official SAT Practice, and the K-12 Score Reporting Portal.  click I’d like to highlight the Success Steps series, in which educators like you share their processes and programs that support all students.</a:t>
            </a:r>
          </a:p>
          <a:p>
            <a:endParaRPr lang="en-US" dirty="0"/>
          </a:p>
          <a:p>
            <a:r>
              <a:rPr lang="en-US" dirty="0"/>
              <a:t>In addition, there are 10 PowerPoint decks meant to be used as self-guided courses that principals and teachers can use while collaborating to understand the skills tested on the SAT Suite of assessments.</a:t>
            </a:r>
          </a:p>
        </p:txBody>
      </p:sp>
      <p:sp>
        <p:nvSpPr>
          <p:cNvPr id="4" name="Slide Number Placeholder 3"/>
          <p:cNvSpPr>
            <a:spLocks noGrp="1"/>
          </p:cNvSpPr>
          <p:nvPr>
            <p:ph type="sldNum" sz="quarter" idx="5"/>
          </p:nvPr>
        </p:nvSpPr>
        <p:spPr/>
        <p:txBody>
          <a:bodyPr/>
          <a:lstStyle/>
          <a:p>
            <a:fld id="{5F3EC56D-A4BA-4A41-B0DB-BC0A1EBC2E62}" type="slidenum">
              <a:rPr lang="en-US" smtClean="0"/>
              <a:pPr/>
              <a:t>12</a:t>
            </a:fld>
            <a:endParaRPr lang="en-US" dirty="0"/>
          </a:p>
        </p:txBody>
      </p:sp>
    </p:spTree>
    <p:extLst>
      <p:ext uri="{BB962C8B-B14F-4D97-AF65-F5344CB8AC3E}">
        <p14:creationId xmlns:p14="http://schemas.microsoft.com/office/powerpoint/2010/main" val="113336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13</a:t>
            </a:fld>
            <a:endParaRPr lang="en-US" dirty="0"/>
          </a:p>
        </p:txBody>
      </p:sp>
    </p:spTree>
    <p:extLst>
      <p:ext uri="{BB962C8B-B14F-4D97-AF65-F5344CB8AC3E}">
        <p14:creationId xmlns:p14="http://schemas.microsoft.com/office/powerpoint/2010/main" val="75077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dirty="0"/>
              <a:t>Click to add Section 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Add presenter</a:t>
            </a:r>
          </a:p>
        </p:txBody>
      </p:sp>
      <p:pic>
        <p:nvPicPr>
          <p:cNvPr id="11" name="Picture 10" descr="A screenshot of a cell phone&#10;&#10;Description automatically generated">
            <a:extLst>
              <a:ext uri="{FF2B5EF4-FFF2-40B4-BE49-F238E27FC236}">
                <a16:creationId xmlns:a16="http://schemas.microsoft.com/office/drawing/2014/main" id="{D069D916-1657-4E40-9A40-B5DB889D75C3}"/>
              </a:ext>
            </a:extLst>
          </p:cNvPr>
          <p:cNvPicPr>
            <a:picLocks noChangeAspect="1"/>
          </p:cNvPicPr>
          <p:nvPr userDrawn="1"/>
        </p:nvPicPr>
        <p:blipFill rotWithShape="1">
          <a:blip r:embed="rId2"/>
          <a:srcRect l="8171" t="19357" r="6743" b="27564"/>
          <a:stretch/>
        </p:blipFill>
        <p:spPr>
          <a:xfrm>
            <a:off x="2010035" y="6021325"/>
            <a:ext cx="3017520" cy="603505"/>
          </a:xfrm>
          <a:prstGeom prst="rect">
            <a:avLst/>
          </a:prstGeom>
        </p:spPr>
      </p:pic>
    </p:spTree>
    <p:extLst>
      <p:ext uri="{BB962C8B-B14F-4D97-AF65-F5344CB8AC3E}">
        <p14:creationId xmlns:p14="http://schemas.microsoft.com/office/powerpoint/2010/main" val="8306205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63938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80" y="555813"/>
            <a:ext cx="6960031" cy="2581961"/>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466612" y="555810"/>
            <a:ext cx="3741179" cy="1246495"/>
          </a:xfrm>
          <a:prstGeom prst="rect">
            <a:avLst/>
          </a:prstGeom>
        </p:spPr>
        <p:txBody>
          <a:bodyPr lIns="0" tIns="137160" rIns="0" bIns="0">
            <a:spAutoFit/>
          </a:bodyPr>
          <a:lstStyle>
            <a:lvl1pPr>
              <a:defRPr sz="3199" baseline="0">
                <a:solidFill>
                  <a:schemeClr val="tx1"/>
                </a:solidFill>
                <a:latin typeface="Arial" panose="020B0604020202020204" pitchFamily="34" charset="0"/>
                <a:ea typeface="Roboto Slab" charset="0"/>
                <a:cs typeface="Arial"/>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8"/>
            <a:ext cx="3741739" cy="723275"/>
          </a:xfrm>
          <a:prstGeom prst="rect">
            <a:avLst/>
          </a:prstGeom>
        </p:spPr>
        <p:txBody>
          <a:bodyPr lIns="0" tIns="228600" rIns="0" bIns="0">
            <a:spAutoFit/>
          </a:bodyPr>
          <a:lstStyle>
            <a:lvl1pPr marL="0" indent="0">
              <a:buNone/>
              <a:defRPr sz="1600" b="1" baseline="0">
                <a:solidFill>
                  <a:schemeClr val="accent1"/>
                </a:solidFill>
                <a:latin typeface="Arial" panose="020B0604020202020204" pitchFamily="34" charset="0"/>
                <a:ea typeface="Roboto Slab" charset="0"/>
                <a:cs typeface="Roboto Slab" charset="0"/>
              </a:defRPr>
            </a:lvl1pPr>
          </a:lstStyle>
          <a:p>
            <a:pPr lvl="0"/>
            <a:r>
              <a:rPr lang="en-US"/>
              <a:t>Subtitle goes here — align top of subtitle box with bottom of title box.</a:t>
            </a:r>
          </a:p>
        </p:txBody>
      </p:sp>
      <p:sp>
        <p:nvSpPr>
          <p:cNvPr id="7" name="Content Placeholder 2"/>
          <p:cNvSpPr>
            <a:spLocks noGrp="1"/>
          </p:cNvSpPr>
          <p:nvPr>
            <p:ph idx="14"/>
          </p:nvPr>
        </p:nvSpPr>
        <p:spPr>
          <a:xfrm>
            <a:off x="4773480" y="3137773"/>
            <a:ext cx="6960031" cy="2774515"/>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66612" y="2481943"/>
            <a:ext cx="3741179" cy="3446158"/>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57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AA15-1D33-462C-AA93-29291F9B17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239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10"/>
            <a:ext cx="6960030" cy="5372292"/>
          </a:xfrm>
          <a:prstGeom prst="rect">
            <a:avLst/>
          </a:prstGeom>
        </p:spPr>
        <p:txBody>
          <a:bodyPr lIns="0" tIns="228600" rIns="0" bIns="0"/>
          <a:lstStyle>
            <a:lvl1pPr marL="285724" indent="-285724">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19"/>
            <a:ext cx="27432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10"/>
            <a:ext cx="3741179" cy="1246495"/>
          </a:xfrm>
          <a:prstGeom prst="rect">
            <a:avLst/>
          </a:prstGeom>
        </p:spPr>
        <p:txBody>
          <a:bodyPr lIns="0" tIns="137160" rIns="0" bIns="0">
            <a:spAutoFit/>
          </a:bodyPr>
          <a:lstStyle>
            <a:lvl1pPr>
              <a:defRPr sz="3199"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6" y="1692275"/>
            <a:ext cx="3741738" cy="723275"/>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24" indent="-285724">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313417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41701264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0093-FBFE-884B-A9DF-70BE36060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9184F-7C55-5F44-910A-4570ADB48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77813-CA00-E842-B21A-5D2FD431F74B}"/>
              </a:ext>
            </a:extLst>
          </p:cNvPr>
          <p:cNvSpPr>
            <a:spLocks noGrp="1"/>
          </p:cNvSpPr>
          <p:nvPr>
            <p:ph type="dt" sz="half" idx="10"/>
          </p:nvPr>
        </p:nvSpPr>
        <p:spPr/>
        <p:txBody>
          <a:bodyPr/>
          <a:lstStyle/>
          <a:p>
            <a:fld id="{A54A7D40-92FD-0248-86F5-D0C52E9F9B41}" type="datetimeFigureOut">
              <a:rPr lang="en-US" smtClean="0"/>
              <a:t>2/3/2021</a:t>
            </a:fld>
            <a:endParaRPr lang="en-US"/>
          </a:p>
        </p:txBody>
      </p:sp>
      <p:sp>
        <p:nvSpPr>
          <p:cNvPr id="5" name="Footer Placeholder 4">
            <a:extLst>
              <a:ext uri="{FF2B5EF4-FFF2-40B4-BE49-F238E27FC236}">
                <a16:creationId xmlns:a16="http://schemas.microsoft.com/office/drawing/2014/main" id="{6BC047F6-F5EA-314A-9D1C-2AA52C45C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97C93-4522-724C-94AE-AE02FB29483D}"/>
              </a:ext>
            </a:extLst>
          </p:cNvPr>
          <p:cNvSpPr>
            <a:spLocks noGrp="1"/>
          </p:cNvSpPr>
          <p:nvPr>
            <p:ph type="sldNum" sz="quarter" idx="12"/>
          </p:nvPr>
        </p:nvSpPr>
        <p:spPr/>
        <p:txBody>
          <a:bodyPr/>
          <a:lstStyle/>
          <a:p>
            <a:fld id="{D8C23AED-44B0-B94D-8AD4-C8758BEB8B24}" type="slidenum">
              <a:rPr lang="en-US" smtClean="0"/>
              <a:t>‹#›</a:t>
            </a:fld>
            <a:endParaRPr lang="en-US"/>
          </a:p>
        </p:txBody>
      </p:sp>
    </p:spTree>
    <p:extLst>
      <p:ext uri="{BB962C8B-B14F-4D97-AF65-F5344CB8AC3E}">
        <p14:creationId xmlns:p14="http://schemas.microsoft.com/office/powerpoint/2010/main" val="74138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p:bg>
      <p:bgPr>
        <a:solidFill>
          <a:srgbClr val="FFFFFF"/>
        </a:solidFill>
        <a:effectLst/>
      </p:bgPr>
    </p:bg>
    <p:spTree>
      <p:nvGrpSpPr>
        <p:cNvPr id="1" name="Shape 50"/>
        <p:cNvGrpSpPr/>
        <p:nvPr/>
      </p:nvGrpSpPr>
      <p:grpSpPr>
        <a:xfrm>
          <a:off x="0" y="0"/>
          <a:ext cx="0" cy="0"/>
          <a:chOff x="0" y="0"/>
          <a:chExt cx="0" cy="0"/>
        </a:xfrm>
      </p:grpSpPr>
      <p:pic>
        <p:nvPicPr>
          <p:cNvPr id="51" name="Google Shape;51;p13" descr="Ribbon graphic element" title="Blue-gray graphic ribbon"/>
          <p:cNvPicPr preferRelativeResize="0"/>
          <p:nvPr/>
        </p:nvPicPr>
        <p:blipFill>
          <a:blip r:embed="rId2">
            <a:alphaModFix/>
          </a:blip>
          <a:stretch>
            <a:fillRect/>
          </a:stretch>
        </p:blipFill>
        <p:spPr>
          <a:xfrm>
            <a:off x="-1" y="-4"/>
            <a:ext cx="12192009" cy="6858000"/>
          </a:xfrm>
          <a:prstGeom prst="rect">
            <a:avLst/>
          </a:prstGeom>
          <a:noFill/>
          <a:ln>
            <a:noFill/>
          </a:ln>
        </p:spPr>
      </p:pic>
      <p:sp>
        <p:nvSpPr>
          <p:cNvPr id="52" name="Google Shape;52;p13"/>
          <p:cNvSpPr txBox="1">
            <a:spLocks noGrp="1"/>
          </p:cNvSpPr>
          <p:nvPr>
            <p:ph type="ctrTitle"/>
          </p:nvPr>
        </p:nvSpPr>
        <p:spPr>
          <a:xfrm>
            <a:off x="582433" y="1132067"/>
            <a:ext cx="5421200" cy="26072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Clr>
                <a:srgbClr val="424242"/>
              </a:buClr>
              <a:buSzPts val="3600"/>
              <a:buNone/>
              <a:defRPr sz="4800">
                <a:solidFill>
                  <a:srgbClr val="424242"/>
                </a:solidFill>
              </a:defRPr>
            </a:lvl1pPr>
            <a:lvl2pPr lvl="1" algn="l" rtl="0">
              <a:lnSpc>
                <a:spcPct val="100000"/>
              </a:lnSpc>
              <a:spcBef>
                <a:spcPts val="0"/>
              </a:spcBef>
              <a:spcAft>
                <a:spcPts val="0"/>
              </a:spcAft>
              <a:buClr>
                <a:srgbClr val="424242"/>
              </a:buClr>
              <a:buSzPts val="3600"/>
              <a:buNone/>
              <a:defRPr sz="4800">
                <a:solidFill>
                  <a:srgbClr val="424242"/>
                </a:solidFill>
              </a:defRPr>
            </a:lvl2pPr>
            <a:lvl3pPr lvl="2" algn="l" rtl="0">
              <a:lnSpc>
                <a:spcPct val="100000"/>
              </a:lnSpc>
              <a:spcBef>
                <a:spcPts val="0"/>
              </a:spcBef>
              <a:spcAft>
                <a:spcPts val="0"/>
              </a:spcAft>
              <a:buClr>
                <a:srgbClr val="424242"/>
              </a:buClr>
              <a:buSzPts val="3600"/>
              <a:buNone/>
              <a:defRPr sz="4800">
                <a:solidFill>
                  <a:srgbClr val="424242"/>
                </a:solidFill>
              </a:defRPr>
            </a:lvl3pPr>
            <a:lvl4pPr lvl="3" algn="l" rtl="0">
              <a:lnSpc>
                <a:spcPct val="100000"/>
              </a:lnSpc>
              <a:spcBef>
                <a:spcPts val="0"/>
              </a:spcBef>
              <a:spcAft>
                <a:spcPts val="0"/>
              </a:spcAft>
              <a:buClr>
                <a:srgbClr val="424242"/>
              </a:buClr>
              <a:buSzPts val="3600"/>
              <a:buNone/>
              <a:defRPr sz="4800">
                <a:solidFill>
                  <a:srgbClr val="424242"/>
                </a:solidFill>
              </a:defRPr>
            </a:lvl4pPr>
            <a:lvl5pPr lvl="4" algn="l" rtl="0">
              <a:lnSpc>
                <a:spcPct val="100000"/>
              </a:lnSpc>
              <a:spcBef>
                <a:spcPts val="0"/>
              </a:spcBef>
              <a:spcAft>
                <a:spcPts val="0"/>
              </a:spcAft>
              <a:buClr>
                <a:srgbClr val="424242"/>
              </a:buClr>
              <a:buSzPts val="3600"/>
              <a:buNone/>
              <a:defRPr sz="4800">
                <a:solidFill>
                  <a:srgbClr val="424242"/>
                </a:solidFill>
              </a:defRPr>
            </a:lvl5pPr>
            <a:lvl6pPr lvl="5" algn="l" rtl="0">
              <a:lnSpc>
                <a:spcPct val="100000"/>
              </a:lnSpc>
              <a:spcBef>
                <a:spcPts val="0"/>
              </a:spcBef>
              <a:spcAft>
                <a:spcPts val="0"/>
              </a:spcAft>
              <a:buClr>
                <a:srgbClr val="424242"/>
              </a:buClr>
              <a:buSzPts val="3600"/>
              <a:buNone/>
              <a:defRPr sz="4800">
                <a:solidFill>
                  <a:srgbClr val="424242"/>
                </a:solidFill>
              </a:defRPr>
            </a:lvl6pPr>
            <a:lvl7pPr lvl="6" algn="l" rtl="0">
              <a:lnSpc>
                <a:spcPct val="100000"/>
              </a:lnSpc>
              <a:spcBef>
                <a:spcPts val="0"/>
              </a:spcBef>
              <a:spcAft>
                <a:spcPts val="0"/>
              </a:spcAft>
              <a:buClr>
                <a:srgbClr val="424242"/>
              </a:buClr>
              <a:buSzPts val="3600"/>
              <a:buNone/>
              <a:defRPr sz="4800">
                <a:solidFill>
                  <a:srgbClr val="424242"/>
                </a:solidFill>
              </a:defRPr>
            </a:lvl7pPr>
            <a:lvl8pPr lvl="7" algn="l" rtl="0">
              <a:lnSpc>
                <a:spcPct val="100000"/>
              </a:lnSpc>
              <a:spcBef>
                <a:spcPts val="0"/>
              </a:spcBef>
              <a:spcAft>
                <a:spcPts val="0"/>
              </a:spcAft>
              <a:buClr>
                <a:srgbClr val="424242"/>
              </a:buClr>
              <a:buSzPts val="3600"/>
              <a:buNone/>
              <a:defRPr sz="4800">
                <a:solidFill>
                  <a:srgbClr val="424242"/>
                </a:solidFill>
              </a:defRPr>
            </a:lvl8pPr>
            <a:lvl9pPr lvl="8" algn="l" rtl="0">
              <a:lnSpc>
                <a:spcPct val="100000"/>
              </a:lnSpc>
              <a:spcBef>
                <a:spcPts val="0"/>
              </a:spcBef>
              <a:spcAft>
                <a:spcPts val="0"/>
              </a:spcAft>
              <a:buClr>
                <a:srgbClr val="424242"/>
              </a:buClr>
              <a:buSzPts val="3600"/>
              <a:buNone/>
              <a:defRPr sz="4800">
                <a:solidFill>
                  <a:srgbClr val="424242"/>
                </a:solidFill>
              </a:defRPr>
            </a:lvl9pPr>
          </a:lstStyle>
          <a:p>
            <a:endParaRPr/>
          </a:p>
        </p:txBody>
      </p:sp>
      <p:sp>
        <p:nvSpPr>
          <p:cNvPr id="53" name="Google Shape;53;p13"/>
          <p:cNvSpPr txBox="1">
            <a:spLocks noGrp="1"/>
          </p:cNvSpPr>
          <p:nvPr>
            <p:ph type="subTitle" idx="1"/>
          </p:nvPr>
        </p:nvSpPr>
        <p:spPr>
          <a:xfrm>
            <a:off x="582433" y="3965533"/>
            <a:ext cx="5421200" cy="7340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Clr>
                <a:srgbClr val="424242"/>
              </a:buClr>
              <a:buSzPts val="1800"/>
              <a:buNone/>
              <a:defRPr sz="2400">
                <a:solidFill>
                  <a:srgbClr val="424242"/>
                </a:solidFill>
              </a:defRPr>
            </a:lvl1pPr>
            <a:lvl2pPr lvl="1" algn="l" rtl="0">
              <a:lnSpc>
                <a:spcPct val="100000"/>
              </a:lnSpc>
              <a:spcBef>
                <a:spcPts val="0"/>
              </a:spcBef>
              <a:spcAft>
                <a:spcPts val="0"/>
              </a:spcAft>
              <a:buClr>
                <a:srgbClr val="424242"/>
              </a:buClr>
              <a:buSzPts val="1800"/>
              <a:buNone/>
              <a:defRPr sz="2400">
                <a:solidFill>
                  <a:srgbClr val="424242"/>
                </a:solidFill>
              </a:defRPr>
            </a:lvl2pPr>
            <a:lvl3pPr lvl="2" algn="l" rtl="0">
              <a:lnSpc>
                <a:spcPct val="100000"/>
              </a:lnSpc>
              <a:spcBef>
                <a:spcPts val="0"/>
              </a:spcBef>
              <a:spcAft>
                <a:spcPts val="0"/>
              </a:spcAft>
              <a:buClr>
                <a:srgbClr val="424242"/>
              </a:buClr>
              <a:buSzPts val="1800"/>
              <a:buNone/>
              <a:defRPr sz="2400">
                <a:solidFill>
                  <a:srgbClr val="424242"/>
                </a:solidFill>
              </a:defRPr>
            </a:lvl3pPr>
            <a:lvl4pPr lvl="3" algn="l" rtl="0">
              <a:lnSpc>
                <a:spcPct val="100000"/>
              </a:lnSpc>
              <a:spcBef>
                <a:spcPts val="0"/>
              </a:spcBef>
              <a:spcAft>
                <a:spcPts val="0"/>
              </a:spcAft>
              <a:buClr>
                <a:srgbClr val="424242"/>
              </a:buClr>
              <a:buSzPts val="1800"/>
              <a:buNone/>
              <a:defRPr sz="2400">
                <a:solidFill>
                  <a:srgbClr val="424242"/>
                </a:solidFill>
              </a:defRPr>
            </a:lvl4pPr>
            <a:lvl5pPr lvl="4" algn="l" rtl="0">
              <a:lnSpc>
                <a:spcPct val="100000"/>
              </a:lnSpc>
              <a:spcBef>
                <a:spcPts val="0"/>
              </a:spcBef>
              <a:spcAft>
                <a:spcPts val="0"/>
              </a:spcAft>
              <a:buClr>
                <a:srgbClr val="424242"/>
              </a:buClr>
              <a:buSzPts val="1800"/>
              <a:buNone/>
              <a:defRPr sz="2400">
                <a:solidFill>
                  <a:srgbClr val="424242"/>
                </a:solidFill>
              </a:defRPr>
            </a:lvl5pPr>
            <a:lvl6pPr lvl="5" algn="l" rtl="0">
              <a:lnSpc>
                <a:spcPct val="100000"/>
              </a:lnSpc>
              <a:spcBef>
                <a:spcPts val="0"/>
              </a:spcBef>
              <a:spcAft>
                <a:spcPts val="0"/>
              </a:spcAft>
              <a:buClr>
                <a:srgbClr val="424242"/>
              </a:buClr>
              <a:buSzPts val="1800"/>
              <a:buNone/>
              <a:defRPr sz="2400">
                <a:solidFill>
                  <a:srgbClr val="424242"/>
                </a:solidFill>
              </a:defRPr>
            </a:lvl6pPr>
            <a:lvl7pPr lvl="6" algn="l" rtl="0">
              <a:lnSpc>
                <a:spcPct val="100000"/>
              </a:lnSpc>
              <a:spcBef>
                <a:spcPts val="0"/>
              </a:spcBef>
              <a:spcAft>
                <a:spcPts val="0"/>
              </a:spcAft>
              <a:buClr>
                <a:srgbClr val="424242"/>
              </a:buClr>
              <a:buSzPts val="1800"/>
              <a:buNone/>
              <a:defRPr sz="2400">
                <a:solidFill>
                  <a:srgbClr val="424242"/>
                </a:solidFill>
              </a:defRPr>
            </a:lvl7pPr>
            <a:lvl8pPr lvl="7" algn="l" rtl="0">
              <a:lnSpc>
                <a:spcPct val="100000"/>
              </a:lnSpc>
              <a:spcBef>
                <a:spcPts val="0"/>
              </a:spcBef>
              <a:spcAft>
                <a:spcPts val="0"/>
              </a:spcAft>
              <a:buClr>
                <a:srgbClr val="424242"/>
              </a:buClr>
              <a:buSzPts val="1800"/>
              <a:buNone/>
              <a:defRPr sz="2400">
                <a:solidFill>
                  <a:srgbClr val="424242"/>
                </a:solidFill>
              </a:defRPr>
            </a:lvl8pPr>
            <a:lvl9pPr lvl="8" algn="l" rtl="0">
              <a:lnSpc>
                <a:spcPct val="100000"/>
              </a:lnSpc>
              <a:spcBef>
                <a:spcPts val="0"/>
              </a:spcBef>
              <a:spcAft>
                <a:spcPts val="0"/>
              </a:spcAft>
              <a:buClr>
                <a:srgbClr val="424242"/>
              </a:buClr>
              <a:buSzPts val="1800"/>
              <a:buNone/>
              <a:defRPr sz="2400">
                <a:solidFill>
                  <a:srgbClr val="424242"/>
                </a:solidFill>
              </a:defRPr>
            </a:lvl9pPr>
          </a:lstStyle>
          <a:p>
            <a:endParaRPr/>
          </a:p>
        </p:txBody>
      </p:sp>
      <p:sp>
        <p:nvSpPr>
          <p:cNvPr id="54" name="Google Shape;54;p13"/>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333">
                <a:solidFill>
                  <a:srgbClr val="FFFFFF"/>
                </a:solidFill>
              </a:defRPr>
            </a:lvl1pPr>
            <a:lvl2pPr lvl="1" algn="r" rtl="0">
              <a:lnSpc>
                <a:spcPct val="100000"/>
              </a:lnSpc>
              <a:spcAft>
                <a:spcPts val="0"/>
              </a:spcAft>
              <a:buNone/>
              <a:defRPr sz="1333">
                <a:solidFill>
                  <a:srgbClr val="FFFFFF"/>
                </a:solidFill>
              </a:defRPr>
            </a:lvl2pPr>
            <a:lvl3pPr lvl="2" algn="r" rtl="0">
              <a:lnSpc>
                <a:spcPct val="100000"/>
              </a:lnSpc>
              <a:spcAft>
                <a:spcPts val="0"/>
              </a:spcAft>
              <a:buNone/>
              <a:defRPr sz="1333">
                <a:solidFill>
                  <a:srgbClr val="FFFFFF"/>
                </a:solidFill>
              </a:defRPr>
            </a:lvl3pPr>
            <a:lvl4pPr lvl="3" algn="r" rtl="0">
              <a:lnSpc>
                <a:spcPct val="100000"/>
              </a:lnSpc>
              <a:spcAft>
                <a:spcPts val="0"/>
              </a:spcAft>
              <a:buNone/>
              <a:defRPr sz="1333">
                <a:solidFill>
                  <a:srgbClr val="FFFFFF"/>
                </a:solidFill>
              </a:defRPr>
            </a:lvl4pPr>
            <a:lvl5pPr lvl="4" algn="r" rtl="0">
              <a:lnSpc>
                <a:spcPct val="100000"/>
              </a:lnSpc>
              <a:spcAft>
                <a:spcPts val="0"/>
              </a:spcAft>
              <a:buNone/>
              <a:defRPr sz="1333">
                <a:solidFill>
                  <a:srgbClr val="FFFFFF"/>
                </a:solidFill>
              </a:defRPr>
            </a:lvl5pPr>
            <a:lvl6pPr lvl="5" algn="r" rtl="0">
              <a:lnSpc>
                <a:spcPct val="100000"/>
              </a:lnSpc>
              <a:spcAft>
                <a:spcPts val="0"/>
              </a:spcAft>
              <a:buNone/>
              <a:defRPr sz="1333">
                <a:solidFill>
                  <a:srgbClr val="FFFFFF"/>
                </a:solidFill>
              </a:defRPr>
            </a:lvl6pPr>
            <a:lvl7pPr lvl="6" algn="r" rtl="0">
              <a:lnSpc>
                <a:spcPct val="100000"/>
              </a:lnSpc>
              <a:spcAft>
                <a:spcPts val="0"/>
              </a:spcAft>
              <a:buNone/>
              <a:defRPr sz="1333">
                <a:solidFill>
                  <a:srgbClr val="FFFFFF"/>
                </a:solidFill>
              </a:defRPr>
            </a:lvl7pPr>
            <a:lvl8pPr lvl="7" algn="r" rtl="0">
              <a:lnSpc>
                <a:spcPct val="100000"/>
              </a:lnSpc>
              <a:spcAft>
                <a:spcPts val="0"/>
              </a:spcAft>
              <a:buNone/>
              <a:defRPr sz="1333">
                <a:solidFill>
                  <a:srgbClr val="FFFFFF"/>
                </a:solidFill>
              </a:defRPr>
            </a:lvl8pPr>
            <a:lvl9pPr lvl="8" algn="r" rtl="0">
              <a:lnSpc>
                <a:spcPct val="100000"/>
              </a:lnSpc>
              <a:spcAft>
                <a:spcPts val="0"/>
              </a:spcAft>
              <a:buNone/>
              <a:defRPr sz="1333">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558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6067374" y="347530"/>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6067374"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dirty="0"/>
              <a:t>Insert Brand Approved Picture for Cover</a:t>
            </a:r>
            <a:br>
              <a:rPr lang="en-US" dirty="0"/>
            </a:br>
            <a:r>
              <a:rPr lang="en-US" dirty="0"/>
              <a:t>(Square Pictures only)</a:t>
            </a:r>
          </a:p>
        </p:txBody>
      </p:sp>
      <p:sp>
        <p:nvSpPr>
          <p:cNvPr id="11" name="Text Placeholder 5">
            <a:extLst>
              <a:ext uri="{FF2B5EF4-FFF2-40B4-BE49-F238E27FC236}">
                <a16:creationId xmlns:a16="http://schemas.microsoft.com/office/drawing/2014/main" id="{18792291-9005-DA45-BB61-F517ACA11576}"/>
              </a:ext>
            </a:extLst>
          </p:cNvPr>
          <p:cNvSpPr>
            <a:spLocks noGrp="1"/>
          </p:cNvSpPr>
          <p:nvPr>
            <p:ph type="body" sz="quarter" idx="13" hasCustomPrompt="1"/>
          </p:nvPr>
        </p:nvSpPr>
        <p:spPr>
          <a:xfrm>
            <a:off x="886252" y="892293"/>
            <a:ext cx="4251902" cy="429568"/>
          </a:xfrm>
        </p:spPr>
        <p:txBody>
          <a:bodyPr>
            <a:noAutofit/>
          </a:bodyPr>
          <a:lstStyle>
            <a:lvl1pPr marL="0" indent="0">
              <a:buNone/>
              <a:defRPr lang="en-US" sz="1519" b="0" i="0" smtClean="0">
                <a:solidFill>
                  <a:schemeClr val="tx2"/>
                </a:solidFill>
                <a:effectLst/>
              </a:defRPr>
            </a:lvl1pPr>
          </a:lstStyle>
          <a:p>
            <a:pPr lvl="0"/>
            <a:r>
              <a:rPr lang="en-US" b="0" i="0" dirty="0">
                <a:solidFill>
                  <a:srgbClr val="202124"/>
                </a:solidFill>
                <a:effectLst/>
                <a:latin typeface="Roboto" panose="02000000000000000000" pitchFamily="2" charset="0"/>
              </a:rPr>
              <a:t>Copy, paste and align top left of chosen program logo to this placeholder</a:t>
            </a:r>
            <a:endParaRPr lang="en-US" dirty="0"/>
          </a:p>
        </p:txBody>
      </p:sp>
    </p:spTree>
    <p:extLst>
      <p:ext uri="{BB962C8B-B14F-4D97-AF65-F5344CB8AC3E}">
        <p14:creationId xmlns:p14="http://schemas.microsoft.com/office/powerpoint/2010/main" val="206096824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Add presenter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138354195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8912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41330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7780257D-F7F1-4E63-82F4-6AECCB245A2C}"/>
              </a:ext>
            </a:extLst>
          </p:cNvPr>
          <p:cNvPicPr>
            <a:picLocks noChangeAspect="1"/>
          </p:cNvPicPr>
          <p:nvPr userDrawn="1"/>
        </p:nvPicPr>
        <p:blipFill rotWithShape="1">
          <a:blip r:embed="rId2"/>
          <a:srcRect l="8171" t="19357" r="6743" b="27564"/>
          <a:stretch/>
        </p:blipFill>
        <p:spPr>
          <a:xfrm>
            <a:off x="313041" y="6218385"/>
            <a:ext cx="3017520" cy="603505"/>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98B7014A-5236-4278-85DD-3174CEB09083}"/>
              </a:ext>
            </a:extLst>
          </p:cNvPr>
          <p:cNvPicPr>
            <a:picLocks noChangeAspect="1"/>
          </p:cNvPicPr>
          <p:nvPr userDrawn="1"/>
        </p:nvPicPr>
        <p:blipFill rotWithShape="1">
          <a:blip r:embed="rId2"/>
          <a:srcRect l="8171" t="19357" r="6743" b="27564"/>
          <a:stretch/>
        </p:blipFill>
        <p:spPr>
          <a:xfrm>
            <a:off x="2117661" y="6231425"/>
            <a:ext cx="3017520" cy="603505"/>
          </a:xfrm>
          <a:prstGeom prst="rect">
            <a:avLst/>
          </a:prstGeom>
        </p:spPr>
      </p:pic>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117661"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95406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21EC4687-E565-4D64-87C8-4C5DFBFA31A0}"/>
              </a:ext>
            </a:extLst>
          </p:cNvPr>
          <p:cNvPicPr>
            <a:picLocks noChangeAspect="1"/>
          </p:cNvPicPr>
          <p:nvPr userDrawn="1"/>
        </p:nvPicPr>
        <p:blipFill rotWithShape="1">
          <a:blip r:embed="rId2"/>
          <a:srcRect l="8171" t="19357" r="6743" b="27564"/>
          <a:stretch/>
        </p:blipFill>
        <p:spPr>
          <a:xfrm>
            <a:off x="4920099" y="6210147"/>
            <a:ext cx="3017520" cy="603505"/>
          </a:xfrm>
          <a:prstGeom prst="rect">
            <a:avLst/>
          </a:prstGeom>
        </p:spPr>
      </p:pic>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0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B51272BB-FB72-4DDF-80A5-8315A5EC4218}"/>
              </a:ext>
            </a:extLst>
          </p:cNvPr>
          <p:cNvPicPr>
            <a:picLocks noChangeAspect="1"/>
          </p:cNvPicPr>
          <p:nvPr userDrawn="1"/>
        </p:nvPicPr>
        <p:blipFill rotWithShape="1">
          <a:blip r:embed="rId2"/>
          <a:srcRect l="8171" t="19357" r="6743" b="27564"/>
          <a:stretch/>
        </p:blipFill>
        <p:spPr>
          <a:xfrm>
            <a:off x="4920099" y="6210147"/>
            <a:ext cx="3017520" cy="603505"/>
          </a:xfrm>
          <a:prstGeom prst="rect">
            <a:avLst/>
          </a:prstGeom>
        </p:spPr>
      </p:pic>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62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68FE111-DFAA-4C37-9480-4FD4C89465AB}"/>
              </a:ext>
            </a:extLst>
          </p:cNvPr>
          <p:cNvPicPr>
            <a:picLocks noChangeAspect="1"/>
          </p:cNvPicPr>
          <p:nvPr userDrawn="1"/>
        </p:nvPicPr>
        <p:blipFill rotWithShape="1">
          <a:blip r:embed="rId2"/>
          <a:srcRect l="8171" t="19357" r="6743" b="27564"/>
          <a:stretch/>
        </p:blipFill>
        <p:spPr>
          <a:xfrm>
            <a:off x="313041" y="6218385"/>
            <a:ext cx="3017520" cy="603505"/>
          </a:xfrm>
          <a:prstGeom prst="rect">
            <a:avLst/>
          </a:prstGeom>
        </p:spPr>
      </p:pic>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3"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3" name="Straight Connector 22"/>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3243"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52605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E8FA99CA-F403-4E79-BEF7-0EBC709B22DF}"/>
              </a:ext>
            </a:extLst>
          </p:cNvPr>
          <p:cNvPicPr>
            <a:picLocks noChangeAspect="1"/>
          </p:cNvPicPr>
          <p:nvPr userDrawn="1"/>
        </p:nvPicPr>
        <p:blipFill rotWithShape="1">
          <a:blip r:embed="rId2"/>
          <a:srcRect l="8171" t="19357" r="6743" b="27564"/>
          <a:stretch/>
        </p:blipFill>
        <p:spPr>
          <a:xfrm>
            <a:off x="313041" y="6218385"/>
            <a:ext cx="3017520" cy="603505"/>
          </a:xfrm>
          <a:prstGeom prst="rect">
            <a:avLst/>
          </a:prstGeom>
        </p:spPr>
      </p:pic>
      <p:sp>
        <p:nvSpPr>
          <p:cNvPr id="12" name="Rectangle 11"/>
          <p:cNvSpPr/>
          <p:nvPr/>
        </p:nvSpPr>
        <p:spPr>
          <a:xfrm>
            <a:off x="6563333"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6"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9" name="Straight Connector 28"/>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359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dirty="0"/>
              <a:t>Insert Full Background Photo Photo To Highlight a Key Message</a:t>
            </a:r>
          </a:p>
        </p:txBody>
      </p:sp>
      <p:sp>
        <p:nvSpPr>
          <p:cNvPr id="5" name="Slide title"/>
          <p:cNvSpPr>
            <a:spLocks noGrp="1" noChangeArrowheads="1"/>
          </p:cNvSpPr>
          <p:nvPr>
            <p:ph type="title" hasCustomPrompt="1"/>
          </p:nvPr>
        </p:nvSpPr>
        <p:spPr bwMode="gray">
          <a:xfrm>
            <a:off x="749371"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776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dirty="0"/>
              <a:t>This is a sample quote to draw help make a point based on what people are saying</a:t>
            </a:r>
            <a:br>
              <a:rPr lang="en-US" dirty="0"/>
            </a:br>
            <a:r>
              <a:rPr lang="en-US" dirty="0"/>
              <a:t>(Use Format Background to Change Picture)</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dirty="0">
                <a:solidFill>
                  <a:schemeClr val="tx2"/>
                </a:solidFill>
              </a:rPr>
              <a:t>Brianna Sullivan</a:t>
            </a:r>
          </a:p>
        </p:txBody>
      </p:sp>
      <p:sp>
        <p:nvSpPr>
          <p:cNvPr id="4" name="Freeform 3">
            <a:extLst>
              <a:ext uri="{FF2B5EF4-FFF2-40B4-BE49-F238E27FC236}">
                <a16:creationId xmlns:a16="http://schemas.microsoft.com/office/drawing/2014/main" id="{8F80D229-FF99-5540-91B2-2E1AECE980F3}"/>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dirty="0">
              <a:solidFill>
                <a:schemeClr val="tx2"/>
              </a:solidFill>
              <a:latin typeface="+mj-lt"/>
            </a:endParaRPr>
          </a:p>
        </p:txBody>
      </p:sp>
      <p:sp>
        <p:nvSpPr>
          <p:cNvPr id="7" name="Freeform 6">
            <a:extLst>
              <a:ext uri="{FF2B5EF4-FFF2-40B4-BE49-F238E27FC236}">
                <a16:creationId xmlns:a16="http://schemas.microsoft.com/office/drawing/2014/main" id="{8A639D36-0368-BE41-BA78-C66E8920D0A1}"/>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r>
              <a:rPr lang="en-US" sz="1899" b="1" dirty="0">
                <a:solidFill>
                  <a:schemeClr val="tx2"/>
                </a:solidFill>
                <a:latin typeface="+mj-lt"/>
              </a:rPr>
              <a:t>v</a:t>
            </a:r>
          </a:p>
        </p:txBody>
      </p:sp>
    </p:spTree>
    <p:extLst>
      <p:ext uri="{BB962C8B-B14F-4D97-AF65-F5344CB8AC3E}">
        <p14:creationId xmlns:p14="http://schemas.microsoft.com/office/powerpoint/2010/main" val="1610327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dirty="0">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dirty="0">
              <a:solidFill>
                <a:schemeClr val="tx2"/>
              </a:solidFill>
              <a:latin typeface="+mj-lt"/>
            </a:endParaRPr>
          </a:p>
        </p:txBody>
      </p:sp>
    </p:spTree>
    <p:extLst>
      <p:ext uri="{BB962C8B-B14F-4D97-AF65-F5344CB8AC3E}">
        <p14:creationId xmlns:p14="http://schemas.microsoft.com/office/powerpoint/2010/main" val="1569317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267518F-2C39-4B8B-B535-6CA24685B77B}"/>
              </a:ext>
            </a:extLst>
          </p:cNvPr>
          <p:cNvPicPr>
            <a:picLocks noChangeAspect="1"/>
          </p:cNvPicPr>
          <p:nvPr userDrawn="1"/>
        </p:nvPicPr>
        <p:blipFill rotWithShape="1">
          <a:blip r:embed="rId2"/>
          <a:srcRect l="8171" t="19357" r="6743" b="27564"/>
          <a:stretch/>
        </p:blipFill>
        <p:spPr>
          <a:xfrm>
            <a:off x="4448436" y="5715877"/>
            <a:ext cx="3017520" cy="603505"/>
          </a:xfrm>
          <a:prstGeom prst="rect">
            <a:avLst/>
          </a:prstGeom>
        </p:spPr>
      </p:pic>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dirty="0"/>
              <a:t>Thank you</a:t>
            </a:r>
          </a:p>
        </p:txBody>
      </p:sp>
    </p:spTree>
    <p:extLst>
      <p:ext uri="{BB962C8B-B14F-4D97-AF65-F5344CB8AC3E}">
        <p14:creationId xmlns:p14="http://schemas.microsoft.com/office/powerpoint/2010/main" val="37461622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413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794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80" y="555810"/>
            <a:ext cx="6960031" cy="5372292"/>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Arial" panose="020B0604020202020204" pitchFamily="34" charset="0"/>
              </a:defRPr>
            </a:lvl1pPr>
            <a:lvl2pPr>
              <a:buClr>
                <a:schemeClr val="accent2"/>
              </a:buClr>
              <a:defRPr sz="1600" baseline="0">
                <a:latin typeface="Arial" panose="020B0604020202020204" pitchFamily="34" charset="0"/>
                <a:ea typeface="Roboto" charset="0"/>
                <a:cs typeface="Arial" panose="020B0604020202020204" pitchFamily="34" charset="0"/>
              </a:defRPr>
            </a:lvl2pPr>
            <a:lvl3pPr>
              <a:buClr>
                <a:schemeClr val="accent2"/>
              </a:buClr>
              <a:defRPr sz="1600" baseline="0">
                <a:latin typeface="Arial" panose="020B0604020202020204" pitchFamily="34" charset="0"/>
                <a:ea typeface="Roboto" charset="0"/>
                <a:cs typeface="Arial" panose="020B0604020202020204" pitchFamily="34" charset="0"/>
              </a:defRPr>
            </a:lvl3pPr>
            <a:lvl4pPr>
              <a:buClr>
                <a:schemeClr val="accent2"/>
              </a:buClr>
              <a:defRPr sz="1600" baseline="0">
                <a:latin typeface="Arial" panose="020B0604020202020204" pitchFamily="34" charset="0"/>
                <a:ea typeface="Roboto" charset="0"/>
                <a:cs typeface="Arial" panose="020B0604020202020204" pitchFamily="34" charset="0"/>
              </a:defRPr>
            </a:lvl4pPr>
            <a:lvl5pPr>
              <a:buClr>
                <a:schemeClr val="accent2"/>
              </a:buClr>
              <a:defRPr sz="1600" baseline="0">
                <a:latin typeface="Arial" panose="020B0604020202020204" pitchFamily="34" charset="0"/>
                <a:ea typeface="Roboto"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466612" y="555810"/>
            <a:ext cx="3741179" cy="1246495"/>
          </a:xfrm>
          <a:prstGeom prst="rect">
            <a:avLst/>
          </a:prstGeom>
        </p:spPr>
        <p:txBody>
          <a:bodyPr lIns="0" tIns="137160" rIns="0" bIns="0">
            <a:spAutoFit/>
          </a:bodyPr>
          <a:lstStyle>
            <a:lvl1pPr>
              <a:defRPr sz="3199"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8"/>
            <a:ext cx="3741739" cy="723275"/>
          </a:xfrm>
          <a:prstGeom prst="rect">
            <a:avLst/>
          </a:prstGeom>
        </p:spPr>
        <p:txBody>
          <a:bodyPr lIns="0" tIns="228600" rIns="0" bIns="0">
            <a:spAutoFit/>
          </a:bodyPr>
          <a:lstStyle>
            <a:lvl1pPr marL="0" indent="0">
              <a:buNone/>
              <a:defRPr sz="1600" b="1"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pPr lvl="0"/>
            <a:r>
              <a:rPr lang="en-US"/>
              <a:t>Subtitle goes here — align top of subtitle box with bottom of title box.</a:t>
            </a:r>
          </a:p>
        </p:txBody>
      </p:sp>
      <p:sp>
        <p:nvSpPr>
          <p:cNvPr id="7" name="Slide Number Placeholder 5"/>
          <p:cNvSpPr>
            <a:spLocks noGrp="1"/>
          </p:cNvSpPr>
          <p:nvPr>
            <p:ph type="sldNum" sz="quarter" idx="4"/>
          </p:nvPr>
        </p:nvSpPr>
        <p:spPr>
          <a:xfrm>
            <a:off x="8737601"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0DC8-E089-4D4A-A71C-1ACF76415CE6}" type="slidenum">
              <a:rPr lang="en-US" smtClean="0"/>
              <a:t>‹#›</a:t>
            </a:fld>
            <a:endParaRPr lang="en-US" dirty="0"/>
          </a:p>
        </p:txBody>
      </p:sp>
    </p:spTree>
    <p:extLst>
      <p:ext uri="{BB962C8B-B14F-4D97-AF65-F5344CB8AC3E}">
        <p14:creationId xmlns:p14="http://schemas.microsoft.com/office/powerpoint/2010/main" val="740352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 No Image">
    <p:spTree>
      <p:nvGrpSpPr>
        <p:cNvPr id="1" name=""/>
        <p:cNvGrpSpPr/>
        <p:nvPr/>
      </p:nvGrpSpPr>
      <p:grpSpPr>
        <a:xfrm>
          <a:off x="0" y="0"/>
          <a:ext cx="0" cy="0"/>
          <a:chOff x="0" y="0"/>
          <a:chExt cx="0" cy="0"/>
        </a:xfrm>
      </p:grpSpPr>
      <p:pic>
        <p:nvPicPr>
          <p:cNvPr id="5" name="Picture 4"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7"/>
          <p:cNvSpPr txBox="1">
            <a:spLocks/>
          </p:cNvSpPr>
          <p:nvPr userDrawn="1"/>
        </p:nvSpPr>
        <p:spPr>
          <a:xfrm>
            <a:off x="925286" y="4762957"/>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txBox="1">
            <a:spLocks/>
          </p:cNvSpPr>
          <p:nvPr userDrawn="1"/>
        </p:nvSpPr>
        <p:spPr>
          <a:xfrm>
            <a:off x="925286" y="4762957"/>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7" name="Title 7"/>
          <p:cNvSpPr>
            <a:spLocks noGrp="1"/>
          </p:cNvSpPr>
          <p:nvPr>
            <p:ph type="title" hasCustomPrompt="1"/>
          </p:nvPr>
        </p:nvSpPr>
        <p:spPr>
          <a:xfrm>
            <a:off x="1851831" y="2039113"/>
            <a:ext cx="4462828" cy="1423957"/>
          </a:xfrm>
          <a:prstGeom prst="rect">
            <a:avLst/>
          </a:prstGeom>
        </p:spPr>
        <p:txBody>
          <a:bodyPr wrap="square" lIns="0" tIns="137160" rIns="0" bIns="0" anchor="t" anchorCtr="0">
            <a:spAutoFit/>
          </a:bodyPr>
          <a:lstStyle>
            <a:lvl1pPr>
              <a:defRPr sz="4199">
                <a:solidFill>
                  <a:schemeClr val="tx1"/>
                </a:solidFill>
                <a:latin typeface="Arial"/>
                <a:cs typeface="Arial"/>
              </a:defRPr>
            </a:lvl1pPr>
          </a:lstStyle>
          <a:p>
            <a:r>
              <a:rPr lang="en-US"/>
              <a:t>Divider </a:t>
            </a:r>
            <a:br>
              <a:rPr lang="en-US"/>
            </a:br>
            <a:r>
              <a:rPr lang="en-US"/>
              <a:t>slide</a:t>
            </a:r>
          </a:p>
        </p:txBody>
      </p:sp>
      <p:sp>
        <p:nvSpPr>
          <p:cNvPr id="8" name="Text Placeholder 16"/>
          <p:cNvSpPr>
            <a:spLocks noGrp="1"/>
          </p:cNvSpPr>
          <p:nvPr>
            <p:ph type="body" sz="quarter" idx="10" hasCustomPrompt="1"/>
          </p:nvPr>
        </p:nvSpPr>
        <p:spPr>
          <a:xfrm>
            <a:off x="1851830" y="3236831"/>
            <a:ext cx="4462600"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Tree>
    <p:extLst>
      <p:ext uri="{BB962C8B-B14F-4D97-AF65-F5344CB8AC3E}">
        <p14:creationId xmlns:p14="http://schemas.microsoft.com/office/powerpoint/2010/main" val="2375258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076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80" y="555810"/>
            <a:ext cx="6960031" cy="5372292"/>
          </a:xfrm>
          <a:prstGeom prst="rect">
            <a:avLst/>
          </a:prstGeom>
        </p:spPr>
        <p:txBody>
          <a:bodyPr lIns="0" tIns="228600" rIns="0" bIns="0"/>
          <a:lstStyle>
            <a:lvl1pPr marL="285724" indent="-285724">
              <a:buClrTx/>
              <a:buFont typeface="Arial" charset="0"/>
              <a:buChar char="•"/>
              <a:defRPr sz="1600" baseline="0">
                <a:latin typeface="Arial" panose="020B0604020202020204" pitchFamily="34" charset="0"/>
                <a:ea typeface="Roboto" charset="0"/>
                <a:cs typeface="Roboto" charset="0"/>
              </a:defRPr>
            </a:lvl1pPr>
            <a:lvl2pPr marL="545596" indent="-113038">
              <a:buClrTx/>
              <a:buFont typeface="Arial" panose="020B0604020202020204" pitchFamily="34" charset="0"/>
              <a:buChar char="•"/>
              <a:defRPr sz="1600" baseline="0">
                <a:latin typeface="Arial" panose="020B0604020202020204" pitchFamily="34" charset="0"/>
                <a:ea typeface="Roboto" charset="0"/>
                <a:cs typeface="Roboto" charset="0"/>
              </a:defRPr>
            </a:lvl2pPr>
            <a:lvl3pPr marL="999256" indent="-272799">
              <a:buClrTx/>
              <a:buFont typeface="Arial" panose="020B0604020202020204" pitchFamily="34" charset="0"/>
              <a:buChar char="•"/>
              <a:defRPr sz="1600" baseline="0">
                <a:latin typeface="Arial" panose="020B0604020202020204" pitchFamily="34" charset="0"/>
                <a:ea typeface="Roboto" charset="0"/>
                <a:cs typeface="Roboto" charset="0"/>
              </a:defRPr>
            </a:lvl3pPr>
            <a:lvl4pPr marL="1380329" indent="-199670">
              <a:buClrTx/>
              <a:buFont typeface="Arial" panose="020B0604020202020204" pitchFamily="34" charset="0"/>
              <a:buChar char="•"/>
              <a:defRPr sz="1600" baseline="0">
                <a:latin typeface="Arial" panose="020B0604020202020204" pitchFamily="34" charset="0"/>
                <a:ea typeface="Roboto" charset="0"/>
                <a:cs typeface="Roboto" charset="0"/>
              </a:defRPr>
            </a:lvl4pPr>
            <a:lvl5pPr marL="2096277" indent="-232920">
              <a:buClrTx/>
              <a:buFont typeface="Arial" panose="020B0604020202020204" pitchFamily="34" charset="0"/>
              <a:buChar char="•"/>
              <a:defRPr sz="1600" baseline="0">
                <a:latin typeface="Arial" panose="020B0604020202020204" pitchFamily="34"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466612" y="555810"/>
            <a:ext cx="3741179" cy="1246495"/>
          </a:xfrm>
          <a:prstGeom prst="rect">
            <a:avLst/>
          </a:prstGeom>
        </p:spPr>
        <p:txBody>
          <a:bodyPr lIns="0" tIns="137160" rIns="0" bIns="0">
            <a:spAutoFit/>
          </a:bodyPr>
          <a:lstStyle>
            <a:lvl1pPr>
              <a:defRPr sz="3038" baseline="0">
                <a:solidFill>
                  <a:schemeClr val="tx1"/>
                </a:solidFill>
                <a:latin typeface="PMingLiU" panose="02020500000000000000" pitchFamily="18" charset="-120"/>
                <a:ea typeface="PMingLiU" panose="02020500000000000000" pitchFamily="18" charset="-120"/>
                <a:cs typeface="Roboto" panose="02000000000000000000" pitchFamily="2"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8"/>
            <a:ext cx="3741739" cy="723275"/>
          </a:xfrm>
          <a:prstGeom prst="rect">
            <a:avLst/>
          </a:prstGeom>
        </p:spPr>
        <p:txBody>
          <a:bodyPr lIns="0" tIns="228600" rIns="0" bIns="0">
            <a:spAutoFit/>
          </a:bodyPr>
          <a:lstStyle>
            <a:lvl1pPr marL="0" indent="0">
              <a:buNone/>
              <a:defRPr sz="1600" b="1" baseline="0">
                <a:solidFill>
                  <a:schemeClr val="accent1"/>
                </a:solidFill>
                <a:latin typeface="Arial" panose="020B0604020202020204" pitchFamily="34" charset="0"/>
                <a:ea typeface="Roboto Slab" charset="0"/>
                <a:cs typeface="Roboto Slab" charset="0"/>
              </a:defRPr>
            </a:lvl1pPr>
          </a:lstStyle>
          <a:p>
            <a:pPr lvl="0"/>
            <a:r>
              <a:rPr lang="en-US"/>
              <a:t>Subtitle goes here — align top of subtitle box with bottom of title box.</a:t>
            </a:r>
          </a:p>
        </p:txBody>
      </p:sp>
      <p:sp>
        <p:nvSpPr>
          <p:cNvPr id="7" name="Content Placeholder 2"/>
          <p:cNvSpPr>
            <a:spLocks noGrp="1"/>
          </p:cNvSpPr>
          <p:nvPr>
            <p:ph idx="14"/>
          </p:nvPr>
        </p:nvSpPr>
        <p:spPr>
          <a:xfrm>
            <a:off x="466612" y="2481943"/>
            <a:ext cx="3741179" cy="3446158"/>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737601"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0DC8-E089-4D4A-A71C-1ACF76415CE6}" type="slidenum">
              <a:rPr lang="en-US" smtClean="0"/>
              <a:t>‹#›</a:t>
            </a:fld>
            <a:endParaRPr lang="en-US" dirty="0"/>
          </a:p>
        </p:txBody>
      </p:sp>
    </p:spTree>
    <p:extLst>
      <p:ext uri="{BB962C8B-B14F-4D97-AF65-F5344CB8AC3E}">
        <p14:creationId xmlns:p14="http://schemas.microsoft.com/office/powerpoint/2010/main" val="500921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80" y="555813"/>
            <a:ext cx="6960031" cy="2581961"/>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466612" y="555810"/>
            <a:ext cx="3741179" cy="1246495"/>
          </a:xfrm>
          <a:prstGeom prst="rect">
            <a:avLst/>
          </a:prstGeom>
        </p:spPr>
        <p:txBody>
          <a:bodyPr lIns="0" tIns="137160" rIns="0" bIns="0">
            <a:spAutoFit/>
          </a:bodyPr>
          <a:lstStyle>
            <a:lvl1pPr>
              <a:defRPr sz="3199" baseline="0">
                <a:solidFill>
                  <a:schemeClr val="tx1"/>
                </a:solidFill>
                <a:latin typeface="Arial" panose="020B0604020202020204" pitchFamily="34" charset="0"/>
                <a:ea typeface="Roboto Slab" charset="0"/>
                <a:cs typeface="Arial"/>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8"/>
            <a:ext cx="3741739" cy="723275"/>
          </a:xfrm>
          <a:prstGeom prst="rect">
            <a:avLst/>
          </a:prstGeom>
        </p:spPr>
        <p:txBody>
          <a:bodyPr lIns="0" tIns="228600" rIns="0" bIns="0">
            <a:spAutoFit/>
          </a:bodyPr>
          <a:lstStyle>
            <a:lvl1pPr marL="0" indent="0">
              <a:buNone/>
              <a:defRPr sz="1600" b="1" baseline="0">
                <a:solidFill>
                  <a:schemeClr val="accent1"/>
                </a:solidFill>
                <a:latin typeface="Arial" panose="020B0604020202020204" pitchFamily="34" charset="0"/>
                <a:ea typeface="Roboto Slab" charset="0"/>
                <a:cs typeface="Roboto Slab" charset="0"/>
              </a:defRPr>
            </a:lvl1pPr>
          </a:lstStyle>
          <a:p>
            <a:pPr lvl="0"/>
            <a:r>
              <a:rPr lang="en-US"/>
              <a:t>Subtitle goes here — align top of subtitle box with bottom of title box.</a:t>
            </a:r>
          </a:p>
        </p:txBody>
      </p:sp>
      <p:sp>
        <p:nvSpPr>
          <p:cNvPr id="7" name="Content Placeholder 2"/>
          <p:cNvSpPr>
            <a:spLocks noGrp="1"/>
          </p:cNvSpPr>
          <p:nvPr>
            <p:ph idx="14"/>
          </p:nvPr>
        </p:nvSpPr>
        <p:spPr>
          <a:xfrm>
            <a:off x="4773480" y="3137773"/>
            <a:ext cx="6960031" cy="2774515"/>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466612" y="2481943"/>
            <a:ext cx="3741179" cy="3446158"/>
          </a:xfrm>
          <a:prstGeom prst="rect">
            <a:avLst/>
          </a:prstGeom>
        </p:spPr>
        <p:txBody>
          <a:bodyPr lIns="0" tIns="228600" rIns="0" bIns="0"/>
          <a:lstStyle>
            <a:lvl1pPr marL="285724" indent="-285724">
              <a:buClr>
                <a:schemeClr val="accent2"/>
              </a:buClr>
              <a:buFont typeface="Arial" charset="0"/>
              <a:buChar char="•"/>
              <a:defRPr sz="1600" baseline="0">
                <a:latin typeface="Arial" panose="020B0604020202020204" pitchFamily="34" charset="0"/>
                <a:ea typeface="Roboto" charset="0"/>
                <a:cs typeface="Roboto" charset="0"/>
              </a:defRPr>
            </a:lvl1pPr>
            <a:lvl2pPr>
              <a:buClr>
                <a:schemeClr val="accent2"/>
              </a:buClr>
              <a:defRPr sz="1600" baseline="0">
                <a:latin typeface="Arial" panose="020B0604020202020204" pitchFamily="34" charset="0"/>
                <a:ea typeface="Roboto" charset="0"/>
                <a:cs typeface="Roboto" charset="0"/>
              </a:defRPr>
            </a:lvl2pPr>
            <a:lvl3pPr>
              <a:buClr>
                <a:schemeClr val="accent2"/>
              </a:buClr>
              <a:defRPr sz="1600" baseline="0">
                <a:latin typeface="Arial" panose="020B0604020202020204" pitchFamily="34" charset="0"/>
                <a:ea typeface="Roboto" charset="0"/>
                <a:cs typeface="Roboto" charset="0"/>
              </a:defRPr>
            </a:lvl3pPr>
            <a:lvl4pPr>
              <a:buClr>
                <a:schemeClr val="accent2"/>
              </a:buClr>
              <a:defRPr sz="1600" baseline="0">
                <a:latin typeface="Arial" panose="020B0604020202020204" pitchFamily="34" charset="0"/>
                <a:ea typeface="Roboto" charset="0"/>
                <a:cs typeface="Roboto" charset="0"/>
              </a:defRPr>
            </a:lvl4pPr>
            <a:lvl5pPr>
              <a:buClr>
                <a:schemeClr val="accent2"/>
              </a:buClr>
              <a:defRPr sz="1600" baseline="0">
                <a:latin typeface="Arial" panose="020B0604020202020204" pitchFamily="34"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737601"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0DC8-E089-4D4A-A71C-1ACF76415CE6}" type="slidenum">
              <a:rPr lang="en-US" smtClean="0"/>
              <a:t>‹#›</a:t>
            </a:fld>
            <a:endParaRPr lang="en-US" dirty="0"/>
          </a:p>
        </p:txBody>
      </p:sp>
    </p:spTree>
    <p:extLst>
      <p:ext uri="{BB962C8B-B14F-4D97-AF65-F5344CB8AC3E}">
        <p14:creationId xmlns:p14="http://schemas.microsoft.com/office/powerpoint/2010/main" val="2182183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60" y="617804"/>
            <a:ext cx="4471174" cy="777728"/>
          </a:xfrm>
          <a:prstGeom prst="rect">
            <a:avLst/>
          </a:prstGeom>
        </p:spPr>
        <p:txBody>
          <a:bodyPr wrap="square" lIns="0" tIns="137160" rIns="0" bIns="0" anchor="t" anchorCtr="0">
            <a:spAutoFit/>
          </a:bodyPr>
          <a:lstStyle>
            <a:lvl1pPr>
              <a:defRPr sz="4199">
                <a:solidFill>
                  <a:schemeClr val="tx1"/>
                </a:solidFill>
              </a:defRPr>
            </a:lvl1pPr>
          </a:lstStyle>
          <a:p>
            <a:r>
              <a:rPr lang="en-US"/>
              <a:t>Presentation Title</a:t>
            </a:r>
          </a:p>
        </p:txBody>
      </p:sp>
      <p:sp>
        <p:nvSpPr>
          <p:cNvPr id="13" name="Title 7"/>
          <p:cNvSpPr txBox="1">
            <a:spLocks/>
          </p:cNvSpPr>
          <p:nvPr userDrawn="1"/>
        </p:nvSpPr>
        <p:spPr>
          <a:xfrm>
            <a:off x="925286" y="4762955"/>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3"/>
            <a:ext cx="4471174"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22" name="Text Placeholder 21"/>
          <p:cNvSpPr>
            <a:spLocks noGrp="1"/>
          </p:cNvSpPr>
          <p:nvPr>
            <p:ph type="body" sz="quarter" idx="12" hasCustomPrompt="1"/>
          </p:nvPr>
        </p:nvSpPr>
        <p:spPr>
          <a:xfrm>
            <a:off x="464772" y="5568494"/>
            <a:ext cx="4579531" cy="166199"/>
          </a:xfrm>
          <a:prstGeom prst="rect">
            <a:avLst/>
          </a:prstGeo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579" marR="0" lvl="0" indent="-228579" algn="l" defTabSz="914316" rtl="0" eaLnBrk="1" fontAlgn="auto" latinLnBrk="0" hangingPunct="1">
              <a:lnSpc>
                <a:spcPct val="90000"/>
              </a:lnSpc>
              <a:spcBef>
                <a:spcPts val="1000"/>
              </a:spcBef>
              <a:spcAft>
                <a:spcPts val="0"/>
              </a:spcAft>
              <a:buClrTx/>
              <a:buSzTx/>
              <a:tabLst/>
              <a:defRPr/>
            </a:pPr>
            <a:r>
              <a:rPr lang="en-US"/>
              <a:t>Date</a:t>
            </a:r>
          </a:p>
        </p:txBody>
      </p:sp>
      <p:pic>
        <p:nvPicPr>
          <p:cNvPr id="2" name="Picture 1" descr="CB16029_PPTTemplates_TitleAndDividers_Corporate-03.jpg"/>
          <p:cNvPicPr>
            <a:picLocks noChangeAspect="1"/>
          </p:cNvPicPr>
          <p:nvPr userDrawn="1"/>
        </p:nvPicPr>
        <p:blipFill rotWithShape="1">
          <a:blip r:embed="rId2">
            <a:extLst>
              <a:ext uri="{28A0092B-C50C-407E-A947-70E740481C1C}">
                <a14:useLocalDpi xmlns:a14="http://schemas.microsoft.com/office/drawing/2010/main" val="0"/>
              </a:ext>
            </a:extLst>
          </a:blip>
          <a:srcRect l="46036"/>
          <a:stretch/>
        </p:blipFill>
        <p:spPr>
          <a:xfrm>
            <a:off x="5610413" y="0"/>
            <a:ext cx="6576655" cy="6858000"/>
          </a:xfrm>
          <a:prstGeom prst="rect">
            <a:avLst/>
          </a:prstGeom>
        </p:spPr>
      </p:pic>
    </p:spTree>
    <p:extLst>
      <p:ext uri="{BB962C8B-B14F-4D97-AF65-F5344CB8AC3E}">
        <p14:creationId xmlns:p14="http://schemas.microsoft.com/office/powerpoint/2010/main" val="1068835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33376"/>
            <a:ext cx="10566400" cy="639763"/>
          </a:xfrm>
          <a:prstGeom prst="rect">
            <a:avLst/>
          </a:prstGeom>
        </p:spPr>
        <p:txBody>
          <a:bodyPr/>
          <a:lstStyle>
            <a:lvl1pPr>
              <a:defRPr>
                <a:solidFill>
                  <a:srgbClr val="00529B"/>
                </a:solidFill>
              </a:defRPr>
            </a:lvl1pPr>
          </a:lstStyle>
          <a:p>
            <a:r>
              <a:rPr lang="en-US"/>
              <a:t>Click to edit Master title style</a:t>
            </a:r>
          </a:p>
        </p:txBody>
      </p:sp>
      <p:sp>
        <p:nvSpPr>
          <p:cNvPr id="3" name="Content Placeholder 2"/>
          <p:cNvSpPr>
            <a:spLocks noGrp="1"/>
          </p:cNvSpPr>
          <p:nvPr>
            <p:ph idx="1"/>
          </p:nvPr>
        </p:nvSpPr>
        <p:spPr>
          <a:xfrm>
            <a:off x="660400" y="1019175"/>
            <a:ext cx="10871200" cy="51022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553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6067374" y="347530"/>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6067374"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dirty="0"/>
              <a:t>Insert Brand Approved Picture for Cover</a:t>
            </a:r>
            <a:br>
              <a:rPr lang="en-US" dirty="0"/>
            </a:br>
            <a:r>
              <a:rPr lang="en-US" dirty="0"/>
              <a:t>(Square Pictures only)</a:t>
            </a:r>
          </a:p>
        </p:txBody>
      </p:sp>
    </p:spTree>
    <p:extLst>
      <p:ext uri="{BB962C8B-B14F-4D97-AF65-F5344CB8AC3E}">
        <p14:creationId xmlns:p14="http://schemas.microsoft.com/office/powerpoint/2010/main" val="1018141837"/>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C59341DD-BCD8-4AFB-BC7C-56C2F5857A13}"/>
              </a:ext>
            </a:extLst>
          </p:cNvPr>
          <p:cNvPicPr>
            <a:picLocks noChangeAspect="1"/>
          </p:cNvPicPr>
          <p:nvPr userDrawn="1"/>
        </p:nvPicPr>
        <p:blipFill rotWithShape="1">
          <a:blip r:embed="rId2"/>
          <a:srcRect l="8171" t="19357" r="6743" b="27564"/>
          <a:stretch/>
        </p:blipFill>
        <p:spPr>
          <a:xfrm>
            <a:off x="313041" y="6218385"/>
            <a:ext cx="3017520" cy="603505"/>
          </a:xfrm>
          <a:prstGeom prst="rect">
            <a:avLst/>
          </a:prstGeom>
        </p:spPr>
      </p:pic>
      <p:sp>
        <p:nvSpPr>
          <p:cNvPr id="12" name="Rectangle 11"/>
          <p:cNvSpPr/>
          <p:nvPr/>
        </p:nvSpPr>
        <p:spPr>
          <a:xfrm>
            <a:off x="6563333"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6"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9" name="Straight Connector 28"/>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28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dirty="0">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dirty="0">
              <a:solidFill>
                <a:schemeClr val="tx2"/>
              </a:solidFill>
              <a:latin typeface="+mj-lt"/>
            </a:endParaRPr>
          </a:p>
        </p:txBody>
      </p:sp>
    </p:spTree>
    <p:extLst>
      <p:ext uri="{BB962C8B-B14F-4D97-AF65-F5344CB8AC3E}">
        <p14:creationId xmlns:p14="http://schemas.microsoft.com/office/powerpoint/2010/main" val="18612307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EE87B70-390A-4387-A234-A14D6E23AE98}"/>
              </a:ext>
            </a:extLst>
          </p:cNvPr>
          <p:cNvPicPr>
            <a:picLocks noChangeAspect="1"/>
          </p:cNvPicPr>
          <p:nvPr userDrawn="1"/>
        </p:nvPicPr>
        <p:blipFill rotWithShape="1">
          <a:blip r:embed="rId2"/>
          <a:srcRect l="8171" t="26003" r="6743" b="27564"/>
          <a:stretch/>
        </p:blipFill>
        <p:spPr>
          <a:xfrm>
            <a:off x="329517" y="6310428"/>
            <a:ext cx="3017520" cy="527938"/>
          </a:xfrm>
          <a:prstGeom prst="rect">
            <a:avLst/>
          </a:prstGeom>
        </p:spPr>
      </p:pic>
      <p:sp>
        <p:nvSpPr>
          <p:cNvPr id="3" name="Content Placeholder 2"/>
          <p:cNvSpPr>
            <a:spLocks noGrp="1"/>
          </p:cNvSpPr>
          <p:nvPr>
            <p:ph idx="1"/>
          </p:nvPr>
        </p:nvSpPr>
        <p:spPr>
          <a:xfrm>
            <a:off x="4773480" y="555810"/>
            <a:ext cx="6960031" cy="5372292"/>
          </a:xfrm>
          <a:prstGeom prst="rect">
            <a:avLst/>
          </a:prstGeom>
        </p:spPr>
        <p:txBody>
          <a:bodyPr lIns="0" tIns="228600" rIns="0" bIns="0"/>
          <a:lstStyle>
            <a:lvl1pPr marL="285724" indent="-285724">
              <a:buClr>
                <a:schemeClr val="accent6"/>
              </a:buClr>
              <a:buFont typeface="Arial" charset="0"/>
              <a:buChar char="•"/>
              <a:defRPr sz="1709" baseline="0">
                <a:latin typeface="+mn-lt"/>
                <a:ea typeface="Roboto" charset="0"/>
                <a:cs typeface="Arial" panose="020B0604020202020204" pitchFamily="34" charset="0"/>
              </a:defRPr>
            </a:lvl1pPr>
            <a:lvl2pPr>
              <a:buClr>
                <a:schemeClr val="accent2"/>
              </a:buClr>
              <a:defRPr sz="1709" baseline="0">
                <a:latin typeface="+mn-lt"/>
                <a:ea typeface="Roboto" charset="0"/>
                <a:cs typeface="Arial" panose="020B0604020202020204" pitchFamily="34" charset="0"/>
              </a:defRPr>
            </a:lvl2pPr>
            <a:lvl3pPr>
              <a:buClr>
                <a:schemeClr val="accent2"/>
              </a:buClr>
              <a:defRPr sz="1709" baseline="0">
                <a:latin typeface="+mn-lt"/>
                <a:ea typeface="Roboto" charset="0"/>
                <a:cs typeface="Arial" panose="020B0604020202020204" pitchFamily="34" charset="0"/>
              </a:defRPr>
            </a:lvl3pPr>
            <a:lvl4pPr>
              <a:buClr>
                <a:schemeClr val="accent2"/>
              </a:buClr>
              <a:defRPr sz="1709" baseline="0">
                <a:latin typeface="+mn-lt"/>
                <a:ea typeface="Roboto" charset="0"/>
                <a:cs typeface="Arial" panose="020B0604020202020204" pitchFamily="34" charset="0"/>
              </a:defRPr>
            </a:lvl4pPr>
            <a:lvl5pPr>
              <a:buClr>
                <a:schemeClr val="accent2"/>
              </a:buClr>
              <a:defRPr sz="1709" baseline="0">
                <a:latin typeface="+mn-lt"/>
                <a:ea typeface="Roboto"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466612" y="555810"/>
            <a:ext cx="3741179" cy="1246495"/>
          </a:xfrm>
          <a:prstGeom prst="rect">
            <a:avLst/>
          </a:prstGeom>
        </p:spPr>
        <p:txBody>
          <a:bodyPr lIns="0" tIns="137160" rIns="0" bIns="0">
            <a:spAutoFit/>
          </a:bodyPr>
          <a:lstStyle>
            <a:lvl1pPr>
              <a:defRPr sz="3199" b="0" i="0" baseline="0">
                <a:solidFill>
                  <a:schemeClr val="tx1"/>
                </a:solidFill>
                <a:latin typeface="Roboto Slab" pitchFamily="2" charset="0"/>
                <a:ea typeface="Roboto Slab" pitchFamily="2" charset="0"/>
                <a:cs typeface="Arial" panose="020B0604020202020204" pitchFamily="34"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8"/>
            <a:ext cx="3741739" cy="723275"/>
          </a:xfrm>
          <a:prstGeom prst="rect">
            <a:avLst/>
          </a:prstGeom>
        </p:spPr>
        <p:txBody>
          <a:bodyPr lIns="0" tIns="228600" rIns="0" bIns="0">
            <a:spAutoFit/>
          </a:bodyPr>
          <a:lstStyle>
            <a:lvl1pPr marL="0" indent="0">
              <a:buNone/>
              <a:defRPr sz="1600" b="1" i="0" baseline="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209019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33376"/>
            <a:ext cx="10566400" cy="639763"/>
          </a:xfrm>
          <a:prstGeom prst="rect">
            <a:avLst/>
          </a:prstGeom>
        </p:spPr>
        <p:txBody>
          <a:bodyPr/>
          <a:lstStyle>
            <a:lvl1pPr>
              <a:defRPr>
                <a:solidFill>
                  <a:srgbClr val="00529B"/>
                </a:solidFill>
              </a:defRPr>
            </a:lvl1pPr>
          </a:lstStyle>
          <a:p>
            <a:r>
              <a:rPr lang="en-US"/>
              <a:t>Click to edit Master title style</a:t>
            </a:r>
          </a:p>
        </p:txBody>
      </p:sp>
      <p:sp>
        <p:nvSpPr>
          <p:cNvPr id="3" name="Content Placeholder 2"/>
          <p:cNvSpPr>
            <a:spLocks noGrp="1"/>
          </p:cNvSpPr>
          <p:nvPr>
            <p:ph idx="1"/>
          </p:nvPr>
        </p:nvSpPr>
        <p:spPr>
          <a:xfrm>
            <a:off x="660400" y="1019175"/>
            <a:ext cx="10871200" cy="51022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screenshot of a cell phone&#10;&#10;Description automatically generated">
            <a:extLst>
              <a:ext uri="{FF2B5EF4-FFF2-40B4-BE49-F238E27FC236}">
                <a16:creationId xmlns:a16="http://schemas.microsoft.com/office/drawing/2014/main" id="{6D324735-F60C-4351-A55F-840AA8FA7BF6}"/>
              </a:ext>
            </a:extLst>
          </p:cNvPr>
          <p:cNvPicPr>
            <a:picLocks noChangeAspect="1"/>
          </p:cNvPicPr>
          <p:nvPr userDrawn="1"/>
        </p:nvPicPr>
        <p:blipFill rotWithShape="1">
          <a:blip r:embed="rId2"/>
          <a:srcRect l="8171" t="26728" r="6743" b="27564"/>
          <a:stretch/>
        </p:blipFill>
        <p:spPr>
          <a:xfrm>
            <a:off x="313041" y="6302190"/>
            <a:ext cx="3017520" cy="519700"/>
          </a:xfrm>
          <a:prstGeom prst="rect">
            <a:avLst/>
          </a:prstGeom>
        </p:spPr>
      </p:pic>
    </p:spTree>
    <p:extLst>
      <p:ext uri="{BB962C8B-B14F-4D97-AF65-F5344CB8AC3E}">
        <p14:creationId xmlns:p14="http://schemas.microsoft.com/office/powerpoint/2010/main" val="307722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6067374" y="347530"/>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6067374"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dirty="0"/>
              <a:t>Insert Brand Approved Picture for Cover</a:t>
            </a:r>
            <a:br>
              <a:rPr lang="en-US" dirty="0"/>
            </a:br>
            <a:r>
              <a:rPr lang="en-US" dirty="0"/>
              <a:t>(Square Pictures only)</a:t>
            </a:r>
          </a:p>
        </p:txBody>
      </p:sp>
      <p:sp>
        <p:nvSpPr>
          <p:cNvPr id="11" name="Text Placeholder 5">
            <a:extLst>
              <a:ext uri="{FF2B5EF4-FFF2-40B4-BE49-F238E27FC236}">
                <a16:creationId xmlns:a16="http://schemas.microsoft.com/office/drawing/2014/main" id="{18792291-9005-DA45-BB61-F517ACA11576}"/>
              </a:ext>
            </a:extLst>
          </p:cNvPr>
          <p:cNvSpPr>
            <a:spLocks noGrp="1"/>
          </p:cNvSpPr>
          <p:nvPr>
            <p:ph type="body" sz="quarter" idx="13" hasCustomPrompt="1"/>
          </p:nvPr>
        </p:nvSpPr>
        <p:spPr>
          <a:xfrm>
            <a:off x="886252" y="892293"/>
            <a:ext cx="4251902" cy="429568"/>
          </a:xfrm>
        </p:spPr>
        <p:txBody>
          <a:bodyPr>
            <a:noAutofit/>
          </a:bodyPr>
          <a:lstStyle>
            <a:lvl1pPr marL="0" indent="0">
              <a:buNone/>
              <a:defRPr lang="en-US" sz="1519" b="0" i="0" smtClean="0">
                <a:solidFill>
                  <a:schemeClr val="tx2"/>
                </a:solidFill>
                <a:effectLst/>
              </a:defRPr>
            </a:lvl1pPr>
          </a:lstStyle>
          <a:p>
            <a:pPr lvl="0"/>
            <a:r>
              <a:rPr lang="en-US" b="0" i="0" dirty="0">
                <a:solidFill>
                  <a:srgbClr val="202124"/>
                </a:solidFill>
                <a:effectLst/>
                <a:latin typeface="Roboto" panose="02000000000000000000" pitchFamily="2" charset="0"/>
              </a:rPr>
              <a:t>Copy, paste and align top left of chosen program logo to this placeholder</a:t>
            </a:r>
            <a:endParaRPr lang="en-US" dirty="0"/>
          </a:p>
        </p:txBody>
      </p:sp>
      <p:pic>
        <p:nvPicPr>
          <p:cNvPr id="5" name="Picture 4" descr="A close up of a logo&#10;&#10;Description automatically generated">
            <a:extLst>
              <a:ext uri="{FF2B5EF4-FFF2-40B4-BE49-F238E27FC236}">
                <a16:creationId xmlns:a16="http://schemas.microsoft.com/office/drawing/2014/main" id="{195F01AD-168A-47C3-9360-004D3B96DA0D}"/>
              </a:ext>
            </a:extLst>
          </p:cNvPr>
          <p:cNvPicPr>
            <a:picLocks noChangeAspect="1"/>
          </p:cNvPicPr>
          <p:nvPr userDrawn="1"/>
        </p:nvPicPr>
        <p:blipFill>
          <a:blip r:embed="rId2"/>
          <a:stretch>
            <a:fillRect/>
          </a:stretch>
        </p:blipFill>
        <p:spPr>
          <a:xfrm>
            <a:off x="355048" y="-672170"/>
            <a:ext cx="5487213" cy="2742812"/>
          </a:xfrm>
          <a:prstGeom prst="rect">
            <a:avLst/>
          </a:prstGeom>
        </p:spPr>
      </p:pic>
    </p:spTree>
    <p:extLst>
      <p:ext uri="{BB962C8B-B14F-4D97-AF65-F5344CB8AC3E}">
        <p14:creationId xmlns:p14="http://schemas.microsoft.com/office/powerpoint/2010/main" val="7693888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Add presenter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4131761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1.jp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8"/>
    </p:custDataLst>
    <p:extLst>
      <p:ext uri="{BB962C8B-B14F-4D97-AF65-F5344CB8AC3E}">
        <p14:creationId xmlns:p14="http://schemas.microsoft.com/office/powerpoint/2010/main" val="278097411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32" r:id="rId3"/>
    <p:sldLayoutId id="2147483834" r:id="rId4"/>
    <p:sldLayoutId id="2147483837" r:id="rId5"/>
    <p:sldLayoutId id="2147483841" r:id="rId6"/>
    <p:sldLayoutId id="2147483867" r:id="rId7"/>
    <p:sldLayoutId id="2147483845" r:id="rId8"/>
    <p:sldLayoutId id="2147483846" r:id="rId9"/>
    <p:sldLayoutId id="2147483847" r:id="rId10"/>
    <p:sldLayoutId id="2147483863" r:id="rId11"/>
    <p:sldLayoutId id="2147483892" r:id="rId12"/>
    <p:sldLayoutId id="2147483895" r:id="rId13"/>
    <p:sldLayoutId id="2147483896" r:id="rId14"/>
    <p:sldLayoutId id="2147483897" r:id="rId15"/>
    <p:sldLayoutId id="2147483898" r:id="rId16"/>
  </p:sldLayoutIdLst>
  <p:txStyles>
    <p:titleStyle>
      <a:lvl1pPr algn="l" defTabSz="931678" rtl="0" eaLnBrk="1" latinLnBrk="0" hangingPunct="1">
        <a:spcBef>
          <a:spcPct val="0"/>
        </a:spcBef>
        <a:buNone/>
        <a:defRPr sz="3418" kern="1200">
          <a:solidFill>
            <a:schemeClr val="tx1"/>
          </a:solidFill>
          <a:latin typeface="+mj-lt"/>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03BABB5-3ECB-4298-9271-A17647024F38}"/>
              </a:ext>
            </a:extLst>
          </p:cNvPr>
          <p:cNvPicPr>
            <a:picLocks noChangeAspect="1"/>
          </p:cNvPicPr>
          <p:nvPr userDrawn="1"/>
        </p:nvPicPr>
        <p:blipFill rotWithShape="1">
          <a:blip r:embed="rId26"/>
          <a:srcRect l="8171" t="19357" r="6743" b="27564"/>
          <a:stretch/>
        </p:blipFill>
        <p:spPr>
          <a:xfrm>
            <a:off x="313041" y="6218385"/>
            <a:ext cx="3017520" cy="603505"/>
          </a:xfrm>
          <a:prstGeom prst="rect">
            <a:avLst/>
          </a:prstGeom>
        </p:spPr>
      </p:pic>
      <p:sp>
        <p:nvSpPr>
          <p:cNvPr id="22"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5"/>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4"/>
    </p:custDataLst>
    <p:extLst>
      <p:ext uri="{BB962C8B-B14F-4D97-AF65-F5344CB8AC3E}">
        <p14:creationId xmlns:p14="http://schemas.microsoft.com/office/powerpoint/2010/main" val="238763541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3" r:id="rId22"/>
  </p:sldLayoutIdLst>
  <p:txStyles>
    <p:titleStyle>
      <a:lvl1pPr algn="l" defTabSz="931678" rtl="0" eaLnBrk="1" latinLnBrk="0" hangingPunct="1">
        <a:spcBef>
          <a:spcPct val="0"/>
        </a:spcBef>
        <a:buNone/>
        <a:defRPr sz="3418" kern="1200">
          <a:solidFill>
            <a:schemeClr val="tx1"/>
          </a:solidFill>
          <a:latin typeface="+mj-lt"/>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hyperlink" Target="https://webnew.ped.state.nm.us/bureaus/assessment-3/sat-psa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hyperlink" Target="collegeboard.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www.collegeboard.org/ss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ebnew.ped.state.nm.us/wp-content/uploads/2021/01/NM-Bulk-Registration-Webinar-Slides.pdf" TargetMode="External"/><Relationship Id="rId2" Type="http://schemas.openxmlformats.org/officeDocument/2006/relationships/hyperlink" Target="https://nam04.safelinks.protection.outlook.com/?url=https%3A%2F%2Fcollegeboard.zoom.us%2Frec%2Fshare%2FOE1oHOd4QbhMR35RHYlvq3bO06e-9qx1gKf7aR5czkKjrSjZFlOwOOhJpAleJQJC.6mUDkaVRLGbseEkb&amp;data=04%7C01%7Ccbuchbinder%40collegeboard.org%7C0e0a90a2d0cb4e5a88d708d8c229655d%7C7530bdedfd6e4f58b5d2ea681eb07663%7C0%7C0%7C637472830327273014%7CUnknown%7CTWFpbGZsb3d8eyJWIjoiMC4wLjAwMDAiLCJQIjoiV2luMzIiLCJBTiI6Ik1haWwiLCJXVCI6Mn0%3D%7C1000&amp;sdata=fBz4uana1l3n3UBhJePEWX4jZWTQuRkeZzIrrFpxHw8%3D&amp;reserved=0" TargetMode="Externa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hyperlink" Target="https://bulkreg.collegeboard.org/"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omments" Target="../comments/comment4.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omments" Target="../comments/commen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studentsearch.collegeboard.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6.xml"/></Relationships>
</file>

<file path=ppt/slides/_rels/slide25.xml.rels><?xml version="1.0" encoding="UTF-8" standalone="yes"?>
<Relationships xmlns="http://schemas.openxmlformats.org/package/2006/relationships"><Relationship Id="rId8" Type="http://schemas.openxmlformats.org/officeDocument/2006/relationships/hyperlink" Target="https://ssdonline.collegeboard.org/" TargetMode="External"/><Relationship Id="rId3" Type="http://schemas.openxmlformats.org/officeDocument/2006/relationships/hyperlink" Target="Digitaltesting.collegeboard.org" TargetMode="External"/><Relationship Id="rId7" Type="http://schemas.openxmlformats.org/officeDocument/2006/relationships/hyperlink" Target="https://cbpt.tds.cambiumast.com/studen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lick.e.collegeboard.org/?qs=eddffa437a4078ed22cedee8487302d977c43a4ab7cb5242a5d50e4d9d76cd9cf265ff734df1657d5b991081e0f5682beb7f8219f155ba13" TargetMode="External"/><Relationship Id="rId5" Type="http://schemas.openxmlformats.org/officeDocument/2006/relationships/hyperlink" Target="https://click.e.collegeboard.org/?qs=eddffa437a4078ed933058a88e3cbe13b3478b1474bc43d554e7880c86260c84c7b0a2ab5563796cd665c2761b6fc7c8953e9e44f06fca1c" TargetMode="External"/><Relationship Id="rId4" Type="http://schemas.openxmlformats.org/officeDocument/2006/relationships/hyperlink" Target="https://webnew.ped.state.nm.us/wp-content/uploads/2021/01/Technology-Specifications-Quick-Guide-2020-21.pdf" TargetMode="External"/><Relationship Id="rId9" Type="http://schemas.openxmlformats.org/officeDocument/2006/relationships/comments" Target="../comments/commen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ebnew.ped.state.nm.us/wp-content/uploads/2021/01/Technology-Specifications-Quick-Guide-2020-21.pdf" TargetMode="External"/><Relationship Id="rId7" Type="http://schemas.openxmlformats.org/officeDocument/2006/relationships/comments" Target="../comments/comment8.xml"/><Relationship Id="rId2" Type="http://schemas.openxmlformats.org/officeDocument/2006/relationships/hyperlink" Target="https://digitaltesting.collegeboard.org/" TargetMode="External"/><Relationship Id="rId1" Type="http://schemas.openxmlformats.org/officeDocument/2006/relationships/slideLayout" Target="../slideLayouts/slideLayout7.xml"/><Relationship Id="rId6" Type="http://schemas.openxmlformats.org/officeDocument/2006/relationships/hyperlink" Target="https://cbpt.tds.cambiumast.com/student" TargetMode="External"/><Relationship Id="rId5" Type="http://schemas.openxmlformats.org/officeDocument/2006/relationships/hyperlink" Target="https://click.e.collegeboard.org/?qs=eddffa437a4078ed22cedee8487302d977c43a4ab7cb5242a5d50e4d9d76cd9cf265ff734df1657d5b991081e0f5682beb7f8219f155ba13" TargetMode="External"/><Relationship Id="rId4" Type="http://schemas.openxmlformats.org/officeDocument/2006/relationships/hyperlink" Target="https://click.e.collegeboard.org/?qs=eddffa437a4078ed933058a88e3cbe13b3478b1474bc43d554e7880c86260c84c7b0a2ab5563796cd665c2761b6fc7c8953e9e44f06fca1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khanacademy.org/resources/teacher-essentials/official-sat-practice/a/sat-practice-guide-for-teachers" TargetMode="External"/><Relationship Id="rId2" Type="http://schemas.openxmlformats.org/officeDocument/2006/relationships/hyperlink" Target="https://www.khanacademy.org/sat" TargetMode="Externa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s://collegereadiness.collegeboard.org/sat/practice/full-length-practice-te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collegereadiness.collegeboard.org/sat/taking-the-test/calculator-policy"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collegereadiness.collegeboard.org/psat-nmsqt-psat-10/taking-the-tests/test-day-checklist/approved-calculators"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ebnew.ped.state.nm.us/wp-content/uploads/2020/07/SAT_Khan_Academy.pdf" TargetMode="External"/><Relationship Id="rId2" Type="http://schemas.openxmlformats.org/officeDocument/2006/relationships/hyperlink" Target="https://webnew.ped.state.nm.us/wp-content/uploads/2020/11/sat-school-day-student-guide.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fns.usda.gov/school-meals/income-eligibility-guideline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hyperlink" Target="https://www.isbe.net/Pages/sat-psat.aspx"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JslMBT4i9bM?feature=oembed" TargetMode="External"/><Relationship Id="rId4" Type="http://schemas.openxmlformats.org/officeDocument/2006/relationships/comments" Target="../comments/comment9.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ebnew.ped.state.nm.us/bureaus/assessment-3/sat-psa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collegereadiness.collegeboard.org/sat/k12-educators/advising-instruction/official-sat-practice-lesson-plans"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bedBVIvF0RQ?feature=oembed" TargetMode="External"/><Relationship Id="rId4" Type="http://schemas.openxmlformats.org/officeDocument/2006/relationships/comments" Target="../comments/comment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hyperlink" Target="https://webnew.ped.state.nm.us/bureaus/assessment-3/sat-psa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satsuiteofassessments.articulate-online.com/ContentRegistration.aspx?DocumentID=78ed3202-5ef4-46f7-abc1-990f268466c5&amp;Cust=29831&amp;ReturnUrl=/p/2983106006"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comments" Target="../comments/comment11.xml"/><Relationship Id="rId4" Type="http://schemas.openxmlformats.org/officeDocument/2006/relationships/hyperlink" Target="https://collegeboard.zoom.us/rec/share/OE1oHOd4QbhMR35RHYlvq3bO06e-9qx1gKf7aR5czkKjrSjZFlOwOOhJpAleJQJC.6mUDkaVRLGbseEkb"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1.png"/><Relationship Id="rId4" Type="http://schemas.openxmlformats.org/officeDocument/2006/relationships/hyperlink" Target="https://collegereadiness.collegeboard.org/educators/k-12/professional-developmen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NMSAT@collegeboard.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957" y="1120141"/>
            <a:ext cx="5807245" cy="589701"/>
          </a:xfrm>
        </p:spPr>
        <p:txBody>
          <a:bodyPr/>
          <a:lstStyle/>
          <a:p>
            <a:r>
              <a:rPr lang="en-US" sz="3200" b="1" dirty="0"/>
              <a:t>SAT Suite of Assessments </a:t>
            </a:r>
            <a:br>
              <a:rPr lang="en-US" sz="3200" b="1" dirty="0"/>
            </a:br>
            <a:r>
              <a:rPr lang="en-US" sz="3200" dirty="0"/>
              <a:t>Winter DTC Training</a:t>
            </a:r>
            <a:br>
              <a:rPr lang="en-US" sz="4400" b="1" dirty="0"/>
            </a:br>
            <a:endParaRPr lang="en-US" baseline="30000" dirty="0"/>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endParaRPr lang="en-US" sz="100" dirty="0">
              <a:solidFill>
                <a:srgbClr val="FFFFFF"/>
              </a:solidFill>
            </a:endParaRPr>
          </a:p>
        </p:txBody>
      </p:sp>
      <p:pic>
        <p:nvPicPr>
          <p:cNvPr id="13" name="Picture 12">
            <a:extLst>
              <a:ext uri="{FF2B5EF4-FFF2-40B4-BE49-F238E27FC236}">
                <a16:creationId xmlns:a16="http://schemas.microsoft.com/office/drawing/2014/main" id="{EE03FDA8-6E78-47F4-8C15-95FDD8149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373" y="355087"/>
            <a:ext cx="5807246" cy="581802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4B39BEC-AD5D-4009-8792-5D289B1754E2}"/>
              </a:ext>
            </a:extLst>
          </p:cNvPr>
          <p:cNvPicPr>
            <a:picLocks noChangeAspect="1"/>
          </p:cNvPicPr>
          <p:nvPr/>
        </p:nvPicPr>
        <p:blipFill rotWithShape="1">
          <a:blip r:embed="rId4"/>
          <a:srcRect l="8171" t="26728" r="6743" b="27564"/>
          <a:stretch/>
        </p:blipFill>
        <p:spPr>
          <a:xfrm>
            <a:off x="365291" y="6222946"/>
            <a:ext cx="3017520" cy="519700"/>
          </a:xfrm>
          <a:prstGeom prst="rect">
            <a:avLst/>
          </a:prstGeom>
        </p:spPr>
      </p:pic>
      <p:sp>
        <p:nvSpPr>
          <p:cNvPr id="15" name="Text Placeholder 2">
            <a:extLst>
              <a:ext uri="{FF2B5EF4-FFF2-40B4-BE49-F238E27FC236}">
                <a16:creationId xmlns:a16="http://schemas.microsoft.com/office/drawing/2014/main" id="{EEA6E8C1-286E-42C5-B9C4-FAA7EDE58171}"/>
              </a:ext>
            </a:extLst>
          </p:cNvPr>
          <p:cNvSpPr txBox="1">
            <a:spLocks/>
          </p:cNvSpPr>
          <p:nvPr/>
        </p:nvSpPr>
        <p:spPr>
          <a:xfrm>
            <a:off x="9531674" y="6259488"/>
            <a:ext cx="2342945" cy="446615"/>
          </a:xfrm>
          <a:prstGeom prst="rect">
            <a:avLst/>
          </a:prstGeom>
        </p:spPr>
        <p:txBody>
          <a:bodyPr vert="horz" lIns="0" tIns="45720" rIns="91440" bIns="45720" rtlCol="0" anchor="b" anchorCtr="0">
            <a:noAutofit/>
          </a:bodyPr>
          <a:lstStyle>
            <a:lvl1pPr marL="0" marR="0" indent="0" algn="l" defTabSz="931433" rtl="0" eaLnBrk="1" fontAlgn="base" latinLnBrk="0" hangingPunct="1">
              <a:lnSpc>
                <a:spcPct val="100000"/>
              </a:lnSpc>
              <a:spcBef>
                <a:spcPct val="40000"/>
              </a:spcBef>
              <a:spcAft>
                <a:spcPct val="0"/>
              </a:spcAft>
              <a:buClr>
                <a:schemeClr val="tx1"/>
              </a:buClr>
              <a:buSzPts val="2400"/>
              <a:buFont typeface="Verdana" pitchFamily="34" charset="0"/>
              <a:buNone/>
              <a:tabLst/>
              <a:defRPr kumimoji="0" lang="en-US" altLang="zh-CN" sz="1519" b="0" i="0" u="none" strike="noStrike" kern="1200" cap="none" spc="0" normalizeH="0" baseline="0" noProof="1">
                <a:ln>
                  <a:noFill/>
                </a:ln>
                <a:solidFill>
                  <a:schemeClr val="tx1"/>
                </a:solidFill>
                <a:effectLst/>
                <a:uLnTx/>
                <a:uFillTx/>
                <a:latin typeface="+mj-lt"/>
                <a:ea typeface="+mn-ea"/>
                <a:cs typeface="+mn-cs"/>
              </a:defRPr>
            </a:lvl1pPr>
            <a:lvl2pPr marL="432558" marR="0" indent="0" algn="l" defTabSz="931433" rtl="0" eaLnBrk="1" fontAlgn="base" latinLnBrk="0" hangingPunct="1">
              <a:lnSpc>
                <a:spcPct val="100000"/>
              </a:lnSpc>
              <a:spcBef>
                <a:spcPct val="20000"/>
              </a:spcBef>
              <a:spcAft>
                <a:spcPct val="0"/>
              </a:spcAft>
              <a:buClr>
                <a:schemeClr val="tx1"/>
              </a:buClr>
              <a:buSzPts val="2200"/>
              <a:buFont typeface="Verdana"/>
              <a:buNone/>
              <a:tabLst/>
              <a:defRPr lang="en-CA" altLang="zh-CN" sz="1519" kern="1200" baseline="0" noProof="1">
                <a:solidFill>
                  <a:schemeClr val="tx1"/>
                </a:solidFill>
                <a:latin typeface="+mn-lt"/>
                <a:ea typeface="+mn-ea"/>
                <a:cs typeface="+mn-cs"/>
              </a:defRPr>
            </a:lvl2pPr>
            <a:lvl3pPr marL="726457" marR="0" indent="0" algn="l" defTabSz="931433" rtl="0" eaLnBrk="1" fontAlgn="base" latinLnBrk="0" hangingPunct="1">
              <a:lnSpc>
                <a:spcPct val="100000"/>
              </a:lnSpc>
              <a:spcBef>
                <a:spcPct val="20000"/>
              </a:spcBef>
              <a:spcAft>
                <a:spcPct val="0"/>
              </a:spcAft>
              <a:buClr>
                <a:schemeClr val="tx1"/>
              </a:buClr>
              <a:buSzPts val="2200"/>
              <a:buFont typeface="Marlett" pitchFamily="2" charset="2"/>
              <a:buNone/>
              <a:tabLst/>
              <a:defRPr lang="zh-CN" altLang="en-US" sz="1519" kern="1200" noProof="1">
                <a:solidFill>
                  <a:schemeClr val="tx1"/>
                </a:solidFill>
                <a:latin typeface="+mn-lt"/>
                <a:ea typeface="+mn-ea"/>
                <a:cs typeface="+mn-cs"/>
              </a:defRPr>
            </a:lvl3pPr>
            <a:lvl4pPr marL="1180659" marR="0" indent="0" algn="l" defTabSz="931678" rtl="0" eaLnBrk="1" fontAlgn="auto" latinLnBrk="0" hangingPunct="1">
              <a:lnSpc>
                <a:spcPct val="100000"/>
              </a:lnSpc>
              <a:spcBef>
                <a:spcPct val="20000"/>
              </a:spcBef>
              <a:spcAft>
                <a:spcPts val="0"/>
              </a:spcAft>
              <a:buClr>
                <a:schemeClr val="tx1"/>
              </a:buClr>
              <a:buSzTx/>
              <a:buFont typeface="Verdana" pitchFamily="34" charset="0"/>
              <a:buNone/>
              <a:tabLst/>
              <a:defRPr lang="en-CA" altLang="zh-CN" sz="1519" kern="1200">
                <a:solidFill>
                  <a:schemeClr val="tx1"/>
                </a:solidFill>
                <a:latin typeface="+mn-lt"/>
                <a:ea typeface="+mn-ea"/>
                <a:cs typeface="+mn-cs"/>
              </a:defRPr>
            </a:lvl4pPr>
            <a:lvl5pPr marL="1863357" indent="0" algn="l" defTabSz="931678" rtl="0" eaLnBrk="1" latinLnBrk="0" hangingPunct="1">
              <a:spcBef>
                <a:spcPct val="20000"/>
              </a:spcBef>
              <a:buFont typeface="Arial" pitchFamily="34" charset="0"/>
              <a:buNone/>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algn="r"/>
            <a:r>
              <a:rPr lang="en-US" dirty="0"/>
              <a:t>February 2021</a:t>
            </a:r>
          </a:p>
        </p:txBody>
      </p:sp>
    </p:spTree>
    <p:extLst>
      <p:ext uri="{BB962C8B-B14F-4D97-AF65-F5344CB8AC3E}">
        <p14:creationId xmlns:p14="http://schemas.microsoft.com/office/powerpoint/2010/main" val="178468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Activities that should have started</a:t>
            </a:r>
          </a:p>
        </p:txBody>
      </p:sp>
    </p:spTree>
    <p:extLst>
      <p:ext uri="{BB962C8B-B14F-4D97-AF65-F5344CB8AC3E}">
        <p14:creationId xmlns:p14="http://schemas.microsoft.com/office/powerpoint/2010/main" val="153821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21D41-8FD3-4316-8FA1-7755DCB13EB9}"/>
              </a:ext>
            </a:extLst>
          </p:cNvPr>
          <p:cNvSpPr>
            <a:spLocks noGrp="1"/>
          </p:cNvSpPr>
          <p:nvPr>
            <p:ph type="title"/>
          </p:nvPr>
        </p:nvSpPr>
        <p:spPr/>
        <p:txBody>
          <a:bodyPr/>
          <a:lstStyle/>
          <a:p>
            <a:r>
              <a:rPr lang="en-US" dirty="0"/>
              <a:t>Bookmark the PED Website and Review Resources</a:t>
            </a:r>
          </a:p>
        </p:txBody>
      </p:sp>
      <p:sp>
        <p:nvSpPr>
          <p:cNvPr id="7" name="Content Placeholder 1">
            <a:extLst>
              <a:ext uri="{FF2B5EF4-FFF2-40B4-BE49-F238E27FC236}">
                <a16:creationId xmlns:a16="http://schemas.microsoft.com/office/drawing/2014/main" id="{D0099FA2-AB17-452A-9AA2-D059A1141572}"/>
              </a:ext>
            </a:extLst>
          </p:cNvPr>
          <p:cNvSpPr txBox="1">
            <a:spLocks/>
          </p:cNvSpPr>
          <p:nvPr/>
        </p:nvSpPr>
        <p:spPr>
          <a:xfrm>
            <a:off x="356461" y="2424559"/>
            <a:ext cx="4223906" cy="3476667"/>
          </a:xfrm>
          <a:prstGeom prst="rect">
            <a:avLst/>
          </a:prstGeom>
        </p:spPr>
        <p:txBody>
          <a:bodyPr vert="horz" lIns="86817" tIns="43408" rIns="86817" bIns="43408"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709" dirty="0"/>
              <a:t>Training Materials</a:t>
            </a:r>
          </a:p>
          <a:p>
            <a:r>
              <a:rPr lang="en-US" sz="1709" dirty="0"/>
              <a:t>Guideline/Policy Documents</a:t>
            </a:r>
          </a:p>
          <a:p>
            <a:r>
              <a:rPr lang="en-US" sz="1709" dirty="0"/>
              <a:t>Resources</a:t>
            </a:r>
          </a:p>
          <a:p>
            <a:pPr lvl="1"/>
            <a:r>
              <a:rPr lang="en-US" sz="1509" dirty="0"/>
              <a:t>Educators</a:t>
            </a:r>
          </a:p>
          <a:p>
            <a:pPr lvl="1"/>
            <a:r>
              <a:rPr lang="en-US" sz="1509" dirty="0"/>
              <a:t>Students/Parents</a:t>
            </a:r>
          </a:p>
        </p:txBody>
      </p:sp>
      <p:sp>
        <p:nvSpPr>
          <p:cNvPr id="9" name="Rectangle 8">
            <a:extLst>
              <a:ext uri="{FF2B5EF4-FFF2-40B4-BE49-F238E27FC236}">
                <a16:creationId xmlns:a16="http://schemas.microsoft.com/office/drawing/2014/main" id="{973B5DB4-DF84-4A5A-8CAD-6645F9F8E463}"/>
              </a:ext>
            </a:extLst>
          </p:cNvPr>
          <p:cNvSpPr/>
          <p:nvPr/>
        </p:nvSpPr>
        <p:spPr>
          <a:xfrm>
            <a:off x="356461" y="5799076"/>
            <a:ext cx="9743036" cy="400110"/>
          </a:xfrm>
          <a:prstGeom prst="rect">
            <a:avLst/>
          </a:prstGeom>
        </p:spPr>
        <p:txBody>
          <a:bodyPr wrap="square">
            <a:spAutoFit/>
          </a:bodyPr>
          <a:lstStyle/>
          <a:p>
            <a:r>
              <a:rPr lang="en-US" sz="2000" dirty="0"/>
              <a:t>Find more at: </a:t>
            </a:r>
            <a:r>
              <a:rPr lang="en-US" sz="2000" dirty="0">
                <a:hlinkClick r:id="rId4"/>
              </a:rPr>
              <a:t>https://webnew.ped.state.nm.us/bureaus/assessment-3/sat-psat/</a:t>
            </a:r>
            <a:endParaRPr lang="en-US" sz="2000" dirty="0"/>
          </a:p>
        </p:txBody>
      </p:sp>
      <p:sp>
        <p:nvSpPr>
          <p:cNvPr id="6" name="Text Placeholder 4">
            <a:extLst>
              <a:ext uri="{FF2B5EF4-FFF2-40B4-BE49-F238E27FC236}">
                <a16:creationId xmlns:a16="http://schemas.microsoft.com/office/drawing/2014/main" id="{03EC27E6-C7E9-4A75-89F4-4C09F7F6C8CC}"/>
              </a:ext>
            </a:extLst>
          </p:cNvPr>
          <p:cNvSpPr txBox="1">
            <a:spLocks/>
          </p:cNvSpPr>
          <p:nvPr/>
        </p:nvSpPr>
        <p:spPr>
          <a:xfrm>
            <a:off x="283309" y="1449537"/>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For DTCs and </a:t>
            </a:r>
            <a:br>
              <a:rPr lang="en-US" b="1" dirty="0">
                <a:solidFill>
                  <a:schemeClr val="accent3"/>
                </a:solidFill>
              </a:rPr>
            </a:br>
            <a:r>
              <a:rPr lang="en-US" b="1" dirty="0">
                <a:solidFill>
                  <a:schemeClr val="accent3"/>
                </a:solidFill>
              </a:rPr>
              <a:t>Test Coordinators</a:t>
            </a:r>
          </a:p>
        </p:txBody>
      </p:sp>
      <p:pic>
        <p:nvPicPr>
          <p:cNvPr id="4" name="Picture 3">
            <a:extLst>
              <a:ext uri="{FF2B5EF4-FFF2-40B4-BE49-F238E27FC236}">
                <a16:creationId xmlns:a16="http://schemas.microsoft.com/office/drawing/2014/main" id="{453AD7BA-2671-4C50-B9B3-C4A8BFD62F31}"/>
              </a:ext>
            </a:extLst>
          </p:cNvPr>
          <p:cNvPicPr>
            <a:picLocks noChangeAspect="1"/>
          </p:cNvPicPr>
          <p:nvPr/>
        </p:nvPicPr>
        <p:blipFill>
          <a:blip r:embed="rId5"/>
          <a:stretch>
            <a:fillRect/>
          </a:stretch>
        </p:blipFill>
        <p:spPr>
          <a:xfrm>
            <a:off x="3722848" y="1140970"/>
            <a:ext cx="7455435" cy="4658106"/>
          </a:xfrm>
          <a:prstGeom prst="rect">
            <a:avLst/>
          </a:prstGeom>
        </p:spPr>
      </p:pic>
    </p:spTree>
    <p:custDataLst>
      <p:tags r:id="rId1"/>
    </p:custDataLst>
    <p:extLst>
      <p:ext uri="{BB962C8B-B14F-4D97-AF65-F5344CB8AC3E}">
        <p14:creationId xmlns:p14="http://schemas.microsoft.com/office/powerpoint/2010/main" val="292134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21D41-8FD3-4316-8FA1-7755DCB13EB9}"/>
              </a:ext>
            </a:extLst>
          </p:cNvPr>
          <p:cNvSpPr>
            <a:spLocks noGrp="1"/>
          </p:cNvSpPr>
          <p:nvPr>
            <p:ph type="title"/>
          </p:nvPr>
        </p:nvSpPr>
        <p:spPr/>
        <p:txBody>
          <a:bodyPr/>
          <a:lstStyle/>
          <a:p>
            <a:r>
              <a:rPr lang="en-US" dirty="0"/>
              <a:t>Create a College Board Professional Account</a:t>
            </a:r>
          </a:p>
        </p:txBody>
      </p:sp>
      <p:sp>
        <p:nvSpPr>
          <p:cNvPr id="7" name="Content Placeholder 1">
            <a:extLst>
              <a:ext uri="{FF2B5EF4-FFF2-40B4-BE49-F238E27FC236}">
                <a16:creationId xmlns:a16="http://schemas.microsoft.com/office/drawing/2014/main" id="{D0099FA2-AB17-452A-9AA2-D059A1141572}"/>
              </a:ext>
            </a:extLst>
          </p:cNvPr>
          <p:cNvSpPr txBox="1">
            <a:spLocks/>
          </p:cNvSpPr>
          <p:nvPr/>
        </p:nvSpPr>
        <p:spPr>
          <a:xfrm>
            <a:off x="344381" y="2424559"/>
            <a:ext cx="5739540" cy="3680540"/>
          </a:xfrm>
          <a:prstGeom prst="rect">
            <a:avLst/>
          </a:prstGeom>
        </p:spPr>
        <p:txBody>
          <a:bodyPr vert="horz" lIns="86817" tIns="43408" rIns="86817" bIns="43408"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709" dirty="0"/>
              <a:t>A College Board Professional  Account is required for all system access. </a:t>
            </a:r>
          </a:p>
          <a:p>
            <a:r>
              <a:rPr lang="en-US" sz="1709" dirty="0"/>
              <a:t>Each user creates his or her own account to allow for a single sign-on to the following features:</a:t>
            </a:r>
          </a:p>
          <a:p>
            <a:pPr lvl="1"/>
            <a:r>
              <a:rPr lang="en-US" sz="1709" dirty="0"/>
              <a:t>SSD Online System</a:t>
            </a:r>
          </a:p>
          <a:p>
            <a:pPr lvl="1"/>
            <a:r>
              <a:rPr lang="en-US" sz="1709" dirty="0"/>
              <a:t>College Board Online Test Day Training</a:t>
            </a:r>
          </a:p>
          <a:p>
            <a:pPr lvl="1"/>
            <a:r>
              <a:rPr lang="en-US" sz="1709" dirty="0"/>
              <a:t>College Board Reporting Portal</a:t>
            </a:r>
          </a:p>
          <a:p>
            <a:r>
              <a:rPr lang="en-US" sz="1709" dirty="0"/>
              <a:t>Create an account at </a:t>
            </a:r>
            <a:r>
              <a:rPr lang="en-US" sz="1709" dirty="0">
                <a:hlinkClick r:id="rId4" action="ppaction://hlinkfile"/>
              </a:rPr>
              <a:t>collegeboard.org</a:t>
            </a:r>
            <a:endParaRPr lang="en-US" sz="1709" dirty="0"/>
          </a:p>
          <a:p>
            <a:endParaRPr lang="en-US" sz="1709" b="1" dirty="0">
              <a:solidFill>
                <a:srgbClr val="0070C0"/>
              </a:solidFill>
            </a:endParaRPr>
          </a:p>
          <a:p>
            <a:endParaRPr lang="en-US" sz="1709" dirty="0"/>
          </a:p>
        </p:txBody>
      </p:sp>
      <p:pic>
        <p:nvPicPr>
          <p:cNvPr id="8" name="Picture 7">
            <a:extLst>
              <a:ext uri="{FF2B5EF4-FFF2-40B4-BE49-F238E27FC236}">
                <a16:creationId xmlns:a16="http://schemas.microsoft.com/office/drawing/2014/main" id="{DA1132D3-C697-4714-AC7A-369E2C1FBEDB}"/>
              </a:ext>
            </a:extLst>
          </p:cNvPr>
          <p:cNvPicPr>
            <a:picLocks noChangeAspect="1"/>
          </p:cNvPicPr>
          <p:nvPr/>
        </p:nvPicPr>
        <p:blipFill>
          <a:blip r:embed="rId5"/>
          <a:stretch>
            <a:fillRect/>
          </a:stretch>
        </p:blipFill>
        <p:spPr>
          <a:xfrm>
            <a:off x="6645557" y="1050976"/>
            <a:ext cx="5114082" cy="4001454"/>
          </a:xfrm>
          <a:prstGeom prst="rect">
            <a:avLst/>
          </a:prstGeom>
          <a:ln>
            <a:solidFill>
              <a:schemeClr val="tx1"/>
            </a:solidFill>
          </a:ln>
        </p:spPr>
      </p:pic>
      <p:pic>
        <p:nvPicPr>
          <p:cNvPr id="9" name="Picture 8">
            <a:extLst>
              <a:ext uri="{FF2B5EF4-FFF2-40B4-BE49-F238E27FC236}">
                <a16:creationId xmlns:a16="http://schemas.microsoft.com/office/drawing/2014/main" id="{1DACD531-12F1-4238-89F4-F61911AD9AA8}"/>
              </a:ext>
            </a:extLst>
          </p:cNvPr>
          <p:cNvPicPr>
            <a:picLocks noChangeAspect="1"/>
          </p:cNvPicPr>
          <p:nvPr/>
        </p:nvPicPr>
        <p:blipFill rotWithShape="1">
          <a:blip r:embed="rId6"/>
          <a:srcRect b="31316"/>
          <a:stretch/>
        </p:blipFill>
        <p:spPr>
          <a:xfrm>
            <a:off x="5139110" y="3424013"/>
            <a:ext cx="5199091" cy="3256834"/>
          </a:xfrm>
          <a:prstGeom prst="rect">
            <a:avLst/>
          </a:prstGeom>
          <a:ln>
            <a:solidFill>
              <a:schemeClr val="tx1"/>
            </a:solidFill>
          </a:ln>
        </p:spPr>
      </p:pic>
      <p:sp>
        <p:nvSpPr>
          <p:cNvPr id="6" name="Text Placeholder 4">
            <a:extLst>
              <a:ext uri="{FF2B5EF4-FFF2-40B4-BE49-F238E27FC236}">
                <a16:creationId xmlns:a16="http://schemas.microsoft.com/office/drawing/2014/main" id="{AC9B4333-B8C8-41F0-81B5-3EF66276664E}"/>
              </a:ext>
            </a:extLst>
          </p:cNvPr>
          <p:cNvSpPr txBox="1">
            <a:spLocks/>
          </p:cNvSpPr>
          <p:nvPr/>
        </p:nvSpPr>
        <p:spPr>
          <a:xfrm>
            <a:off x="283309" y="1449537"/>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For DTCs, Test Coordinators, and SSD Coordinators</a:t>
            </a:r>
          </a:p>
        </p:txBody>
      </p:sp>
    </p:spTree>
    <p:custDataLst>
      <p:tags r:id="rId1"/>
    </p:custDataLst>
    <p:extLst>
      <p:ext uri="{BB962C8B-B14F-4D97-AF65-F5344CB8AC3E}">
        <p14:creationId xmlns:p14="http://schemas.microsoft.com/office/powerpoint/2010/main" val="273700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8616" y="555809"/>
            <a:ext cx="6804892" cy="5372292"/>
          </a:xfrm>
        </p:spPr>
        <p:txBody>
          <a:bodyPr>
            <a:normAutofit/>
          </a:bodyPr>
          <a:lstStyle/>
          <a:p>
            <a:pPr lvl="0"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New SSD Coordinators should go to </a:t>
            </a: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hlinkClick r:id="rId3"/>
              </a:rPr>
              <a:t>www.collegeboard.org</a:t>
            </a: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 to create a College Board Professional Account if you don’t already have one.  </a:t>
            </a:r>
          </a:p>
          <a:p>
            <a:pPr lvl="0"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Complete the SSD Coordinator Form, found at </a:t>
            </a: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hlinkClick r:id="rId4"/>
              </a:rPr>
              <a:t>www.collegeboard.org/ssd</a:t>
            </a: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lvl="1"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Provide information about you and your school.</a:t>
            </a:r>
          </a:p>
          <a:p>
            <a:pPr lvl="1"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Obtain your principal’s signature.</a:t>
            </a:r>
          </a:p>
          <a:p>
            <a:pPr lvl="1"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Fax the form to College Board (instruction on form).  An access code will be emailed approximately 2-3 days after receipt of your form.</a:t>
            </a:r>
          </a:p>
          <a:p>
            <a:pPr lvl="0" defTabSz="457200">
              <a:lnSpc>
                <a:spcPct val="100000"/>
              </a:lnSpc>
              <a:spcBef>
                <a:spcPts val="1600"/>
              </a:spcBef>
              <a:buClrTx/>
              <a:buSzPct val="70000"/>
              <a:buFont typeface="Wingdings" panose="05000000000000000000" pitchFamily="2" charset="2"/>
              <a:buChar char="§"/>
            </a:pPr>
            <a:r>
              <a:rPr lang="en-US" sz="1800" dirty="0">
                <a:solidFill>
                  <a:prstClr val="black"/>
                </a:solidFill>
                <a:latin typeface="Roboto" panose="02000000000000000000" pitchFamily="2" charset="0"/>
                <a:ea typeface="Roboto" panose="02000000000000000000" pitchFamily="2" charset="0"/>
                <a:cs typeface="Roboto" panose="02000000000000000000" pitchFamily="2" charset="0"/>
              </a:rPr>
              <a:t>If you are the SSD Coordinator for more than one school, you will need to submit a separate form for each school you work with, but you should create only one professional login account.</a:t>
            </a:r>
          </a:p>
        </p:txBody>
      </p:sp>
      <p:sp>
        <p:nvSpPr>
          <p:cNvPr id="4" name="Title 3"/>
          <p:cNvSpPr>
            <a:spLocks noGrp="1"/>
          </p:cNvSpPr>
          <p:nvPr>
            <p:ph type="title"/>
          </p:nvPr>
        </p:nvSpPr>
        <p:spPr>
          <a:xfrm>
            <a:off x="365125" y="432519"/>
            <a:ext cx="4462005" cy="1123128"/>
          </a:xfrm>
        </p:spPr>
        <p:txBody>
          <a:bodyPr/>
          <a:lstStyle/>
          <a:p>
            <a:r>
              <a:rPr lang="en-US" dirty="0">
                <a:cs typeface="Verdana" charset="0"/>
              </a:rPr>
              <a:t>Get Access to SSD Online</a:t>
            </a:r>
            <a:endParaRPr lang="en-US" dirty="0">
              <a:latin typeface="Roboto Slab" pitchFamily="2" charset="0"/>
              <a:ea typeface="Roboto Slab" pitchFamily="2" charset="0"/>
              <a:cs typeface="Verdana" charset="0"/>
            </a:endParaRPr>
          </a:p>
        </p:txBody>
      </p:sp>
      <p:pic>
        <p:nvPicPr>
          <p:cNvPr id="5" name="Picture 4"/>
          <p:cNvPicPr>
            <a:picLocks noChangeAspect="1"/>
          </p:cNvPicPr>
          <p:nvPr/>
        </p:nvPicPr>
        <p:blipFill>
          <a:blip r:embed="rId5"/>
          <a:stretch>
            <a:fillRect/>
          </a:stretch>
        </p:blipFill>
        <p:spPr>
          <a:xfrm>
            <a:off x="1123596" y="2098017"/>
            <a:ext cx="2945062" cy="3952228"/>
          </a:xfrm>
          <a:prstGeom prst="rect">
            <a:avLst/>
          </a:prstGeom>
          <a:ln>
            <a:solidFill>
              <a:schemeClr val="tx1"/>
            </a:solidFill>
          </a:ln>
        </p:spPr>
      </p:pic>
      <p:sp>
        <p:nvSpPr>
          <p:cNvPr id="6" name="Text Placeholder 4">
            <a:extLst>
              <a:ext uri="{FF2B5EF4-FFF2-40B4-BE49-F238E27FC236}">
                <a16:creationId xmlns:a16="http://schemas.microsoft.com/office/drawing/2014/main" id="{D12357B2-DD10-49BB-A5C8-9A99A3D379D3}"/>
              </a:ext>
            </a:extLst>
          </p:cNvPr>
          <p:cNvSpPr txBox="1">
            <a:spLocks/>
          </p:cNvSpPr>
          <p:nvPr/>
        </p:nvSpPr>
        <p:spPr>
          <a:xfrm>
            <a:off x="263638" y="1620963"/>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For SSD Coordinators</a:t>
            </a:r>
          </a:p>
        </p:txBody>
      </p:sp>
    </p:spTree>
    <p:extLst>
      <p:ext uri="{BB962C8B-B14F-4D97-AF65-F5344CB8AC3E}">
        <p14:creationId xmlns:p14="http://schemas.microsoft.com/office/powerpoint/2010/main" val="269047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Activities to be completed</a:t>
            </a:r>
          </a:p>
        </p:txBody>
      </p:sp>
    </p:spTree>
    <p:extLst>
      <p:ext uri="{BB962C8B-B14F-4D97-AF65-F5344CB8AC3E}">
        <p14:creationId xmlns:p14="http://schemas.microsoft.com/office/powerpoint/2010/main" val="296188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97" y="654463"/>
            <a:ext cx="6959934" cy="5273604"/>
          </a:xfrm>
        </p:spPr>
        <p:txBody>
          <a:bodyPr>
            <a:normAutofit/>
          </a:bodyPr>
          <a:lstStyle/>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Provide school information and staff contacts for setup</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Assist schools with understanding processes</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Responsible for helping schools understand key deadlines</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Participate and assist with training</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Provide support as needed</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Update school rosters - add students, if needed, using the College Board Bulk Registration Tool</a:t>
            </a:r>
          </a:p>
          <a:p>
            <a:pPr marL="0" indent="0" defTabSz="457158">
              <a:spcBef>
                <a:spcPts val="0"/>
              </a:spcBef>
              <a:buClrTx/>
              <a:buSzPct val="70000"/>
              <a:buNone/>
            </a:pPr>
            <a:endParaRPr lang="en-US" sz="18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p:cNvSpPr>
            <a:spLocks noGrp="1"/>
          </p:cNvSpPr>
          <p:nvPr>
            <p:ph type="title"/>
          </p:nvPr>
        </p:nvSpPr>
        <p:spPr>
          <a:xfrm>
            <a:off x="466689" y="555848"/>
            <a:ext cx="3741127" cy="1190454"/>
          </a:xfrm>
        </p:spPr>
        <p:txBody>
          <a:bodyPr/>
          <a:lstStyle/>
          <a:p>
            <a:r>
              <a:rPr lang="en-US" sz="3418" dirty="0">
                <a:latin typeface="Roboto Black" panose="02000000000000000000" pitchFamily="2" charset="0"/>
                <a:ea typeface="Roboto Black" panose="02000000000000000000" pitchFamily="2" charset="0"/>
                <a:cs typeface="Roboto Black" panose="02000000000000000000" pitchFamily="2" charset="0"/>
              </a:rPr>
              <a:t>District Test Coordinators</a:t>
            </a:r>
          </a:p>
        </p:txBody>
      </p:sp>
      <p:sp>
        <p:nvSpPr>
          <p:cNvPr id="5" name="Text Placeholder 4">
            <a:extLst>
              <a:ext uri="{FF2B5EF4-FFF2-40B4-BE49-F238E27FC236}">
                <a16:creationId xmlns:a16="http://schemas.microsoft.com/office/drawing/2014/main" id="{A9A3705C-8730-4101-8E8B-E27D736AB678}"/>
              </a:ext>
            </a:extLst>
          </p:cNvPr>
          <p:cNvSpPr txBox="1">
            <a:spLocks/>
          </p:cNvSpPr>
          <p:nvPr/>
        </p:nvSpPr>
        <p:spPr>
          <a:xfrm>
            <a:off x="458569" y="22129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Before Test Day</a:t>
            </a:r>
          </a:p>
        </p:txBody>
      </p:sp>
    </p:spTree>
    <p:extLst>
      <p:ext uri="{BB962C8B-B14F-4D97-AF65-F5344CB8AC3E}">
        <p14:creationId xmlns:p14="http://schemas.microsoft.com/office/powerpoint/2010/main" val="346508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97" y="654463"/>
            <a:ext cx="6959934" cy="5273604"/>
          </a:xfrm>
        </p:spPr>
        <p:txBody>
          <a:bodyPr>
            <a:normAutofit/>
          </a:bodyPr>
          <a:lstStyle/>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Confirm schools tested all eligible students</a:t>
            </a:r>
          </a:p>
          <a:p>
            <a:pPr marL="257727" indent="-257727">
              <a:lnSpc>
                <a:spcPct val="120000"/>
              </a:lnSpc>
              <a:spcBef>
                <a:spcPts val="0"/>
              </a:spcBef>
              <a:buClr>
                <a:schemeClr val="tx1"/>
              </a:buClr>
              <a:buFont typeface="Verdana" pitchFamily="34" charset="0"/>
              <a:buChar char="•"/>
            </a:pPr>
            <a:r>
              <a:rPr lang="en-US" altLang="zh-CN" sz="1899" dirty="0"/>
              <a:t>(Digital) Update school rosters for student requiring a makeup – upload students, if needed, for the makeup administration</a:t>
            </a:r>
          </a:p>
          <a:p>
            <a:pPr marL="257727" indent="-257727">
              <a:lnSpc>
                <a:spcPct val="120000"/>
              </a:lnSpc>
              <a:spcBef>
                <a:spcPts val="0"/>
              </a:spcBef>
              <a:buClr>
                <a:schemeClr val="tx1"/>
              </a:buClr>
              <a:buFont typeface="Verdana" pitchFamily="34" charset="0"/>
              <a:buChar char="•"/>
            </a:pPr>
            <a:r>
              <a:rPr lang="en-US" altLang="zh-CN" sz="1899" dirty="0"/>
              <a:t>(Paper) Remind schools to complete the makeup survey which will be emailed to school Test Coordinators after each test administration date to order appropriate makeup materials for the next administration. </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Assist schools with returning forms and materials on time</a:t>
            </a:r>
          </a:p>
          <a:p>
            <a:pPr marL="257727" indent="-257727">
              <a:lnSpc>
                <a:spcPct val="120000"/>
              </a:lnSpc>
              <a:spcBef>
                <a:spcPts val="0"/>
              </a:spcBef>
              <a:buClr>
                <a:schemeClr val="tx1"/>
              </a:buClr>
              <a:buFont typeface="Verdana" pitchFamily="34" charset="0"/>
              <a:buChar char="•"/>
            </a:pPr>
            <a:r>
              <a:rPr lang="en-US" altLang="zh-CN" sz="1899" dirty="0">
                <a:latin typeface="Roboto" panose="02000000000000000000"/>
              </a:rPr>
              <a:t>Provide support for testing irregularities</a:t>
            </a:r>
          </a:p>
          <a:p>
            <a:pPr marL="257727" indent="-257727">
              <a:lnSpc>
                <a:spcPct val="120000"/>
              </a:lnSpc>
              <a:spcBef>
                <a:spcPts val="0"/>
              </a:spcBef>
              <a:buClr>
                <a:schemeClr val="tx1"/>
              </a:buClr>
              <a:buFont typeface="Verdana" pitchFamily="34" charset="0"/>
              <a:buChar char="•"/>
            </a:pPr>
            <a:endParaRPr lang="en-US" altLang="zh-CN" sz="1899" dirty="0">
              <a:latin typeface="Calibri Light" panose="020F0302020204030204" pitchFamily="34" charset="0"/>
            </a:endParaRPr>
          </a:p>
          <a:p>
            <a:pPr marL="577797" lvl="1" indent="-285724" defTabSz="457158">
              <a:spcBef>
                <a:spcPts val="1600"/>
              </a:spcBef>
              <a:buClr>
                <a:srgbClr val="0065A4"/>
              </a:buClr>
              <a:buSzPct val="70000"/>
              <a:buFont typeface="Wingdings" panose="05000000000000000000" pitchFamily="2" charset="2"/>
              <a:buChar char="§"/>
            </a:pPr>
            <a:endParaRPr lang="en-US" sz="18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p:cNvSpPr>
            <a:spLocks noGrp="1"/>
          </p:cNvSpPr>
          <p:nvPr>
            <p:ph type="title"/>
          </p:nvPr>
        </p:nvSpPr>
        <p:spPr>
          <a:xfrm>
            <a:off x="466689" y="555848"/>
            <a:ext cx="3741127" cy="1190454"/>
          </a:xfrm>
        </p:spPr>
        <p:txBody>
          <a:bodyPr/>
          <a:lstStyle/>
          <a:p>
            <a:r>
              <a:rPr lang="en-US" sz="3418" dirty="0">
                <a:latin typeface="Roboto Black" panose="02000000000000000000" pitchFamily="2" charset="0"/>
                <a:ea typeface="Roboto Black" panose="02000000000000000000" pitchFamily="2" charset="0"/>
                <a:cs typeface="Roboto Black" panose="02000000000000000000" pitchFamily="2" charset="0"/>
              </a:rPr>
              <a:t>District Test Coordinators</a:t>
            </a:r>
          </a:p>
        </p:txBody>
      </p:sp>
      <p:sp>
        <p:nvSpPr>
          <p:cNvPr id="5" name="Text Placeholder 4">
            <a:extLst>
              <a:ext uri="{FF2B5EF4-FFF2-40B4-BE49-F238E27FC236}">
                <a16:creationId xmlns:a16="http://schemas.microsoft.com/office/drawing/2014/main" id="{7BAC6671-C009-44D6-A09E-0248B165D725}"/>
              </a:ext>
            </a:extLst>
          </p:cNvPr>
          <p:cNvSpPr txBox="1">
            <a:spLocks/>
          </p:cNvSpPr>
          <p:nvPr/>
        </p:nvSpPr>
        <p:spPr>
          <a:xfrm>
            <a:off x="458569" y="22129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After Test Day</a:t>
            </a:r>
          </a:p>
        </p:txBody>
      </p:sp>
    </p:spTree>
    <p:extLst>
      <p:ext uri="{BB962C8B-B14F-4D97-AF65-F5344CB8AC3E}">
        <p14:creationId xmlns:p14="http://schemas.microsoft.com/office/powerpoint/2010/main" val="86511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92683-781B-416A-9F96-0164AA4BEDFD}"/>
              </a:ext>
            </a:extLst>
          </p:cNvPr>
          <p:cNvSpPr>
            <a:spLocks noGrp="1"/>
          </p:cNvSpPr>
          <p:nvPr>
            <p:ph idx="1"/>
          </p:nvPr>
        </p:nvSpPr>
        <p:spPr>
          <a:xfrm>
            <a:off x="5461846" y="555810"/>
            <a:ext cx="6417540" cy="3364549"/>
          </a:xfrm>
        </p:spPr>
        <p:txBody>
          <a:bodyPr>
            <a:normAutofit fontScale="92500" lnSpcReduction="10000"/>
          </a:bodyPr>
          <a:lstStyle/>
          <a:p>
            <a:pPr algn="l" rtl="0" fontAlgn="base">
              <a:buClr>
                <a:schemeClr val="tx1"/>
              </a:buClr>
            </a:pPr>
            <a:r>
              <a:rPr lang="en-US" sz="1700" dirty="0">
                <a:solidFill>
                  <a:srgbClr val="000000"/>
                </a:solidFill>
              </a:rPr>
              <a:t>A</a:t>
            </a:r>
            <a:r>
              <a:rPr lang="en-US" sz="1700" b="0" i="0" dirty="0">
                <a:solidFill>
                  <a:srgbClr val="000000"/>
                </a:solidFill>
                <a:effectLst/>
              </a:rPr>
              <a:t>ccess </a:t>
            </a:r>
            <a:r>
              <a:rPr lang="en-US" sz="1700" dirty="0">
                <a:solidFill>
                  <a:srgbClr val="000000"/>
                </a:solidFill>
              </a:rPr>
              <a:t>the</a:t>
            </a:r>
            <a:r>
              <a:rPr lang="en-US" sz="1700" b="0" i="0" dirty="0">
                <a:solidFill>
                  <a:srgbClr val="000000"/>
                </a:solidFill>
                <a:effectLst/>
              </a:rPr>
              <a:t> pre-recorded webinar and slide deck that provides an overview and instructions for New Mexico educators about the SAT School Day bulk registration process for spring 2021.  </a:t>
            </a:r>
          </a:p>
          <a:p>
            <a:pPr algn="l" rtl="0" fontAlgn="base">
              <a:buClr>
                <a:schemeClr val="tx1"/>
              </a:buClr>
            </a:pPr>
            <a:r>
              <a:rPr lang="en-US" sz="1700" b="0" i="0" u="sng" strike="noStrike" dirty="0">
                <a:solidFill>
                  <a:srgbClr val="0563C1"/>
                </a:solidFill>
                <a:effectLst/>
                <a:hlinkClick r:id="rId2"/>
              </a:rPr>
              <a:t>Click Here-New Mexico School Day Bulk Registration Webinar</a:t>
            </a:r>
            <a:r>
              <a:rPr lang="en-US" sz="1700" b="0" i="0" dirty="0">
                <a:solidFill>
                  <a:srgbClr val="000000"/>
                </a:solidFill>
                <a:effectLst/>
              </a:rPr>
              <a:t>  </a:t>
            </a:r>
          </a:p>
          <a:p>
            <a:pPr marL="0" indent="0" algn="l" rtl="0" fontAlgn="base">
              <a:buClr>
                <a:schemeClr val="tx1"/>
              </a:buClr>
              <a:buNone/>
            </a:pPr>
            <a:r>
              <a:rPr lang="en-US" sz="1700" dirty="0">
                <a:solidFill>
                  <a:srgbClr val="000000"/>
                </a:solidFill>
              </a:rPr>
              <a:t>     </a:t>
            </a:r>
            <a:r>
              <a:rPr lang="en-US" sz="1700" b="0" i="0" dirty="0">
                <a:solidFill>
                  <a:srgbClr val="000000"/>
                </a:solidFill>
                <a:effectLst/>
              </a:rPr>
              <a:t>Passcode: </a:t>
            </a:r>
            <a:r>
              <a:rPr lang="en-US" sz="1700" b="1" i="0" dirty="0">
                <a:solidFill>
                  <a:srgbClr val="000000"/>
                </a:solidFill>
                <a:effectLst/>
              </a:rPr>
              <a:t>NMPED_Spring2021</a:t>
            </a:r>
            <a:r>
              <a:rPr lang="en-US" sz="1700" b="0" i="0" dirty="0">
                <a:solidFill>
                  <a:srgbClr val="000000"/>
                </a:solidFill>
                <a:effectLst/>
              </a:rPr>
              <a:t> </a:t>
            </a:r>
          </a:p>
          <a:p>
            <a:pPr algn="l" rtl="0" fontAlgn="base">
              <a:buClr>
                <a:schemeClr val="tx1"/>
              </a:buClr>
            </a:pPr>
            <a:r>
              <a:rPr lang="en-US" sz="1700" b="0" i="0" u="sng" strike="noStrike" dirty="0">
                <a:solidFill>
                  <a:srgbClr val="0563C1"/>
                </a:solidFill>
                <a:effectLst/>
                <a:hlinkClick r:id="rId3"/>
              </a:rPr>
              <a:t>Click Here-New Mexico School Day Bulk Registration Slide Deck</a:t>
            </a:r>
            <a:r>
              <a:rPr lang="en-US" sz="1700" b="0" i="0" dirty="0">
                <a:solidFill>
                  <a:srgbClr val="000000"/>
                </a:solidFill>
                <a:effectLst/>
              </a:rPr>
              <a:t> </a:t>
            </a:r>
          </a:p>
          <a:p>
            <a:pPr>
              <a:buClr>
                <a:schemeClr val="tx1"/>
              </a:buClr>
            </a:pPr>
            <a:endParaRPr lang="en-US" sz="1700" dirty="0"/>
          </a:p>
          <a:p>
            <a:pPr>
              <a:buClr>
                <a:schemeClr val="tx1"/>
              </a:buClr>
            </a:pPr>
            <a:r>
              <a:rPr lang="en-US" sz="1700" dirty="0"/>
              <a:t>PED provided an initial Bulk Registration file of students using the 40</a:t>
            </a:r>
            <a:r>
              <a:rPr lang="en-US" sz="1700" baseline="30000" dirty="0"/>
              <a:t>th</a:t>
            </a:r>
            <a:r>
              <a:rPr lang="en-US" sz="1700" dirty="0"/>
              <a:t> day data.  DTCs will be able add/update students beginning on February 1</a:t>
            </a:r>
            <a:r>
              <a:rPr lang="en-US" sz="1700" baseline="30000" dirty="0"/>
              <a:t>st</a:t>
            </a:r>
            <a:r>
              <a:rPr lang="en-US" sz="1700" dirty="0"/>
              <a:t> for the primary testing window. DTCs and bulk registration coordinators should have received an access code to the Bulk Registration tool on January 28</a:t>
            </a:r>
            <a:r>
              <a:rPr lang="en-US" sz="1700" baseline="30000" dirty="0"/>
              <a:t>th</a:t>
            </a:r>
            <a:r>
              <a:rPr lang="en-US" sz="1700" dirty="0"/>
              <a:t>.</a:t>
            </a:r>
          </a:p>
          <a:p>
            <a:pPr>
              <a:buClr>
                <a:schemeClr val="tx1"/>
              </a:buClr>
            </a:pPr>
            <a:endParaRPr lang="en-US" dirty="0"/>
          </a:p>
          <a:p>
            <a:pPr>
              <a:buClrTx/>
            </a:pPr>
            <a:endParaRPr lang="en-US" dirty="0"/>
          </a:p>
        </p:txBody>
      </p:sp>
      <p:sp>
        <p:nvSpPr>
          <p:cNvPr id="3" name="Title 2">
            <a:extLst>
              <a:ext uri="{FF2B5EF4-FFF2-40B4-BE49-F238E27FC236}">
                <a16:creationId xmlns:a16="http://schemas.microsoft.com/office/drawing/2014/main" id="{0D5EC09B-C724-49DA-B679-1F4F2F2A2047}"/>
              </a:ext>
            </a:extLst>
          </p:cNvPr>
          <p:cNvSpPr>
            <a:spLocks noGrp="1"/>
          </p:cNvSpPr>
          <p:nvPr>
            <p:ph type="title"/>
          </p:nvPr>
        </p:nvSpPr>
        <p:spPr>
          <a:xfrm>
            <a:off x="466612" y="555810"/>
            <a:ext cx="3741179" cy="1123128"/>
          </a:xfrm>
        </p:spPr>
        <p:txBody>
          <a:bodyPr/>
          <a:lstStyle/>
          <a:p>
            <a:r>
              <a:rPr lang="en-US" dirty="0"/>
              <a:t>Bulk Registration – Roster Updates	</a:t>
            </a:r>
          </a:p>
        </p:txBody>
      </p:sp>
      <p:sp>
        <p:nvSpPr>
          <p:cNvPr id="4" name="Text Placeholder 3">
            <a:extLst>
              <a:ext uri="{FF2B5EF4-FFF2-40B4-BE49-F238E27FC236}">
                <a16:creationId xmlns:a16="http://schemas.microsoft.com/office/drawing/2014/main" id="{C79F8629-8C7C-4E22-BCEE-AA76E66D9F54}"/>
              </a:ext>
            </a:extLst>
          </p:cNvPr>
          <p:cNvSpPr>
            <a:spLocks noGrp="1"/>
          </p:cNvSpPr>
          <p:nvPr>
            <p:ph type="body" sz="quarter" idx="13"/>
          </p:nvPr>
        </p:nvSpPr>
        <p:spPr>
          <a:xfrm>
            <a:off x="466725" y="1692278"/>
            <a:ext cx="3741739" cy="723275"/>
          </a:xfrm>
        </p:spPr>
        <p:txBody>
          <a:bodyPr/>
          <a:lstStyle/>
          <a:p>
            <a:r>
              <a:rPr lang="en-US" dirty="0"/>
              <a:t>DTCs will be able to register students to update rosters.</a:t>
            </a:r>
          </a:p>
        </p:txBody>
      </p:sp>
      <p:pic>
        <p:nvPicPr>
          <p:cNvPr id="5" name="Picture 2">
            <a:extLst>
              <a:ext uri="{FF2B5EF4-FFF2-40B4-BE49-F238E27FC236}">
                <a16:creationId xmlns:a16="http://schemas.microsoft.com/office/drawing/2014/main" id="{2981516B-52AD-4D44-94E2-4AF485781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64" y="2948616"/>
            <a:ext cx="4965182" cy="2987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a:extLst>
              <a:ext uri="{FF2B5EF4-FFF2-40B4-BE49-F238E27FC236}">
                <a16:creationId xmlns:a16="http://schemas.microsoft.com/office/drawing/2014/main" id="{D2B16813-4C5D-4F5C-BC34-12A0D695EC1F}"/>
              </a:ext>
            </a:extLst>
          </p:cNvPr>
          <p:cNvSpPr/>
          <p:nvPr/>
        </p:nvSpPr>
        <p:spPr>
          <a:xfrm>
            <a:off x="4308108" y="3368832"/>
            <a:ext cx="1156460" cy="3651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a:extLst>
              <a:ext uri="{FF2B5EF4-FFF2-40B4-BE49-F238E27FC236}">
                <a16:creationId xmlns:a16="http://schemas.microsoft.com/office/drawing/2014/main" id="{9B7ED32D-0180-4A22-8DE0-2FF0CCF538DC}"/>
              </a:ext>
            </a:extLst>
          </p:cNvPr>
          <p:cNvSpPr txBox="1">
            <a:spLocks/>
          </p:cNvSpPr>
          <p:nvPr/>
        </p:nvSpPr>
        <p:spPr>
          <a:xfrm>
            <a:off x="5482702" y="3742951"/>
            <a:ext cx="6039472" cy="3364549"/>
          </a:xfrm>
          <a:prstGeom prst="rect">
            <a:avLst/>
          </a:prstGeom>
        </p:spPr>
        <p:txBody>
          <a:bodyPr vert="horz" lIns="0" tIns="228600" rIns="0" bIns="0" rtlCol="0" anchor="t" anchorCtr="0">
            <a:normAutofit/>
          </a:bodyPr>
          <a:lstStyle>
            <a:lvl1pPr marL="285724" marR="0" indent="-285724" algn="l" defTabSz="931433" rtl="0" eaLnBrk="1" fontAlgn="base" latinLnBrk="0" hangingPunct="1">
              <a:lnSpc>
                <a:spcPct val="100000"/>
              </a:lnSpc>
              <a:spcBef>
                <a:spcPct val="40000"/>
              </a:spcBef>
              <a:spcAft>
                <a:spcPct val="0"/>
              </a:spcAft>
              <a:buClr>
                <a:schemeClr val="accent6"/>
              </a:buClr>
              <a:buSzPts val="2400"/>
              <a:buFont typeface="Arial" charset="0"/>
              <a:buChar char="•"/>
              <a:tabLst/>
              <a:defRPr kumimoji="0" lang="en-US" altLang="zh-CN" sz="1709" b="0" i="0" u="none" strike="noStrike" kern="1200" cap="none" spc="0" normalizeH="0" baseline="0" noProof="1">
                <a:ln>
                  <a:noFill/>
                </a:ln>
                <a:solidFill>
                  <a:schemeClr val="tx1"/>
                </a:solidFill>
                <a:effectLst/>
                <a:uLnTx/>
                <a:uFillTx/>
                <a:latin typeface="+mn-lt"/>
                <a:ea typeface="Roboto" charset="0"/>
                <a:cs typeface="Arial" panose="020B0604020202020204" pitchFamily="34" charset="0"/>
              </a:defRPr>
            </a:lvl1pPr>
            <a:lvl2pPr marL="545596" marR="0" indent="-113038" algn="l" defTabSz="931433" rtl="0" eaLnBrk="1" fontAlgn="base" latinLnBrk="0" hangingPunct="1">
              <a:lnSpc>
                <a:spcPct val="100000"/>
              </a:lnSpc>
              <a:spcBef>
                <a:spcPct val="20000"/>
              </a:spcBef>
              <a:spcAft>
                <a:spcPct val="0"/>
              </a:spcAft>
              <a:buClr>
                <a:schemeClr val="accent2"/>
              </a:buClr>
              <a:buSzPts val="2200"/>
              <a:buFont typeface="Verdana"/>
              <a:buChar char="-"/>
              <a:tabLst/>
              <a:defRPr lang="en-CA" altLang="zh-CN" sz="1709" kern="1200" baseline="0" noProof="1">
                <a:solidFill>
                  <a:schemeClr val="tx1"/>
                </a:solidFill>
                <a:latin typeface="+mn-lt"/>
                <a:ea typeface="Roboto" charset="0"/>
                <a:cs typeface="Arial" panose="020B0604020202020204" pitchFamily="34" charset="0"/>
              </a:defRPr>
            </a:lvl2pPr>
            <a:lvl3pPr marL="999256" marR="0" indent="-272799" algn="l" defTabSz="931433" rtl="0" eaLnBrk="1" fontAlgn="base" latinLnBrk="0" hangingPunct="1">
              <a:lnSpc>
                <a:spcPct val="100000"/>
              </a:lnSpc>
              <a:spcBef>
                <a:spcPct val="20000"/>
              </a:spcBef>
              <a:spcAft>
                <a:spcPct val="0"/>
              </a:spcAft>
              <a:buClr>
                <a:schemeClr val="accent2"/>
              </a:buClr>
              <a:buSzPts val="2200"/>
              <a:buFont typeface="Marlett" pitchFamily="2" charset="2"/>
              <a:buChar char="8"/>
              <a:tabLst/>
              <a:defRPr lang="zh-CN" altLang="en-US" sz="1709" kern="1200" baseline="0" noProof="1">
                <a:solidFill>
                  <a:schemeClr val="tx1"/>
                </a:solidFill>
                <a:latin typeface="+mn-lt"/>
                <a:ea typeface="Roboto" charset="0"/>
                <a:cs typeface="Arial" panose="020B0604020202020204" pitchFamily="34" charset="0"/>
              </a:defRPr>
            </a:lvl3pPr>
            <a:lvl4pPr marL="1380329" marR="0" indent="-199670" algn="l" defTabSz="931678" rtl="0" eaLnBrk="1" fontAlgn="auto" latinLnBrk="0" hangingPunct="1">
              <a:lnSpc>
                <a:spcPct val="100000"/>
              </a:lnSpc>
              <a:spcBef>
                <a:spcPct val="20000"/>
              </a:spcBef>
              <a:spcAft>
                <a:spcPts val="0"/>
              </a:spcAft>
              <a:buClr>
                <a:schemeClr val="accent2"/>
              </a:buClr>
              <a:buSzTx/>
              <a:buFont typeface="Verdana" pitchFamily="34" charset="0"/>
              <a:buChar char="-"/>
              <a:tabLst/>
              <a:defRPr lang="en-CA" altLang="zh-CN" sz="1709" kern="1200" baseline="0">
                <a:solidFill>
                  <a:schemeClr val="tx1"/>
                </a:solidFill>
                <a:latin typeface="+mn-lt"/>
                <a:ea typeface="Roboto" charset="0"/>
                <a:cs typeface="Arial" panose="020B0604020202020204" pitchFamily="34" charset="0"/>
              </a:defRPr>
            </a:lvl4pPr>
            <a:lvl5pPr marL="2096277" indent="-232920" algn="l" defTabSz="931678" rtl="0" eaLnBrk="1" latinLnBrk="0" hangingPunct="1">
              <a:spcBef>
                <a:spcPct val="20000"/>
              </a:spcBef>
              <a:buClr>
                <a:schemeClr val="accent2"/>
              </a:buClr>
              <a:buFont typeface="Arial" pitchFamily="34" charset="0"/>
              <a:buChar char="»"/>
              <a:defRPr sz="1709" kern="1200" baseline="0">
                <a:solidFill>
                  <a:schemeClr val="tx1"/>
                </a:solidFill>
                <a:latin typeface="+mn-lt"/>
                <a:ea typeface="Roboto" charset="0"/>
                <a:cs typeface="Arial" panose="020B0604020202020204" pitchFamily="34" charset="0"/>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a:buClrTx/>
            </a:pPr>
            <a:r>
              <a:rPr lang="en-US" sz="1600" dirty="0"/>
              <a:t>DTCs will use a specific template and format to upload student information.</a:t>
            </a:r>
          </a:p>
          <a:p>
            <a:pPr lvl="1">
              <a:buClrTx/>
            </a:pPr>
            <a:r>
              <a:rPr lang="en-US" sz="1600" dirty="0"/>
              <a:t>Go to </a:t>
            </a:r>
            <a:r>
              <a:rPr lang="en-US" sz="1600" dirty="0">
                <a:hlinkClick r:id="rId5">
                  <a:extLst>
                    <a:ext uri="{A12FA001-AC4F-418D-AE19-62706E023703}">
                      <ahyp:hlinkClr xmlns:ahyp="http://schemas.microsoft.com/office/drawing/2018/hyperlinkcolor" val="tx"/>
                    </a:ext>
                  </a:extLst>
                </a:hlinkClick>
              </a:rPr>
              <a:t>https://bulkreg.collegeboard.org</a:t>
            </a:r>
            <a:endParaRPr lang="en-US" sz="1600" dirty="0"/>
          </a:p>
          <a:p>
            <a:pPr lvl="1">
              <a:buClrTx/>
            </a:pPr>
            <a:r>
              <a:rPr lang="en-US" sz="1600" dirty="0"/>
              <a:t>Click Getting Started</a:t>
            </a:r>
          </a:p>
          <a:p>
            <a:pPr>
              <a:buClrTx/>
            </a:pPr>
            <a:r>
              <a:rPr lang="en-US" sz="1600" dirty="0"/>
              <a:t>No access is needed to obtain templates or the file </a:t>
            </a:r>
            <a:br>
              <a:rPr lang="en-US" sz="1600" dirty="0"/>
            </a:br>
            <a:r>
              <a:rPr lang="en-US" sz="1600" dirty="0"/>
              <a:t>specifications.</a:t>
            </a:r>
          </a:p>
          <a:p>
            <a:pPr>
              <a:buClrTx/>
            </a:pPr>
            <a:endParaRPr lang="en-US" dirty="0"/>
          </a:p>
        </p:txBody>
      </p:sp>
    </p:spTree>
    <p:extLst>
      <p:ext uri="{BB962C8B-B14F-4D97-AF65-F5344CB8AC3E}">
        <p14:creationId xmlns:p14="http://schemas.microsoft.com/office/powerpoint/2010/main" val="419938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9A879-EF04-40F9-AE72-778A2D3E3792}"/>
              </a:ext>
            </a:extLst>
          </p:cNvPr>
          <p:cNvSpPr>
            <a:spLocks noGrp="1"/>
          </p:cNvSpPr>
          <p:nvPr>
            <p:ph idx="1"/>
          </p:nvPr>
        </p:nvSpPr>
        <p:spPr/>
        <p:txBody>
          <a:bodyPr/>
          <a:lstStyle/>
          <a:p>
            <a:pPr>
              <a:buClrTx/>
            </a:pPr>
            <a:r>
              <a:rPr lang="en-US" dirty="0"/>
              <a:t>File templates in Excel or Comma Separated Value are available.</a:t>
            </a:r>
          </a:p>
          <a:p>
            <a:pPr>
              <a:buClrTx/>
            </a:pPr>
            <a:r>
              <a:rPr lang="en-US" dirty="0"/>
              <a:t>Use the Bulk Registration File Specifications to know about </a:t>
            </a:r>
            <a:br>
              <a:rPr lang="en-US" dirty="0"/>
            </a:br>
            <a:r>
              <a:rPr lang="en-US" dirty="0"/>
              <a:t>each field in the template.</a:t>
            </a:r>
          </a:p>
          <a:p>
            <a:endParaRPr lang="en-US" dirty="0"/>
          </a:p>
        </p:txBody>
      </p:sp>
      <p:sp>
        <p:nvSpPr>
          <p:cNvPr id="3" name="Title 2">
            <a:extLst>
              <a:ext uri="{FF2B5EF4-FFF2-40B4-BE49-F238E27FC236}">
                <a16:creationId xmlns:a16="http://schemas.microsoft.com/office/drawing/2014/main" id="{2F34E2CF-274A-4469-A92D-C719C229C1AC}"/>
              </a:ext>
            </a:extLst>
          </p:cNvPr>
          <p:cNvSpPr>
            <a:spLocks noGrp="1"/>
          </p:cNvSpPr>
          <p:nvPr>
            <p:ph type="title"/>
          </p:nvPr>
        </p:nvSpPr>
        <p:spPr>
          <a:xfrm>
            <a:off x="466612" y="555810"/>
            <a:ext cx="3741179" cy="1123128"/>
          </a:xfrm>
        </p:spPr>
        <p:txBody>
          <a:bodyPr/>
          <a:lstStyle/>
          <a:p>
            <a:r>
              <a:rPr lang="en-US" dirty="0"/>
              <a:t>Bulk Registration – Roster Updates	</a:t>
            </a:r>
          </a:p>
        </p:txBody>
      </p:sp>
      <p:pic>
        <p:nvPicPr>
          <p:cNvPr id="5" name="Picture 2">
            <a:extLst>
              <a:ext uri="{FF2B5EF4-FFF2-40B4-BE49-F238E27FC236}">
                <a16:creationId xmlns:a16="http://schemas.microsoft.com/office/drawing/2014/main" id="{5AF0D8AB-1D89-49C8-9811-6ED8BC9F4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142" y="1802305"/>
            <a:ext cx="7013369" cy="42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DFDB415C-DE3E-4B32-B288-8BD4174B8EB8}"/>
              </a:ext>
            </a:extLst>
          </p:cNvPr>
          <p:cNvSpPr/>
          <p:nvPr/>
        </p:nvSpPr>
        <p:spPr>
          <a:xfrm>
            <a:off x="7333302" y="3246376"/>
            <a:ext cx="2286000"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669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4333" y="342131"/>
            <a:ext cx="7152542" cy="5372292"/>
          </a:xfrm>
        </p:spPr>
        <p:txBody>
          <a:bodyPr>
            <a:noAutofit/>
          </a:bodyPr>
          <a:lstStyle/>
          <a:p>
            <a:pPr marL="0" defTabSz="457200">
              <a:spcBef>
                <a:spcPts val="1200"/>
              </a:spcBef>
              <a:buClrTx/>
              <a:buSzPct val="70000"/>
              <a:buFont typeface="Wingdings" panose="05000000000000000000" pitchFamily="2" charset="2"/>
              <a:buChar char="§"/>
            </a:pPr>
            <a:r>
              <a:rPr lang="en-US" altLang="zh-CN" sz="1800" dirty="0">
                <a:cs typeface="Arial" panose="020B0604020202020204" pitchFamily="34" charset="0"/>
              </a:rPr>
              <a:t>Look for the access email from NMSAT@collegeboard.org.</a:t>
            </a:r>
          </a:p>
          <a:p>
            <a:pPr defTabSz="457200">
              <a:spcBef>
                <a:spcPts val="1200"/>
              </a:spcBef>
              <a:buClrTx/>
              <a:buSzPct val="70000"/>
              <a:buFont typeface="Wingdings" panose="05000000000000000000" pitchFamily="2" charset="2"/>
              <a:buChar char="§"/>
            </a:pPr>
            <a:r>
              <a:rPr lang="en-US" altLang="zh-CN" sz="1800" dirty="0">
                <a:cs typeface="Arial" panose="020B0604020202020204" pitchFamily="34" charset="0"/>
              </a:rPr>
              <a:t>Identify students who are eligible to test.</a:t>
            </a:r>
          </a:p>
          <a:p>
            <a:pPr defTabSz="457200">
              <a:spcBef>
                <a:spcPts val="1200"/>
              </a:spcBef>
              <a:buClrTx/>
              <a:buSzPct val="70000"/>
              <a:buFont typeface="Wingdings" panose="05000000000000000000" pitchFamily="2" charset="2"/>
              <a:buChar char="§"/>
            </a:pPr>
            <a:r>
              <a:rPr lang="en-US" altLang="zh-CN" sz="1800" dirty="0">
                <a:cs typeface="Arial" panose="020B0604020202020204" pitchFamily="34" charset="0"/>
              </a:rPr>
              <a:t>Plan timing for your uploads.  Discuss approach with schools to determine how they will notify you of students and test dates.</a:t>
            </a:r>
          </a:p>
          <a:p>
            <a:pPr defTabSz="457200">
              <a:spcBef>
                <a:spcPts val="1200"/>
              </a:spcBef>
              <a:buClrTx/>
              <a:buSzPct val="70000"/>
              <a:buFont typeface="Wingdings" panose="05000000000000000000" pitchFamily="2" charset="2"/>
              <a:buChar char="§"/>
            </a:pPr>
            <a:r>
              <a:rPr lang="en-US" altLang="zh-CN" sz="1800" dirty="0"/>
              <a:t>Scheduling Tips For computer-based testing</a:t>
            </a:r>
          </a:p>
          <a:p>
            <a:pPr lvl="1" defTabSz="457200">
              <a:spcBef>
                <a:spcPts val="0"/>
              </a:spcBef>
              <a:buClrTx/>
              <a:buSzPct val="70000"/>
              <a:buFont typeface="Wingdings" panose="05000000000000000000" pitchFamily="2" charset="2"/>
              <a:buChar char="§"/>
            </a:pPr>
            <a:r>
              <a:rPr lang="en-US" sz="1600" dirty="0">
                <a:cs typeface="Arial" panose="020B0604020202020204" pitchFamily="34" charset="0"/>
              </a:rPr>
              <a:t>Put a plan in place for schools to notify you if students are missing.</a:t>
            </a:r>
          </a:p>
          <a:p>
            <a:pPr lvl="1" defTabSz="457200">
              <a:spcBef>
                <a:spcPts val="0"/>
              </a:spcBef>
              <a:buClrTx/>
              <a:buSzPct val="70000"/>
              <a:buFont typeface="Wingdings" panose="05000000000000000000" pitchFamily="2" charset="2"/>
              <a:buChar char="§"/>
            </a:pPr>
            <a:r>
              <a:rPr lang="en-US" sz="1600" dirty="0">
                <a:cs typeface="Arial" panose="020B0604020202020204" pitchFamily="34" charset="0"/>
              </a:rPr>
              <a:t>You may want to download the initial file posted by PED to begin review of included students.</a:t>
            </a:r>
          </a:p>
          <a:p>
            <a:pPr lvl="1" defTabSz="457200">
              <a:spcBef>
                <a:spcPts val="0"/>
              </a:spcBef>
              <a:buClrTx/>
              <a:buSzPct val="70000"/>
              <a:buFont typeface="Wingdings" panose="05000000000000000000" pitchFamily="2" charset="2"/>
              <a:buChar char="§"/>
            </a:pPr>
            <a:r>
              <a:rPr lang="en-US" sz="1600" dirty="0">
                <a:cs typeface="Arial" panose="020B0604020202020204" pitchFamily="34" charset="0"/>
              </a:rPr>
              <a:t>Districts can upload as many files as needed. However, we recommend working with your schools to determine the timing that aligns with their room planning and schedule specific dates to complete the upload.</a:t>
            </a:r>
          </a:p>
          <a:p>
            <a:pPr lvl="1" defTabSz="457200">
              <a:spcBef>
                <a:spcPts val="0"/>
              </a:spcBef>
              <a:buClrTx/>
              <a:buSzPct val="70000"/>
              <a:buFont typeface="Wingdings" panose="05000000000000000000" pitchFamily="2" charset="2"/>
              <a:buChar char="§"/>
            </a:pPr>
            <a:r>
              <a:rPr lang="en-US" sz="1600" dirty="0">
                <a:cs typeface="Arial" panose="020B0604020202020204" pitchFamily="34" charset="0"/>
              </a:rPr>
              <a:t>For example, consider setting a date in February or March when schools are working in TIDE to prepare room rosters and another one just before test day, if additional students have been enrolled.</a:t>
            </a:r>
          </a:p>
          <a:p>
            <a:pPr defTabSz="457200">
              <a:spcBef>
                <a:spcPts val="1200"/>
              </a:spcBef>
              <a:buClrTx/>
              <a:buSzPct val="70000"/>
              <a:buFont typeface="Wingdings" panose="05000000000000000000" pitchFamily="2" charset="2"/>
              <a:buChar char="§"/>
            </a:pPr>
            <a:r>
              <a:rPr lang="en-US" altLang="zh-CN" sz="1600" dirty="0"/>
              <a:t>Scheduling Tips For paper-based testing</a:t>
            </a:r>
          </a:p>
          <a:p>
            <a:pPr lvl="1" defTabSz="457200">
              <a:spcBef>
                <a:spcPts val="0"/>
              </a:spcBef>
              <a:buClrTx/>
              <a:buSzPct val="70000"/>
              <a:buFont typeface="Wingdings" panose="05000000000000000000" pitchFamily="2" charset="2"/>
              <a:buChar char="§"/>
            </a:pPr>
            <a:r>
              <a:rPr lang="en-US" sz="1600" dirty="0">
                <a:cs typeface="Arial" panose="020B0604020202020204" pitchFamily="34" charset="0"/>
              </a:rPr>
              <a:t>Plan to upload one file closer to the test date to capture all students at the school.</a:t>
            </a:r>
          </a:p>
          <a:p>
            <a:pPr defTabSz="457200">
              <a:spcBef>
                <a:spcPts val="1200"/>
              </a:spcBef>
              <a:buClrTx/>
              <a:buSzPct val="70000"/>
              <a:buFont typeface="Wingdings" panose="05000000000000000000" pitchFamily="2" charset="2"/>
              <a:buChar char="§"/>
            </a:pPr>
            <a:r>
              <a:rPr lang="en-US" sz="1600" dirty="0">
                <a:cs typeface="Arial" panose="020B0604020202020204" pitchFamily="34" charset="0"/>
              </a:rPr>
              <a:t>District test coordinators will upload at least one file for each test date. </a:t>
            </a:r>
            <a:endParaRPr lang="en-US" altLang="zh-CN" sz="1600" dirty="0">
              <a:cs typeface="Arial" panose="020B0604020202020204" pitchFamily="34" charset="0"/>
            </a:endParaRPr>
          </a:p>
        </p:txBody>
      </p:sp>
      <p:sp>
        <p:nvSpPr>
          <p:cNvPr id="4" name="Title 3"/>
          <p:cNvSpPr>
            <a:spLocks noGrp="1"/>
          </p:cNvSpPr>
          <p:nvPr>
            <p:ph type="title"/>
          </p:nvPr>
        </p:nvSpPr>
        <p:spPr>
          <a:xfrm>
            <a:off x="365125" y="432519"/>
            <a:ext cx="4462005" cy="1123128"/>
          </a:xfrm>
        </p:spPr>
        <p:txBody>
          <a:bodyPr/>
          <a:lstStyle/>
          <a:p>
            <a:r>
              <a:rPr lang="en-US" dirty="0">
                <a:latin typeface="Roboto Slab" pitchFamily="2" charset="0"/>
                <a:ea typeface="Roboto Slab" pitchFamily="2" charset="0"/>
                <a:cs typeface="Verdana" charset="0"/>
              </a:rPr>
              <a:t>Plan for Bulk Registration</a:t>
            </a:r>
          </a:p>
        </p:txBody>
      </p:sp>
      <p:sp>
        <p:nvSpPr>
          <p:cNvPr id="6" name="Text Placeholder 4">
            <a:extLst>
              <a:ext uri="{FF2B5EF4-FFF2-40B4-BE49-F238E27FC236}">
                <a16:creationId xmlns:a16="http://schemas.microsoft.com/office/drawing/2014/main" id="{D12357B2-DD10-49BB-A5C8-9A99A3D379D3}"/>
              </a:ext>
            </a:extLst>
          </p:cNvPr>
          <p:cNvSpPr txBox="1">
            <a:spLocks/>
          </p:cNvSpPr>
          <p:nvPr/>
        </p:nvSpPr>
        <p:spPr>
          <a:xfrm>
            <a:off x="263638" y="1620963"/>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For DTCs</a:t>
            </a:r>
          </a:p>
        </p:txBody>
      </p:sp>
      <p:pic>
        <p:nvPicPr>
          <p:cNvPr id="7" name="Picture 6" descr="A screenshot of a social media post&#10;&#10;Description automatically generated">
            <a:extLst>
              <a:ext uri="{FF2B5EF4-FFF2-40B4-BE49-F238E27FC236}">
                <a16:creationId xmlns:a16="http://schemas.microsoft.com/office/drawing/2014/main" id="{3C82F690-F172-41D6-9B6C-F584DDD1855A}"/>
              </a:ext>
            </a:extLst>
          </p:cNvPr>
          <p:cNvPicPr>
            <a:picLocks noChangeAspect="1"/>
          </p:cNvPicPr>
          <p:nvPr/>
        </p:nvPicPr>
        <p:blipFill>
          <a:blip r:embed="rId3"/>
          <a:stretch>
            <a:fillRect/>
          </a:stretch>
        </p:blipFill>
        <p:spPr>
          <a:xfrm>
            <a:off x="184934" y="3028277"/>
            <a:ext cx="4396032" cy="3023114"/>
          </a:xfrm>
          <a:prstGeom prst="rect">
            <a:avLst/>
          </a:prstGeom>
        </p:spPr>
      </p:pic>
    </p:spTree>
    <p:extLst>
      <p:ext uri="{BB962C8B-B14F-4D97-AF65-F5344CB8AC3E}">
        <p14:creationId xmlns:p14="http://schemas.microsoft.com/office/powerpoint/2010/main" val="148534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801" y="577241"/>
            <a:ext cx="9601200" cy="1036850"/>
          </a:xfrm>
        </p:spPr>
        <p:txBody>
          <a:bodyPr>
            <a:normAutofit/>
          </a:bodyPr>
          <a:lstStyle/>
          <a:p>
            <a:r>
              <a:rPr lang="en-US" sz="3600" b="1" dirty="0"/>
              <a:t>Housekeeping</a:t>
            </a:r>
            <a:endParaRPr lang="en-US" sz="3600" b="1"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a:xfrm>
            <a:off x="9525000" y="6374999"/>
            <a:ext cx="1371600" cy="27432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lang="en-US" smtClean="0"/>
              <a:pPr/>
              <a:t>2</a:t>
            </a:fld>
            <a:endParaRPr kumimoji="0" lang="en-US" sz="1100" b="0" i="0" u="none" strike="noStrike" kern="1200" cap="none" spc="0" normalizeH="0" baseline="0" noProof="0">
              <a:ln>
                <a:noFill/>
              </a:ln>
              <a:solidFill>
                <a:srgbClr val="595959"/>
              </a:solidFill>
              <a:effectLst/>
              <a:uLnTx/>
              <a:uFillTx/>
              <a:latin typeface="Book Antiqua"/>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894C127A-31B0-4A35-BAC8-C3A4FE2ECC03}"/>
              </a:ext>
            </a:extLst>
          </p:cNvPr>
          <p:cNvPicPr>
            <a:picLocks noGrp="1" noChangeAspect="1"/>
          </p:cNvPicPr>
          <p:nvPr>
            <p:ph idx="1"/>
          </p:nvPr>
        </p:nvPicPr>
        <p:blipFill rotWithShape="1">
          <a:blip r:embed="rId2"/>
          <a:srcRect r="6682" b="2"/>
          <a:stretch/>
        </p:blipFill>
        <p:spPr>
          <a:xfrm>
            <a:off x="2019820" y="1508802"/>
            <a:ext cx="2348610" cy="1642998"/>
          </a:xfrm>
          <a:prstGeom prst="rect">
            <a:avLst/>
          </a:prstGeom>
        </p:spPr>
      </p:pic>
      <p:sp>
        <p:nvSpPr>
          <p:cNvPr id="6" name="Content Placeholder 2">
            <a:extLst>
              <a:ext uri="{FF2B5EF4-FFF2-40B4-BE49-F238E27FC236}">
                <a16:creationId xmlns:a16="http://schemas.microsoft.com/office/drawing/2014/main" id="{A76A80EA-665A-4248-AA96-44EC17191721}"/>
              </a:ext>
            </a:extLst>
          </p:cNvPr>
          <p:cNvSpPr txBox="1">
            <a:spLocks/>
          </p:cNvSpPr>
          <p:nvPr/>
        </p:nvSpPr>
        <p:spPr>
          <a:xfrm>
            <a:off x="4861089" y="955078"/>
            <a:ext cx="5257800" cy="2503779"/>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rgbClr val="3A3D4B"/>
                </a:solidFill>
                <a:latin typeface="Calibri" panose="020F0502020204030204" pitchFamily="34" charset="0"/>
                <a:ea typeface="+mn-ea"/>
                <a:cs typeface="Calibri" panose="020F0502020204030204" pitchFamily="34" charset="0"/>
              </a:defRPr>
            </a:lvl1pPr>
            <a:lvl2pPr marL="548640" indent="-228600" algn="l" defTabSz="914400" rtl="0" eaLnBrk="1" latinLnBrk="0" hangingPunct="1">
              <a:lnSpc>
                <a:spcPct val="90000"/>
              </a:lnSpc>
              <a:spcBef>
                <a:spcPts val="1000"/>
              </a:spcBef>
              <a:buClr>
                <a:srgbClr val="FF914D"/>
              </a:buClr>
              <a:buFont typeface="Arial" panose="020B0604020202020204" pitchFamily="34" charset="0"/>
              <a:buChar char="•"/>
              <a:defRPr sz="2000" kern="1200">
                <a:solidFill>
                  <a:srgbClr val="3A3D4B"/>
                </a:solidFill>
                <a:latin typeface="Calibri" panose="020F0502020204030204" pitchFamily="34" charset="0"/>
                <a:ea typeface="+mn-ea"/>
                <a:cs typeface="Calibri" panose="020F0502020204030204" pitchFamily="34" charset="0"/>
              </a:defRPr>
            </a:lvl2pPr>
            <a:lvl3pPr marL="822960" indent="-228600" algn="l" defTabSz="914400" rtl="0" eaLnBrk="1" latinLnBrk="0" hangingPunct="1">
              <a:lnSpc>
                <a:spcPct val="90000"/>
              </a:lnSpc>
              <a:spcBef>
                <a:spcPts val="800"/>
              </a:spcBef>
              <a:buClr>
                <a:srgbClr val="048A81"/>
              </a:buClr>
              <a:buFont typeface="Wingdings" panose="05000000000000000000" pitchFamily="2" charset="2"/>
              <a:buChar char="ü"/>
              <a:defRPr sz="1800" kern="1200">
                <a:solidFill>
                  <a:srgbClr val="3A3D4B"/>
                </a:solidFill>
                <a:latin typeface="Calibri" panose="020F0502020204030204" pitchFamily="34" charset="0"/>
                <a:ea typeface="+mn-ea"/>
                <a:cs typeface="Calibri" panose="020F050202020403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rgbClr val="3A3D4B"/>
                </a:solidFill>
                <a:latin typeface="Calibri" panose="020F0502020204030204" pitchFamily="34" charset="0"/>
                <a:ea typeface="+mn-ea"/>
                <a:cs typeface="Calibri" panose="020F050202020403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endParaRPr>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rPr>
              <a:t>Please remain on mute when not speaking</a:t>
            </a:r>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rPr>
              <a:t>Camera use is encouraged</a:t>
            </a:r>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rPr>
              <a:t>Submit questions via Google document</a:t>
            </a:r>
            <a:r>
              <a:rPr kumimoji="0" lang="en-US" sz="2000" b="0" i="0" u="none" strike="noStrike" kern="1200" cap="none" spc="0" normalizeH="0" noProof="0" dirty="0">
                <a:ln>
                  <a:noFill/>
                </a:ln>
                <a:solidFill>
                  <a:srgbClr val="3A3D4B"/>
                </a:solidFill>
                <a:effectLst/>
                <a:uLnTx/>
                <a:uFillTx/>
                <a:latin typeface="Arial" panose="020B0604020202020204" pitchFamily="34" charset="0"/>
                <a:ea typeface="+mn-ea"/>
                <a:cs typeface="Calibri" panose="020F0502020204030204" pitchFamily="34" charset="0"/>
              </a:rPr>
              <a:t> link</a:t>
            </a:r>
            <a:endPar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endParaRPr>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rPr>
              <a:t>The meeting is being recorded and </a:t>
            </a:r>
            <a:r>
              <a:rPr lang="en-US" sz="2000" dirty="0">
                <a:latin typeface="Arial" panose="020B0604020202020204" pitchFamily="34" charset="0"/>
              </a:rPr>
              <a:t>available through Canvas by Friday.</a:t>
            </a:r>
            <a:endParaRPr kumimoji="0" lang="en-US" sz="2000" b="0" i="0" u="none" strike="noStrike" kern="1200" cap="none" spc="0" normalizeH="0" baseline="0" noProof="0" dirty="0">
              <a:ln>
                <a:noFill/>
              </a:ln>
              <a:solidFill>
                <a:srgbClr val="3A3D4B"/>
              </a:solidFill>
              <a:effectLst/>
              <a:uLnTx/>
              <a:uFillTx/>
              <a:latin typeface="Arial" panose="020B060402020202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A3D4B"/>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94A9B1C2-542A-4F76-B523-2E177D763A7F}"/>
              </a:ext>
            </a:extLst>
          </p:cNvPr>
          <p:cNvSpPr txBox="1"/>
          <p:nvPr/>
        </p:nvSpPr>
        <p:spPr>
          <a:xfrm>
            <a:off x="3612703" y="3903116"/>
            <a:ext cx="358834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Click on this icon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Then, select “Show Subtitles”</a:t>
            </a:r>
          </a:p>
        </p:txBody>
      </p:sp>
      <p:sp>
        <p:nvSpPr>
          <p:cNvPr id="9" name="TextBox 8">
            <a:extLst>
              <a:ext uri="{FF2B5EF4-FFF2-40B4-BE49-F238E27FC236}">
                <a16:creationId xmlns:a16="http://schemas.microsoft.com/office/drawing/2014/main" id="{0246703B-429A-4B38-B513-0060D9AD069B}"/>
              </a:ext>
            </a:extLst>
          </p:cNvPr>
          <p:cNvSpPr txBox="1"/>
          <p:nvPr/>
        </p:nvSpPr>
        <p:spPr>
          <a:xfrm>
            <a:off x="3566982" y="3548125"/>
            <a:ext cx="428624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Closed Captioning is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Book Antiqua"/>
              <a:ea typeface="+mn-ea"/>
              <a:cs typeface="+mn-cs"/>
            </a:endParaRPr>
          </a:p>
        </p:txBody>
      </p:sp>
      <p:pic>
        <p:nvPicPr>
          <p:cNvPr id="10" name="Picture 9">
            <a:extLst>
              <a:ext uri="{FF2B5EF4-FFF2-40B4-BE49-F238E27FC236}">
                <a16:creationId xmlns:a16="http://schemas.microsoft.com/office/drawing/2014/main" id="{920AD9C4-D8A4-4E44-8A5C-C8FB79A80BB8}"/>
              </a:ext>
            </a:extLst>
          </p:cNvPr>
          <p:cNvPicPr>
            <a:picLocks noChangeAspect="1"/>
          </p:cNvPicPr>
          <p:nvPr/>
        </p:nvPicPr>
        <p:blipFill rotWithShape="1">
          <a:blip r:embed="rId3"/>
          <a:srcRect t="49154"/>
          <a:stretch/>
        </p:blipFill>
        <p:spPr>
          <a:xfrm>
            <a:off x="3352678" y="5043776"/>
            <a:ext cx="6711238" cy="758310"/>
          </a:xfrm>
          <a:prstGeom prst="rect">
            <a:avLst/>
          </a:prstGeom>
        </p:spPr>
      </p:pic>
      <p:sp>
        <p:nvSpPr>
          <p:cNvPr id="11" name="Down Arrow 10"/>
          <p:cNvSpPr/>
          <p:nvPr/>
        </p:nvSpPr>
        <p:spPr>
          <a:xfrm>
            <a:off x="7070825" y="4538565"/>
            <a:ext cx="260589" cy="424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40643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Bulk Registration Dates</a:t>
            </a:r>
          </a:p>
        </p:txBody>
      </p:sp>
      <p:graphicFrame>
        <p:nvGraphicFramePr>
          <p:cNvPr id="4" name="Table 4">
            <a:extLst>
              <a:ext uri="{FF2B5EF4-FFF2-40B4-BE49-F238E27FC236}">
                <a16:creationId xmlns:a16="http://schemas.microsoft.com/office/drawing/2014/main" id="{8E34E4B7-864F-4C61-8D00-A84001581C95}"/>
              </a:ext>
            </a:extLst>
          </p:cNvPr>
          <p:cNvGraphicFramePr>
            <a:graphicFrameLocks noGrp="1"/>
          </p:cNvGraphicFramePr>
          <p:nvPr>
            <p:extLst>
              <p:ext uri="{D42A27DB-BD31-4B8C-83A1-F6EECF244321}">
                <p14:modId xmlns:p14="http://schemas.microsoft.com/office/powerpoint/2010/main" val="498022215"/>
              </p:ext>
            </p:extLst>
          </p:nvPr>
        </p:nvGraphicFramePr>
        <p:xfrm>
          <a:off x="647606" y="1157007"/>
          <a:ext cx="10995009" cy="4577080"/>
        </p:xfrm>
        <a:graphic>
          <a:graphicData uri="http://schemas.openxmlformats.org/drawingml/2006/table">
            <a:tbl>
              <a:tblPr firstRow="1" bandRow="1">
                <a:tableStyleId>{F5AB1C69-6EDB-4FF4-983F-18BD219EF322}</a:tableStyleId>
              </a:tblPr>
              <a:tblGrid>
                <a:gridCol w="1889117">
                  <a:extLst>
                    <a:ext uri="{9D8B030D-6E8A-4147-A177-3AD203B41FA5}">
                      <a16:colId xmlns:a16="http://schemas.microsoft.com/office/drawing/2014/main" val="3787326591"/>
                    </a:ext>
                  </a:extLst>
                </a:gridCol>
                <a:gridCol w="2276473">
                  <a:extLst>
                    <a:ext uri="{9D8B030D-6E8A-4147-A177-3AD203B41FA5}">
                      <a16:colId xmlns:a16="http://schemas.microsoft.com/office/drawing/2014/main" val="3486709014"/>
                    </a:ext>
                  </a:extLst>
                </a:gridCol>
                <a:gridCol w="2276473">
                  <a:extLst>
                    <a:ext uri="{9D8B030D-6E8A-4147-A177-3AD203B41FA5}">
                      <a16:colId xmlns:a16="http://schemas.microsoft.com/office/drawing/2014/main" val="911034807"/>
                    </a:ext>
                  </a:extLst>
                </a:gridCol>
                <a:gridCol w="2276473">
                  <a:extLst>
                    <a:ext uri="{9D8B030D-6E8A-4147-A177-3AD203B41FA5}">
                      <a16:colId xmlns:a16="http://schemas.microsoft.com/office/drawing/2014/main" val="1418533148"/>
                    </a:ext>
                  </a:extLst>
                </a:gridCol>
                <a:gridCol w="2276473">
                  <a:extLst>
                    <a:ext uri="{9D8B030D-6E8A-4147-A177-3AD203B41FA5}">
                      <a16:colId xmlns:a16="http://schemas.microsoft.com/office/drawing/2014/main" val="2960159485"/>
                    </a:ext>
                  </a:extLst>
                </a:gridCol>
              </a:tblGrid>
              <a:tr h="370840">
                <a:tc>
                  <a:txBody>
                    <a:bodyPr/>
                    <a:lstStyle/>
                    <a:p>
                      <a:endParaRPr lang="en-US" sz="1400" dirty="0"/>
                    </a:p>
                  </a:txBody>
                  <a:tcPr/>
                </a:tc>
                <a:tc>
                  <a:txBody>
                    <a:bodyPr/>
                    <a:lstStyle/>
                    <a:p>
                      <a:pPr algn="ctr"/>
                      <a:r>
                        <a:rPr lang="en-US" sz="1400" dirty="0"/>
                        <a:t>March 3</a:t>
                      </a:r>
                      <a:r>
                        <a:rPr lang="en-US" sz="1400" baseline="30000" dirty="0"/>
                        <a:t>rd</a:t>
                      </a:r>
                      <a:r>
                        <a:rPr lang="en-US" sz="1400" dirty="0"/>
                        <a:t>  SAT Administration</a:t>
                      </a:r>
                    </a:p>
                  </a:txBody>
                  <a:tcPr/>
                </a:tc>
                <a:tc>
                  <a:txBody>
                    <a:bodyPr/>
                    <a:lstStyle/>
                    <a:p>
                      <a:pPr algn="ctr"/>
                      <a:r>
                        <a:rPr lang="en-US" sz="1400" dirty="0"/>
                        <a:t>March 24</a:t>
                      </a:r>
                      <a:r>
                        <a:rPr lang="en-US" sz="1400" baseline="30000" dirty="0"/>
                        <a:t>th</a:t>
                      </a:r>
                      <a:r>
                        <a:rPr lang="en-US" sz="1400" dirty="0"/>
                        <a:t> SAT Administration</a:t>
                      </a:r>
                    </a:p>
                  </a:txBody>
                  <a:tcPr/>
                </a:tc>
                <a:tc>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r>
                        <a:rPr lang="en-US" sz="1400" dirty="0"/>
                        <a:t>April 13</a:t>
                      </a:r>
                      <a:r>
                        <a:rPr lang="en-US" sz="1400" baseline="30000" dirty="0"/>
                        <a:t>th</a:t>
                      </a:r>
                      <a:r>
                        <a:rPr lang="en-US" sz="1400" dirty="0"/>
                        <a:t> SAT Administration</a:t>
                      </a:r>
                    </a:p>
                  </a:txBody>
                  <a:tcPr/>
                </a:tc>
                <a:tc>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r>
                        <a:rPr lang="en-US" sz="1400" dirty="0"/>
                        <a:t>April 27</a:t>
                      </a:r>
                      <a:r>
                        <a:rPr lang="en-US" sz="1400" baseline="30000" dirty="0"/>
                        <a:t>th</a:t>
                      </a:r>
                      <a:r>
                        <a:rPr lang="en-US" sz="1400" dirty="0"/>
                        <a:t> SAT Administration</a:t>
                      </a:r>
                    </a:p>
                  </a:txBody>
                  <a:tcPr/>
                </a:tc>
                <a:extLst>
                  <a:ext uri="{0D108BD9-81ED-4DB2-BD59-A6C34878D82A}">
                    <a16:rowId xmlns:a16="http://schemas.microsoft.com/office/drawing/2014/main" val="145342332"/>
                  </a:ext>
                </a:extLst>
              </a:tr>
              <a:tr h="370840">
                <a:tc>
                  <a:txBody>
                    <a:bodyPr/>
                    <a:lstStyle/>
                    <a:p>
                      <a:r>
                        <a:rPr lang="en-US" sz="1400" dirty="0"/>
                        <a:t>Initial Pre-ID by PED</a:t>
                      </a:r>
                    </a:p>
                  </a:txBody>
                  <a:tcPr/>
                </a:tc>
                <a:tc>
                  <a:txBody>
                    <a:bodyPr/>
                    <a:lstStyle/>
                    <a:p>
                      <a:pPr algn="ctr"/>
                      <a:r>
                        <a:rPr lang="en-US" sz="1400" dirty="0"/>
                        <a:t>Complete</a:t>
                      </a:r>
                    </a:p>
                  </a:txBody>
                  <a:tcPr/>
                </a:tc>
                <a:tc>
                  <a:txBody>
                    <a:bodyPr/>
                    <a:lstStyle/>
                    <a:p>
                      <a:pPr algn="ctr"/>
                      <a:r>
                        <a:rPr lang="en-US" sz="1400" dirty="0"/>
                        <a:t>Complete</a:t>
                      </a:r>
                    </a:p>
                  </a:txBody>
                  <a:tcPr/>
                </a:tc>
                <a:tc>
                  <a:txBody>
                    <a:bodyPr/>
                    <a:lstStyle/>
                    <a:p>
                      <a:pPr algn="ctr"/>
                      <a:r>
                        <a:rPr lang="en-US" sz="1400" dirty="0"/>
                        <a:t>Complete</a:t>
                      </a:r>
                    </a:p>
                  </a:txBody>
                  <a:tcPr/>
                </a:tc>
                <a:tc>
                  <a:txBody>
                    <a:bodyPr/>
                    <a:lstStyle/>
                    <a:p>
                      <a:pPr algn="ctr"/>
                      <a:r>
                        <a:rPr lang="en-US" sz="1400" dirty="0"/>
                        <a:t>Complete</a:t>
                      </a:r>
                    </a:p>
                  </a:txBody>
                  <a:tcPr/>
                </a:tc>
                <a:extLst>
                  <a:ext uri="{0D108BD9-81ED-4DB2-BD59-A6C34878D82A}">
                    <a16:rowId xmlns:a16="http://schemas.microsoft.com/office/drawing/2014/main" val="3973645248"/>
                  </a:ext>
                </a:extLst>
              </a:tr>
              <a:tr h="272151">
                <a:tc>
                  <a:txBody>
                    <a:bodyPr/>
                    <a:lstStyle/>
                    <a:p>
                      <a:r>
                        <a:rPr lang="en-US" sz="1400" dirty="0"/>
                        <a:t>District Test Coordinators Receive Access Email</a:t>
                      </a:r>
                    </a:p>
                  </a:txBody>
                  <a:tcPr/>
                </a:tc>
                <a:tc gridSpan="4">
                  <a:txBody>
                    <a:bodyPr/>
                    <a:lstStyle/>
                    <a:p>
                      <a:pPr algn="ctr"/>
                      <a:r>
                        <a:rPr lang="en-US" sz="1400" dirty="0"/>
                        <a:t>February 3, 2021</a:t>
                      </a:r>
                    </a:p>
                  </a:txBody>
                  <a:tcPr anchor="ctr"/>
                </a:tc>
                <a:tc hMerge="1">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E1E1E"/>
                        </a:solidFill>
                        <a:effectLst/>
                        <a:uLnTx/>
                        <a:uFillTx/>
                        <a:latin typeface="Roboto"/>
                        <a:ea typeface="+mn-ea"/>
                        <a:cs typeface="+mn-cs"/>
                      </a:endParaRPr>
                    </a:p>
                  </a:txBody>
                  <a:tcPr/>
                </a:tc>
                <a:tc hMerge="1">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E1E1E"/>
                        </a:solidFill>
                        <a:effectLst/>
                        <a:uLnTx/>
                        <a:uFillTx/>
                        <a:latin typeface="Roboto"/>
                        <a:ea typeface="+mn-ea"/>
                        <a:cs typeface="+mn-cs"/>
                      </a:endParaRPr>
                    </a:p>
                  </a:txBody>
                  <a:tcPr/>
                </a:tc>
                <a:tc hMerge="1">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E1E1E"/>
                        </a:solidFill>
                        <a:effectLst/>
                        <a:uLnTx/>
                        <a:uFillTx/>
                        <a:latin typeface="Roboto"/>
                        <a:ea typeface="+mn-ea"/>
                        <a:cs typeface="+mn-cs"/>
                      </a:endParaRPr>
                    </a:p>
                  </a:txBody>
                  <a:tcPr/>
                </a:tc>
                <a:extLst>
                  <a:ext uri="{0D108BD9-81ED-4DB2-BD59-A6C34878D82A}">
                    <a16:rowId xmlns:a16="http://schemas.microsoft.com/office/drawing/2014/main" val="2651085526"/>
                  </a:ext>
                </a:extLst>
              </a:tr>
              <a:tr h="370840">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400" dirty="0"/>
                        <a:t>Update rosters; Complete Bulk Registration File for new students</a:t>
                      </a:r>
                    </a:p>
                  </a:txBody>
                  <a:tcPr anchor="ctr"/>
                </a:tc>
                <a:tc>
                  <a:txBody>
                    <a:bodyPr/>
                    <a:lstStyle/>
                    <a:p>
                      <a:pPr algn="ctr"/>
                      <a:r>
                        <a:rPr lang="en-US" sz="1400" b="0" i="0" kern="1200" dirty="0">
                          <a:solidFill>
                            <a:schemeClr val="dk1"/>
                          </a:solidFill>
                          <a:effectLst/>
                          <a:latin typeface="+mn-lt"/>
                          <a:ea typeface="+mn-ea"/>
                          <a:cs typeface="+mn-cs"/>
                        </a:rPr>
                        <a:t>January 28 – March 2, 2021 </a:t>
                      </a:r>
                    </a:p>
                    <a:p>
                      <a:pPr algn="ctr"/>
                      <a:endParaRPr lang="en-US" sz="1400" b="0" i="0" kern="1200" dirty="0">
                        <a:solidFill>
                          <a:schemeClr val="dk1"/>
                        </a:solidFill>
                        <a:effectLst/>
                        <a:latin typeface="+mn-lt"/>
                        <a:ea typeface="+mn-ea"/>
                        <a:cs typeface="+mn-cs"/>
                      </a:endParaRPr>
                    </a:p>
                    <a:p>
                      <a:pPr algn="ctr"/>
                      <a:r>
                        <a:rPr lang="en-US" sz="1400" b="0" i="0" kern="1200" dirty="0">
                          <a:solidFill>
                            <a:schemeClr val="dk1"/>
                          </a:solidFill>
                          <a:effectLst/>
                          <a:latin typeface="+mn-lt"/>
                          <a:ea typeface="+mn-ea"/>
                          <a:cs typeface="+mn-cs"/>
                        </a:rPr>
                        <a:t>For accommodated window, rosters can be updated through </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March 15, 2021 </a:t>
                      </a:r>
                      <a:endParaRPr lang="en-US" sz="1100" b="0" i="0" kern="1200" dirty="0">
                        <a:solidFill>
                          <a:schemeClr val="dk1"/>
                        </a:solidFill>
                        <a:effectLst/>
                        <a:latin typeface="+mn-lt"/>
                        <a:ea typeface="+mn-ea"/>
                        <a:cs typeface="+mn-cs"/>
                      </a:endParaRPr>
                    </a:p>
                  </a:txBody>
                  <a:tcPr/>
                </a:tc>
                <a:tc>
                  <a:txBody>
                    <a:bodyPr/>
                    <a:lstStyle/>
                    <a:p>
                      <a:pPr algn="ctr"/>
                      <a:r>
                        <a:rPr lang="en-US" sz="1400" b="0" i="0" kern="1200" dirty="0">
                          <a:solidFill>
                            <a:schemeClr val="dk1"/>
                          </a:solidFill>
                          <a:effectLst/>
                          <a:latin typeface="+mn-lt"/>
                          <a:ea typeface="+mn-ea"/>
                          <a:cs typeface="+mn-cs"/>
                        </a:rPr>
                        <a:t>March 8 – 23, 2021</a:t>
                      </a:r>
                    </a:p>
                    <a:p>
                      <a:pPr algn="ctr"/>
                      <a:endParaRPr lang="en-US" sz="1400" b="0" i="0" kern="1200" dirty="0">
                        <a:solidFill>
                          <a:schemeClr val="dk1"/>
                        </a:solidFill>
                        <a:effectLst/>
                        <a:latin typeface="+mn-lt"/>
                        <a:ea typeface="+mn-ea"/>
                        <a:cs typeface="+mn-cs"/>
                      </a:endParaRPr>
                    </a:p>
                    <a:p>
                      <a:pPr algn="ctr"/>
                      <a:endParaRPr lang="en-US" sz="1400" b="0" i="0" kern="1200" dirty="0">
                        <a:solidFill>
                          <a:schemeClr val="dk1"/>
                        </a:solidFill>
                        <a:effectLst/>
                        <a:latin typeface="+mn-lt"/>
                        <a:ea typeface="+mn-ea"/>
                        <a:cs typeface="+mn-cs"/>
                      </a:endParaRPr>
                    </a:p>
                    <a:p>
                      <a:pPr algn="ctr"/>
                      <a:r>
                        <a:rPr lang="en-US" sz="1400" dirty="0"/>
                        <a:t>For accommodated window, rosters can be updated through </a:t>
                      </a:r>
                      <a:br>
                        <a:rPr lang="en-US" sz="1400" dirty="0"/>
                      </a:br>
                      <a:r>
                        <a:rPr lang="en-US" sz="1400" dirty="0"/>
                        <a:t>April 5, 2021 </a:t>
                      </a:r>
                    </a:p>
                  </a:txBody>
                  <a:tcPr/>
                </a:tc>
                <a:tc>
                  <a:txBody>
                    <a:bodyPr/>
                    <a:lstStyle/>
                    <a:p>
                      <a:pPr algn="ctr"/>
                      <a:r>
                        <a:rPr lang="en-US" sz="1400" b="0" i="0" kern="1200" dirty="0">
                          <a:solidFill>
                            <a:schemeClr val="dk1"/>
                          </a:solidFill>
                          <a:effectLst/>
                          <a:latin typeface="+mn-lt"/>
                          <a:ea typeface="+mn-ea"/>
                          <a:cs typeface="+mn-cs"/>
                        </a:rPr>
                        <a:t>March 29 – April 12, 2021 </a:t>
                      </a:r>
                    </a:p>
                    <a:p>
                      <a:pPr algn="ctr"/>
                      <a:endParaRPr lang="en-US" sz="1400" b="0" i="0" kern="1200" dirty="0">
                        <a:solidFill>
                          <a:schemeClr val="dk1"/>
                        </a:solidFill>
                        <a:effectLst/>
                        <a:latin typeface="+mn-lt"/>
                        <a:ea typeface="+mn-ea"/>
                        <a:cs typeface="+mn-cs"/>
                      </a:endParaRPr>
                    </a:p>
                    <a:p>
                      <a:pPr algn="ctr"/>
                      <a:endParaRPr lang="en-US" sz="1400" b="0" i="0" kern="1200" dirty="0">
                        <a:solidFill>
                          <a:schemeClr val="dk1"/>
                        </a:solidFill>
                        <a:effectLst/>
                        <a:latin typeface="+mn-lt"/>
                        <a:ea typeface="+mn-ea"/>
                        <a:cs typeface="+mn-cs"/>
                      </a:endParaRPr>
                    </a:p>
                    <a:p>
                      <a:pPr algn="ctr"/>
                      <a:r>
                        <a:rPr lang="en-US" sz="1400" b="0" i="0" kern="1200" dirty="0">
                          <a:solidFill>
                            <a:schemeClr val="dk1"/>
                          </a:solidFill>
                          <a:effectLst/>
                          <a:latin typeface="+mn-lt"/>
                          <a:ea typeface="+mn-ea"/>
                          <a:cs typeface="+mn-cs"/>
                        </a:rPr>
                        <a:t>For accommodated window, rosters can be updated through </a:t>
                      </a:r>
                      <a:br>
                        <a:rPr lang="en-US" sz="1400" b="0" i="0" kern="1200" dirty="0">
                          <a:solidFill>
                            <a:schemeClr val="dk1"/>
                          </a:solidFill>
                          <a:effectLst/>
                          <a:latin typeface="+mn-lt"/>
                          <a:ea typeface="+mn-ea"/>
                          <a:cs typeface="+mn-cs"/>
                        </a:rPr>
                      </a:br>
                      <a:r>
                        <a:rPr lang="en-US" sz="1400" dirty="0"/>
                        <a:t>April 25, 2021 </a:t>
                      </a:r>
                      <a:endParaRPr lang="en-US" sz="1100" dirty="0"/>
                    </a:p>
                  </a:txBody>
                  <a:tcPr/>
                </a:tc>
                <a:tc>
                  <a:txBody>
                    <a:bodyPr/>
                    <a:lstStyle/>
                    <a:p>
                      <a:pPr algn="ctr"/>
                      <a:r>
                        <a:rPr lang="en-US" sz="1400" b="0" i="0" kern="1200" dirty="0">
                          <a:solidFill>
                            <a:schemeClr val="dk1"/>
                          </a:solidFill>
                          <a:effectLst/>
                          <a:latin typeface="+mn-lt"/>
                          <a:ea typeface="+mn-ea"/>
                          <a:cs typeface="+mn-cs"/>
                        </a:rPr>
                        <a:t>April 16 – 26, 2021</a:t>
                      </a:r>
                    </a:p>
                    <a:p>
                      <a:pPr algn="ctr"/>
                      <a:endParaRPr lang="en-US" sz="1400" b="0" i="0" kern="1200" dirty="0">
                        <a:solidFill>
                          <a:schemeClr val="dk1"/>
                        </a:solidFill>
                        <a:effectLst/>
                        <a:latin typeface="+mn-lt"/>
                        <a:ea typeface="+mn-ea"/>
                        <a:cs typeface="+mn-cs"/>
                      </a:endParaRPr>
                    </a:p>
                    <a:p>
                      <a:pPr algn="ctr"/>
                      <a:endParaRPr lang="en-US" sz="1400" b="0" i="0" kern="1200" dirty="0">
                        <a:solidFill>
                          <a:schemeClr val="dk1"/>
                        </a:solidFill>
                        <a:effectLst/>
                        <a:latin typeface="+mn-lt"/>
                        <a:ea typeface="+mn-ea"/>
                        <a:cs typeface="+mn-cs"/>
                      </a:endParaRPr>
                    </a:p>
                    <a:p>
                      <a:pPr algn="ctr"/>
                      <a:r>
                        <a:rPr lang="en-US" sz="1400" dirty="0"/>
                        <a:t>For accommodated window, rosters can be updated through</a:t>
                      </a:r>
                      <a:br>
                        <a:rPr lang="en-US" sz="1400" b="0" i="0" kern="1200" dirty="0">
                          <a:solidFill>
                            <a:schemeClr val="dk1"/>
                          </a:solidFill>
                          <a:effectLst/>
                          <a:latin typeface="+mn-lt"/>
                          <a:ea typeface="+mn-ea"/>
                          <a:cs typeface="+mn-cs"/>
                        </a:rPr>
                      </a:br>
                      <a:r>
                        <a:rPr lang="en-US" sz="1400" dirty="0"/>
                        <a:t>April 28, 2021 </a:t>
                      </a:r>
                    </a:p>
                  </a:txBody>
                  <a:tcPr/>
                </a:tc>
                <a:extLst>
                  <a:ext uri="{0D108BD9-81ED-4DB2-BD59-A6C34878D82A}">
                    <a16:rowId xmlns:a16="http://schemas.microsoft.com/office/drawing/2014/main" val="1310271116"/>
                  </a:ext>
                </a:extLst>
              </a:tr>
              <a:tr h="370840">
                <a:tc>
                  <a:txBody>
                    <a:bodyPr/>
                    <a:lstStyle/>
                    <a:p>
                      <a:pPr marL="0" marR="0" lvl="0" indent="0" algn="l" defTabSz="931678" rtl="0" eaLnBrk="1" fontAlgn="auto" latinLnBrk="0" hangingPunct="1">
                        <a:lnSpc>
                          <a:spcPct val="100000"/>
                        </a:lnSpc>
                        <a:spcBef>
                          <a:spcPts val="0"/>
                        </a:spcBef>
                        <a:spcAft>
                          <a:spcPts val="0"/>
                        </a:spcAft>
                        <a:buClrTx/>
                        <a:buSzTx/>
                        <a:buFontTx/>
                        <a:buNone/>
                        <a:tabLst/>
                        <a:defRPr/>
                      </a:pPr>
                      <a:r>
                        <a:rPr lang="en-US" sz="1400" dirty="0"/>
                        <a:t>Action</a:t>
                      </a:r>
                    </a:p>
                  </a:txBody>
                  <a:tcPr anchor="ctr"/>
                </a:tc>
                <a:tc>
                  <a:txBody>
                    <a:bodyPr/>
                    <a:lstStyle/>
                    <a:p>
                      <a:pPr algn="ctr"/>
                      <a:r>
                        <a:rPr lang="en-US" sz="1400" b="0" i="0" kern="1200" dirty="0">
                          <a:solidFill>
                            <a:schemeClr val="dk1"/>
                          </a:solidFill>
                          <a:effectLst/>
                          <a:latin typeface="+mn-lt"/>
                          <a:ea typeface="+mn-ea"/>
                          <a:cs typeface="+mn-cs"/>
                        </a:rPr>
                        <a:t>Upload only if students are missing in TIDE and the school will be testing on March 3</a:t>
                      </a:r>
                      <a:r>
                        <a:rPr lang="en-US" sz="1400" b="0" i="0" kern="1200" baseline="30000" dirty="0">
                          <a:solidFill>
                            <a:schemeClr val="dk1"/>
                          </a:solidFill>
                          <a:effectLst/>
                          <a:latin typeface="+mn-lt"/>
                          <a:ea typeface="+mn-ea"/>
                          <a:cs typeface="+mn-cs"/>
                        </a:rPr>
                        <a:t>rd</a:t>
                      </a:r>
                      <a:r>
                        <a:rPr lang="en-US" sz="1400" b="0" i="0" kern="1200" dirty="0">
                          <a:solidFill>
                            <a:schemeClr val="dk1"/>
                          </a:solidFill>
                          <a:effectLst/>
                          <a:latin typeface="+mn-lt"/>
                          <a:ea typeface="+mn-ea"/>
                          <a:cs typeface="+mn-cs"/>
                        </a:rPr>
                        <a:t>.  Upload all eligible students or only missing students.</a:t>
                      </a:r>
                    </a:p>
                  </a:txBody>
                  <a:tcPr/>
                </a:tc>
                <a:tc>
                  <a:txBody>
                    <a:bodyPr/>
                    <a:lstStyle/>
                    <a:p>
                      <a:pPr algn="ctr"/>
                      <a:r>
                        <a:rPr lang="en-US" sz="1400" dirty="0"/>
                        <a:t>Upload if schools will be testing students on March 24</a:t>
                      </a:r>
                      <a:r>
                        <a:rPr lang="en-US" sz="1400" baseline="30000" dirty="0"/>
                        <a:t>th</a:t>
                      </a:r>
                      <a:r>
                        <a:rPr lang="en-US" sz="1400" dirty="0"/>
                        <a:t>. Upload all students or only students planning to test.</a:t>
                      </a:r>
                    </a:p>
                  </a:txBody>
                  <a:tcPr/>
                </a:tc>
                <a:tc>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1E1E"/>
                          </a:solidFill>
                          <a:effectLst/>
                          <a:uLnTx/>
                          <a:uFillTx/>
                          <a:latin typeface="Roboto"/>
                          <a:ea typeface="+mn-ea"/>
                          <a:cs typeface="+mn-cs"/>
                        </a:rPr>
                        <a:t>Upload if schools will be testing students on April 13</a:t>
                      </a:r>
                      <a:r>
                        <a:rPr kumimoji="0" lang="en-US" sz="1400" b="0" i="0" u="none" strike="noStrike" kern="1200" cap="none" spc="0" normalizeH="0" baseline="30000" noProof="0" dirty="0">
                          <a:ln>
                            <a:noFill/>
                          </a:ln>
                          <a:solidFill>
                            <a:srgbClr val="1E1E1E"/>
                          </a:solidFill>
                          <a:effectLst/>
                          <a:uLnTx/>
                          <a:uFillTx/>
                          <a:latin typeface="Roboto"/>
                          <a:ea typeface="+mn-ea"/>
                          <a:cs typeface="+mn-cs"/>
                        </a:rPr>
                        <a:t>th</a:t>
                      </a:r>
                      <a:r>
                        <a:rPr kumimoji="0" lang="en-US" sz="1400" b="0" i="0" u="none" strike="noStrike" kern="1200" cap="none" spc="0" normalizeH="0" baseline="0" noProof="0" dirty="0">
                          <a:ln>
                            <a:noFill/>
                          </a:ln>
                          <a:solidFill>
                            <a:srgbClr val="1E1E1E"/>
                          </a:solidFill>
                          <a:effectLst/>
                          <a:uLnTx/>
                          <a:uFillTx/>
                          <a:latin typeface="Roboto"/>
                          <a:ea typeface="+mn-ea"/>
                          <a:cs typeface="+mn-cs"/>
                        </a:rPr>
                        <a:t>. Upload all students or only students planning to test.</a:t>
                      </a:r>
                    </a:p>
                  </a:txBody>
                  <a:tcPr/>
                </a:tc>
                <a:tc>
                  <a:txBody>
                    <a:bodyPr/>
                    <a:lstStyle/>
                    <a:p>
                      <a:pPr marL="0" marR="0" lvl="0" indent="0" algn="ctr" defTabSz="93167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1E1E"/>
                          </a:solidFill>
                          <a:effectLst/>
                          <a:uLnTx/>
                          <a:uFillTx/>
                          <a:latin typeface="Roboto"/>
                          <a:ea typeface="+mn-ea"/>
                          <a:cs typeface="+mn-cs"/>
                        </a:rPr>
                        <a:t>Upload if schools will be testing students on April 27</a:t>
                      </a:r>
                      <a:r>
                        <a:rPr kumimoji="0" lang="en-US" sz="1400" b="0" i="0" u="none" strike="noStrike" kern="1200" cap="none" spc="0" normalizeH="0" baseline="30000" noProof="0" dirty="0">
                          <a:ln>
                            <a:noFill/>
                          </a:ln>
                          <a:solidFill>
                            <a:srgbClr val="1E1E1E"/>
                          </a:solidFill>
                          <a:effectLst/>
                          <a:uLnTx/>
                          <a:uFillTx/>
                          <a:latin typeface="Roboto"/>
                          <a:ea typeface="+mn-ea"/>
                          <a:cs typeface="+mn-cs"/>
                        </a:rPr>
                        <a:t>th</a:t>
                      </a:r>
                      <a:r>
                        <a:rPr kumimoji="0" lang="en-US" sz="1400" b="0" i="0" u="none" strike="noStrike" kern="1200" cap="none" spc="0" normalizeH="0" baseline="0" noProof="0" dirty="0">
                          <a:ln>
                            <a:noFill/>
                          </a:ln>
                          <a:solidFill>
                            <a:srgbClr val="1E1E1E"/>
                          </a:solidFill>
                          <a:effectLst/>
                          <a:uLnTx/>
                          <a:uFillTx/>
                          <a:latin typeface="Roboto"/>
                          <a:ea typeface="+mn-ea"/>
                          <a:cs typeface="+mn-cs"/>
                        </a:rPr>
                        <a:t>. Upload all students or only students planning to test.</a:t>
                      </a:r>
                    </a:p>
                  </a:txBody>
                  <a:tcPr/>
                </a:tc>
                <a:extLst>
                  <a:ext uri="{0D108BD9-81ED-4DB2-BD59-A6C34878D82A}">
                    <a16:rowId xmlns:a16="http://schemas.microsoft.com/office/drawing/2014/main" val="2692116429"/>
                  </a:ext>
                </a:extLst>
              </a:tr>
            </a:tbl>
          </a:graphicData>
        </a:graphic>
      </p:graphicFrame>
      <p:sp>
        <p:nvSpPr>
          <p:cNvPr id="6" name="Rectangle 5">
            <a:extLst>
              <a:ext uri="{FF2B5EF4-FFF2-40B4-BE49-F238E27FC236}">
                <a16:creationId xmlns:a16="http://schemas.microsoft.com/office/drawing/2014/main" id="{502B11AB-E4C8-4D00-8110-5C89F33FB9F5}"/>
              </a:ext>
            </a:extLst>
          </p:cNvPr>
          <p:cNvSpPr/>
          <p:nvPr/>
        </p:nvSpPr>
        <p:spPr>
          <a:xfrm>
            <a:off x="647607" y="5801025"/>
            <a:ext cx="9349321" cy="276999"/>
          </a:xfrm>
          <a:prstGeom prst="rect">
            <a:avLst/>
          </a:prstGeom>
        </p:spPr>
        <p:txBody>
          <a:bodyPr wrap="square">
            <a:spAutoFit/>
          </a:bodyPr>
          <a:lstStyle/>
          <a:p>
            <a:r>
              <a:rPr lang="en-US" sz="1200" dirty="0">
                <a:cs typeface="Arial" panose="020B0604020202020204" pitchFamily="34" charset="0"/>
              </a:rPr>
              <a:t>Note:  Dates on College Board’s website about bulk registration, may not be applicable to the PED-provided administrations.</a:t>
            </a:r>
          </a:p>
        </p:txBody>
      </p:sp>
    </p:spTree>
    <p:extLst>
      <p:ext uri="{BB962C8B-B14F-4D97-AF65-F5344CB8AC3E}">
        <p14:creationId xmlns:p14="http://schemas.microsoft.com/office/powerpoint/2010/main" val="264883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7729D-450D-4941-8027-98BFD174297E}"/>
              </a:ext>
            </a:extLst>
          </p:cNvPr>
          <p:cNvSpPr>
            <a:spLocks noGrp="1"/>
          </p:cNvSpPr>
          <p:nvPr>
            <p:ph idx="1"/>
          </p:nvPr>
        </p:nvSpPr>
        <p:spPr>
          <a:xfrm>
            <a:off x="3777916" y="468725"/>
            <a:ext cx="7955595" cy="5372292"/>
          </a:xfrm>
        </p:spPr>
        <p:txBody>
          <a:bodyPr>
            <a:noAutofit/>
          </a:bodyPr>
          <a:lstStyle/>
          <a:p>
            <a:r>
              <a:rPr lang="en-US" dirty="0"/>
              <a:t>Schools will be requested to collect parental consent for</a:t>
            </a:r>
          </a:p>
          <a:p>
            <a:pPr lvl="1">
              <a:buClr>
                <a:schemeClr val="bg1">
                  <a:lumMod val="10000"/>
                </a:schemeClr>
              </a:buClr>
            </a:pPr>
            <a:r>
              <a:rPr lang="en-US" dirty="0"/>
              <a:t>Accommodations Requests</a:t>
            </a:r>
          </a:p>
          <a:p>
            <a:pPr lvl="1">
              <a:buClr>
                <a:schemeClr val="bg1">
                  <a:lumMod val="10000"/>
                </a:schemeClr>
              </a:buClr>
            </a:pPr>
            <a:r>
              <a:rPr lang="en-US" dirty="0"/>
              <a:t>Student participation in Student Search and the optional questionnaire</a:t>
            </a:r>
          </a:p>
          <a:p>
            <a:pPr lvl="1">
              <a:buClr>
                <a:schemeClr val="bg1">
                  <a:lumMod val="10000"/>
                </a:schemeClr>
              </a:buClr>
            </a:pPr>
            <a:endParaRPr lang="en-US" dirty="0"/>
          </a:p>
          <a:p>
            <a:pPr>
              <a:buClr>
                <a:schemeClr val="bg1">
                  <a:lumMod val="10000"/>
                </a:schemeClr>
              </a:buClr>
            </a:pPr>
            <a:r>
              <a:rPr lang="en-US" dirty="0"/>
              <a:t>Accommodations requests in SSD Online</a:t>
            </a:r>
          </a:p>
          <a:p>
            <a:pPr lvl="1">
              <a:buClr>
                <a:schemeClr val="bg1">
                  <a:lumMod val="10000"/>
                </a:schemeClr>
              </a:buClr>
            </a:pPr>
            <a:r>
              <a:rPr lang="en-US" dirty="0"/>
              <a:t>A template is provided in SSD Online as a part of the request process.  </a:t>
            </a:r>
          </a:p>
          <a:p>
            <a:pPr lvl="1">
              <a:buClr>
                <a:schemeClr val="bg1">
                  <a:lumMod val="10000"/>
                </a:schemeClr>
              </a:buClr>
            </a:pPr>
            <a:r>
              <a:rPr lang="en-US" dirty="0"/>
              <a:t>Schools may use the provided template or follow existing district processes for consent.</a:t>
            </a:r>
          </a:p>
          <a:p>
            <a:pPr lvl="1">
              <a:buClr>
                <a:schemeClr val="bg1">
                  <a:lumMod val="10000"/>
                </a:schemeClr>
              </a:buClr>
            </a:pPr>
            <a:r>
              <a:rPr lang="en-US" dirty="0"/>
              <a:t>Consent is required to ensure parents are aware their child’s information is being shared with College Board in support of delivering their accommodations.</a:t>
            </a:r>
          </a:p>
          <a:p>
            <a:pPr lvl="1">
              <a:buClr>
                <a:schemeClr val="bg1">
                  <a:lumMod val="10000"/>
                </a:schemeClr>
              </a:buClr>
            </a:pPr>
            <a:r>
              <a:rPr lang="en-US" dirty="0"/>
              <a:t>Students already approved for accommodations do not need to have an additional consent form completed.</a:t>
            </a:r>
          </a:p>
          <a:p>
            <a:pPr lvl="1">
              <a:buClr>
                <a:schemeClr val="bg1">
                  <a:lumMod val="10000"/>
                </a:schemeClr>
              </a:buClr>
            </a:pPr>
            <a:r>
              <a:rPr lang="en-US" dirty="0"/>
              <a:t>SSD Coordinator will be asked to confirm they have consent prior to submitting the request.  </a:t>
            </a:r>
          </a:p>
          <a:p>
            <a:pPr lvl="1">
              <a:buClr>
                <a:schemeClr val="bg1">
                  <a:lumMod val="10000"/>
                </a:schemeClr>
              </a:buClr>
            </a:pPr>
            <a:r>
              <a:rPr lang="en-US" dirty="0"/>
              <a:t>Consent should be kept on file at the school.  College Board will not collect consent form.</a:t>
            </a:r>
          </a:p>
        </p:txBody>
      </p:sp>
      <p:sp>
        <p:nvSpPr>
          <p:cNvPr id="3" name="Title 2">
            <a:extLst>
              <a:ext uri="{FF2B5EF4-FFF2-40B4-BE49-F238E27FC236}">
                <a16:creationId xmlns:a16="http://schemas.microsoft.com/office/drawing/2014/main" id="{CC062ED7-A97C-4496-81CF-75563BBF03C7}"/>
              </a:ext>
            </a:extLst>
          </p:cNvPr>
          <p:cNvSpPr>
            <a:spLocks noGrp="1"/>
          </p:cNvSpPr>
          <p:nvPr>
            <p:ph type="title"/>
          </p:nvPr>
        </p:nvSpPr>
        <p:spPr>
          <a:xfrm>
            <a:off x="466612" y="555810"/>
            <a:ext cx="3741179" cy="1123128"/>
          </a:xfrm>
        </p:spPr>
        <p:txBody>
          <a:bodyPr/>
          <a:lstStyle/>
          <a:p>
            <a:r>
              <a:rPr lang="en-US" dirty="0"/>
              <a:t>Student Data Privacy</a:t>
            </a:r>
          </a:p>
        </p:txBody>
      </p:sp>
    </p:spTree>
    <p:extLst>
      <p:ext uri="{BB962C8B-B14F-4D97-AF65-F5344CB8AC3E}">
        <p14:creationId xmlns:p14="http://schemas.microsoft.com/office/powerpoint/2010/main" val="162474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CA075-B3C3-4E7E-AA73-77AFCC028338}"/>
              </a:ext>
            </a:extLst>
          </p:cNvPr>
          <p:cNvSpPr>
            <a:spLocks noGrp="1"/>
          </p:cNvSpPr>
          <p:nvPr>
            <p:ph idx="1"/>
          </p:nvPr>
        </p:nvSpPr>
        <p:spPr>
          <a:xfrm>
            <a:off x="4773479" y="436477"/>
            <a:ext cx="7103509" cy="5581647"/>
          </a:xfrm>
        </p:spPr>
        <p:txBody>
          <a:bodyPr>
            <a:normAutofit/>
          </a:bodyPr>
          <a:lstStyle/>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p:txBody>
      </p:sp>
      <p:sp>
        <p:nvSpPr>
          <p:cNvPr id="3" name="Title 2">
            <a:extLst>
              <a:ext uri="{FF2B5EF4-FFF2-40B4-BE49-F238E27FC236}">
                <a16:creationId xmlns:a16="http://schemas.microsoft.com/office/drawing/2014/main" id="{6880A9E7-E3C9-4AE7-A2D4-95CF2032430E}"/>
              </a:ext>
            </a:extLst>
          </p:cNvPr>
          <p:cNvSpPr>
            <a:spLocks noGrp="1"/>
          </p:cNvSpPr>
          <p:nvPr>
            <p:ph type="title"/>
          </p:nvPr>
        </p:nvSpPr>
        <p:spPr>
          <a:xfrm>
            <a:off x="466612" y="555849"/>
            <a:ext cx="3741179" cy="1590628"/>
          </a:xfrm>
        </p:spPr>
        <p:txBody>
          <a:bodyPr/>
          <a:lstStyle/>
          <a:p>
            <a:r>
              <a:rPr lang="en-US" dirty="0"/>
              <a:t>Student Search Service</a:t>
            </a:r>
            <a:r>
              <a:rPr lang="en-US" sz="3038" baseline="30000" dirty="0"/>
              <a:t>® </a:t>
            </a:r>
            <a:r>
              <a:rPr lang="en-US" sz="3038" dirty="0"/>
              <a:t>and Consent</a:t>
            </a:r>
            <a:endParaRPr lang="en-US" dirty="0"/>
          </a:p>
        </p:txBody>
      </p:sp>
      <p:sp>
        <p:nvSpPr>
          <p:cNvPr id="10" name="Rectangle 4">
            <a:extLst>
              <a:ext uri="{FF2B5EF4-FFF2-40B4-BE49-F238E27FC236}">
                <a16:creationId xmlns:a16="http://schemas.microsoft.com/office/drawing/2014/main" id="{CCB555A0-8FA2-4CA7-9C26-D86307900FDF}"/>
              </a:ext>
            </a:extLst>
          </p:cNvPr>
          <p:cNvSpPr>
            <a:spLocks noChangeArrowheads="1"/>
          </p:cNvSpPr>
          <p:nvPr/>
        </p:nvSpPr>
        <p:spPr bwMode="auto">
          <a:xfrm>
            <a:off x="4548317" y="967507"/>
            <a:ext cx="7328671" cy="297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817" tIns="43408" rIns="86817" bIns="43408" numCol="1" anchor="ctr" anchorCtr="0" compatLnSpc="1">
            <a:prstTxWarp prst="textNoShape">
              <a:avLst/>
            </a:prstTxWarp>
            <a:spAutoFit/>
          </a:bodyPr>
          <a:lstStyle/>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The College Board's Student Search Service is a free, voluntary program that connects students with information about educational and financial aid opportunities from nearly 1,900 eligible colleges and universities, and scholarship and other educational programs. </a:t>
            </a: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By opting in, students give the College Board permission to share their names and limited information provided by the optional questionnaire with colleges and scholarship programs looking for students like them. </a:t>
            </a:r>
            <a:r>
              <a:rPr lang="en-US" sz="1600" dirty="0">
                <a:latin typeface="Arial" panose="020B0604020202020204" pitchFamily="34" charset="0"/>
                <a:cs typeface="Arial" panose="020B0604020202020204" pitchFamily="34" charset="0"/>
              </a:rPr>
              <a:t>Search users can also search for students based on score ranges. </a:t>
            </a:r>
            <a:endParaRPr lang="en-US" altLang="en-US" sz="1600" noProof="1">
              <a:latin typeface="Arial" panose="020B0604020202020204" pitchFamily="34" charset="0"/>
              <a:cs typeface="Arial" panose="020B0604020202020204" pitchFamily="34" charset="0"/>
            </a:endParaRP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In advance, schools should distribute the Student Guide. The Student Guide and Questionnaire Instructions will be posted on the PED website.</a:t>
            </a:r>
          </a:p>
        </p:txBody>
      </p:sp>
      <p:grpSp>
        <p:nvGrpSpPr>
          <p:cNvPr id="8" name="Group 7">
            <a:extLst>
              <a:ext uri="{FF2B5EF4-FFF2-40B4-BE49-F238E27FC236}">
                <a16:creationId xmlns:a16="http://schemas.microsoft.com/office/drawing/2014/main" id="{21DC8F18-B035-4EDB-9797-CA6045CFB2F6}"/>
              </a:ext>
            </a:extLst>
          </p:cNvPr>
          <p:cNvGrpSpPr/>
          <p:nvPr/>
        </p:nvGrpSpPr>
        <p:grpSpPr>
          <a:xfrm>
            <a:off x="379529" y="2453528"/>
            <a:ext cx="2293834" cy="2990596"/>
            <a:chOff x="379529" y="2453528"/>
            <a:chExt cx="2293834" cy="2990596"/>
          </a:xfrm>
        </p:grpSpPr>
        <p:pic>
          <p:nvPicPr>
            <p:cNvPr id="5" name="Picture 4">
              <a:extLst>
                <a:ext uri="{FF2B5EF4-FFF2-40B4-BE49-F238E27FC236}">
                  <a16:creationId xmlns:a16="http://schemas.microsoft.com/office/drawing/2014/main" id="{01DCCE67-0DAE-468C-A5C4-8813B5A0AEC2}"/>
                </a:ext>
              </a:extLst>
            </p:cNvPr>
            <p:cNvPicPr>
              <a:picLocks noChangeAspect="1"/>
            </p:cNvPicPr>
            <p:nvPr/>
          </p:nvPicPr>
          <p:blipFill>
            <a:blip r:embed="rId3"/>
            <a:stretch>
              <a:fillRect/>
            </a:stretch>
          </p:blipFill>
          <p:spPr>
            <a:xfrm>
              <a:off x="379529" y="2453528"/>
              <a:ext cx="2293834" cy="2990596"/>
            </a:xfrm>
            <a:prstGeom prst="rect">
              <a:avLst/>
            </a:prstGeom>
            <a:ln w="3175">
              <a:solidFill>
                <a:schemeClr val="tx1"/>
              </a:solidFill>
            </a:ln>
          </p:spPr>
        </p:pic>
        <p:pic>
          <p:nvPicPr>
            <p:cNvPr id="7" name="Picture 6">
              <a:extLst>
                <a:ext uri="{FF2B5EF4-FFF2-40B4-BE49-F238E27FC236}">
                  <a16:creationId xmlns:a16="http://schemas.microsoft.com/office/drawing/2014/main" id="{866A48CB-500F-4B01-A0A9-59092B288574}"/>
                </a:ext>
              </a:extLst>
            </p:cNvPr>
            <p:cNvPicPr>
              <a:picLocks noChangeAspect="1"/>
            </p:cNvPicPr>
            <p:nvPr/>
          </p:nvPicPr>
          <p:blipFill rotWithShape="1">
            <a:blip r:embed="rId4"/>
            <a:srcRect t="36311"/>
            <a:stretch/>
          </p:blipFill>
          <p:spPr>
            <a:xfrm>
              <a:off x="466612" y="2807745"/>
              <a:ext cx="752580" cy="239657"/>
            </a:xfrm>
            <a:prstGeom prst="rect">
              <a:avLst/>
            </a:prstGeom>
          </p:spPr>
        </p:pic>
      </p:grpSp>
      <p:pic>
        <p:nvPicPr>
          <p:cNvPr id="6" name="Picture 5">
            <a:extLst>
              <a:ext uri="{FF2B5EF4-FFF2-40B4-BE49-F238E27FC236}">
                <a16:creationId xmlns:a16="http://schemas.microsoft.com/office/drawing/2014/main" id="{7A3F4AE7-E6AF-4524-9C68-17D64B82EB6E}"/>
              </a:ext>
            </a:extLst>
          </p:cNvPr>
          <p:cNvPicPr>
            <a:picLocks noChangeAspect="1"/>
          </p:cNvPicPr>
          <p:nvPr/>
        </p:nvPicPr>
        <p:blipFill>
          <a:blip r:embed="rId5"/>
          <a:stretch>
            <a:fillRect/>
          </a:stretch>
        </p:blipFill>
        <p:spPr>
          <a:xfrm>
            <a:off x="1026352" y="4324620"/>
            <a:ext cx="3634546" cy="1583803"/>
          </a:xfrm>
          <a:prstGeom prst="rect">
            <a:avLst/>
          </a:prstGeom>
          <a:ln w="3175">
            <a:solidFill>
              <a:schemeClr val="tx1"/>
            </a:solidFill>
          </a:ln>
        </p:spPr>
      </p:pic>
    </p:spTree>
    <p:extLst>
      <p:ext uri="{BB962C8B-B14F-4D97-AF65-F5344CB8AC3E}">
        <p14:creationId xmlns:p14="http://schemas.microsoft.com/office/powerpoint/2010/main" val="397162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CA075-B3C3-4E7E-AA73-77AFCC028338}"/>
              </a:ext>
            </a:extLst>
          </p:cNvPr>
          <p:cNvSpPr>
            <a:spLocks noGrp="1"/>
          </p:cNvSpPr>
          <p:nvPr>
            <p:ph idx="1"/>
          </p:nvPr>
        </p:nvSpPr>
        <p:spPr>
          <a:xfrm>
            <a:off x="4773479" y="436477"/>
            <a:ext cx="7103509" cy="5581647"/>
          </a:xfrm>
        </p:spPr>
        <p:txBody>
          <a:bodyPr>
            <a:normAutofit/>
          </a:bodyPr>
          <a:lstStyle/>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p:txBody>
      </p:sp>
      <p:sp>
        <p:nvSpPr>
          <p:cNvPr id="3" name="Title 2">
            <a:extLst>
              <a:ext uri="{FF2B5EF4-FFF2-40B4-BE49-F238E27FC236}">
                <a16:creationId xmlns:a16="http://schemas.microsoft.com/office/drawing/2014/main" id="{6880A9E7-E3C9-4AE7-A2D4-95CF2032430E}"/>
              </a:ext>
            </a:extLst>
          </p:cNvPr>
          <p:cNvSpPr>
            <a:spLocks noGrp="1"/>
          </p:cNvSpPr>
          <p:nvPr>
            <p:ph type="title"/>
          </p:nvPr>
        </p:nvSpPr>
        <p:spPr>
          <a:xfrm>
            <a:off x="466612" y="555849"/>
            <a:ext cx="3741179" cy="1590628"/>
          </a:xfrm>
        </p:spPr>
        <p:txBody>
          <a:bodyPr/>
          <a:lstStyle/>
          <a:p>
            <a:r>
              <a:rPr lang="en-US" dirty="0"/>
              <a:t>Student Search Service</a:t>
            </a:r>
            <a:r>
              <a:rPr lang="en-US" sz="3038" baseline="30000" dirty="0"/>
              <a:t>® </a:t>
            </a:r>
            <a:r>
              <a:rPr lang="en-US" sz="3038" dirty="0"/>
              <a:t>and Consent</a:t>
            </a:r>
            <a:endParaRPr lang="en-US" dirty="0"/>
          </a:p>
        </p:txBody>
      </p:sp>
      <p:sp>
        <p:nvSpPr>
          <p:cNvPr id="10" name="Rectangle 4">
            <a:extLst>
              <a:ext uri="{FF2B5EF4-FFF2-40B4-BE49-F238E27FC236}">
                <a16:creationId xmlns:a16="http://schemas.microsoft.com/office/drawing/2014/main" id="{CCB555A0-8FA2-4CA7-9C26-D86307900FDF}"/>
              </a:ext>
            </a:extLst>
          </p:cNvPr>
          <p:cNvSpPr>
            <a:spLocks noChangeArrowheads="1"/>
          </p:cNvSpPr>
          <p:nvPr/>
        </p:nvSpPr>
        <p:spPr bwMode="auto">
          <a:xfrm>
            <a:off x="4548317" y="839876"/>
            <a:ext cx="7328671" cy="4252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817" tIns="43408" rIns="86817" bIns="43408" numCol="1" anchor="ctr" anchorCtr="0" compatLnSpc="1">
            <a:prstTxWarp prst="textNoShape">
              <a:avLst/>
            </a:prstTxWarp>
            <a:spAutoFit/>
          </a:bodyPr>
          <a:lstStyle/>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Follow your district or school policy for collecting parental consent.  Schools and districts may opt to use the consent form provided by the College Board or may choose to use their own. Parental consent should be collected </a:t>
            </a:r>
            <a:r>
              <a:rPr lang="en-US" altLang="en-US" sz="1600" b="1" noProof="1">
                <a:latin typeface="Arial" panose="020B0604020202020204" pitchFamily="34" charset="0"/>
                <a:cs typeface="Arial" panose="020B0604020202020204" pitchFamily="34" charset="0"/>
              </a:rPr>
              <a:t>prior</a:t>
            </a:r>
            <a:r>
              <a:rPr lang="en-US" altLang="en-US" sz="1600" noProof="1">
                <a:latin typeface="Arial" panose="020B0604020202020204" pitchFamily="34" charset="0"/>
                <a:cs typeface="Arial" panose="020B0604020202020204" pitchFamily="34" charset="0"/>
              </a:rPr>
              <a:t> to the preadministration session. </a:t>
            </a:r>
          </a:p>
          <a:p>
            <a:pPr marL="719790" lvl="2"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Schools should collect consent from parents for students who wish to opt-into Student Search Service and complete the optional questionnaire.  </a:t>
            </a:r>
          </a:p>
          <a:p>
            <a:pPr marL="719790" lvl="2"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Consent is required only to opt into Student Search Service and the questionnaire. Students can still take the SAT without completing this information. </a:t>
            </a: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If a parent does not return a consent form, the school should proceed assuming that the parent did not consent. </a:t>
            </a: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Consent forms should remain at the school until the student graduates and do not need to be returned to College Board.</a:t>
            </a:r>
          </a:p>
        </p:txBody>
      </p:sp>
      <p:grpSp>
        <p:nvGrpSpPr>
          <p:cNvPr id="4" name="Group 3">
            <a:extLst>
              <a:ext uri="{FF2B5EF4-FFF2-40B4-BE49-F238E27FC236}">
                <a16:creationId xmlns:a16="http://schemas.microsoft.com/office/drawing/2014/main" id="{642D09C6-40BE-4B0B-BC19-28336AC8CB5F}"/>
              </a:ext>
            </a:extLst>
          </p:cNvPr>
          <p:cNvGrpSpPr/>
          <p:nvPr/>
        </p:nvGrpSpPr>
        <p:grpSpPr>
          <a:xfrm>
            <a:off x="379529" y="2449829"/>
            <a:ext cx="2293834" cy="2990596"/>
            <a:chOff x="379529" y="2449829"/>
            <a:chExt cx="2293834" cy="2990596"/>
          </a:xfrm>
        </p:grpSpPr>
        <p:pic>
          <p:nvPicPr>
            <p:cNvPr id="5" name="Picture 4">
              <a:extLst>
                <a:ext uri="{FF2B5EF4-FFF2-40B4-BE49-F238E27FC236}">
                  <a16:creationId xmlns:a16="http://schemas.microsoft.com/office/drawing/2014/main" id="{01DCCE67-0DAE-468C-A5C4-8813B5A0AEC2}"/>
                </a:ext>
              </a:extLst>
            </p:cNvPr>
            <p:cNvPicPr>
              <a:picLocks noChangeAspect="1"/>
            </p:cNvPicPr>
            <p:nvPr/>
          </p:nvPicPr>
          <p:blipFill>
            <a:blip r:embed="rId3"/>
            <a:stretch>
              <a:fillRect/>
            </a:stretch>
          </p:blipFill>
          <p:spPr>
            <a:xfrm>
              <a:off x="379529" y="2449829"/>
              <a:ext cx="2293834" cy="2990596"/>
            </a:xfrm>
            <a:prstGeom prst="rect">
              <a:avLst/>
            </a:prstGeom>
            <a:ln w="3175">
              <a:solidFill>
                <a:schemeClr val="tx1"/>
              </a:solidFill>
            </a:ln>
          </p:spPr>
        </p:pic>
        <p:pic>
          <p:nvPicPr>
            <p:cNvPr id="7" name="Picture 6">
              <a:extLst>
                <a:ext uri="{FF2B5EF4-FFF2-40B4-BE49-F238E27FC236}">
                  <a16:creationId xmlns:a16="http://schemas.microsoft.com/office/drawing/2014/main" id="{645844B0-0752-4E9A-9FA2-7DEE3B1B1C30}"/>
                </a:ext>
              </a:extLst>
            </p:cNvPr>
            <p:cNvPicPr>
              <a:picLocks noChangeAspect="1"/>
            </p:cNvPicPr>
            <p:nvPr/>
          </p:nvPicPr>
          <p:blipFill rotWithShape="1">
            <a:blip r:embed="rId4"/>
            <a:srcRect t="36311"/>
            <a:stretch/>
          </p:blipFill>
          <p:spPr>
            <a:xfrm>
              <a:off x="466612" y="2807745"/>
              <a:ext cx="752580" cy="239657"/>
            </a:xfrm>
            <a:prstGeom prst="rect">
              <a:avLst/>
            </a:prstGeom>
          </p:spPr>
        </p:pic>
      </p:grpSp>
      <p:pic>
        <p:nvPicPr>
          <p:cNvPr id="6" name="Picture 5">
            <a:extLst>
              <a:ext uri="{FF2B5EF4-FFF2-40B4-BE49-F238E27FC236}">
                <a16:creationId xmlns:a16="http://schemas.microsoft.com/office/drawing/2014/main" id="{7A3F4AE7-E6AF-4524-9C68-17D64B82EB6E}"/>
              </a:ext>
            </a:extLst>
          </p:cNvPr>
          <p:cNvPicPr>
            <a:picLocks noChangeAspect="1"/>
          </p:cNvPicPr>
          <p:nvPr/>
        </p:nvPicPr>
        <p:blipFill>
          <a:blip r:embed="rId5"/>
          <a:stretch>
            <a:fillRect/>
          </a:stretch>
        </p:blipFill>
        <p:spPr>
          <a:xfrm>
            <a:off x="801190" y="4434321"/>
            <a:ext cx="3634546" cy="1583803"/>
          </a:xfrm>
          <a:prstGeom prst="rect">
            <a:avLst/>
          </a:prstGeom>
          <a:ln w="3175">
            <a:solidFill>
              <a:schemeClr val="tx1"/>
            </a:solidFill>
          </a:ln>
        </p:spPr>
      </p:pic>
    </p:spTree>
    <p:extLst>
      <p:ext uri="{BB962C8B-B14F-4D97-AF65-F5344CB8AC3E}">
        <p14:creationId xmlns:p14="http://schemas.microsoft.com/office/powerpoint/2010/main" val="302246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DCA075-B3C3-4E7E-AA73-77AFCC028338}"/>
              </a:ext>
            </a:extLst>
          </p:cNvPr>
          <p:cNvSpPr>
            <a:spLocks noGrp="1"/>
          </p:cNvSpPr>
          <p:nvPr>
            <p:ph idx="1"/>
          </p:nvPr>
        </p:nvSpPr>
        <p:spPr>
          <a:xfrm>
            <a:off x="4773479" y="436477"/>
            <a:ext cx="7103509" cy="5581647"/>
          </a:xfrm>
        </p:spPr>
        <p:txBody>
          <a:bodyPr>
            <a:normAutofit/>
          </a:bodyPr>
          <a:lstStyle/>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a:p>
            <a:pPr marL="285724" lvl="1" indent="-285724">
              <a:lnSpc>
                <a:spcPct val="120000"/>
              </a:lnSpc>
              <a:spcBef>
                <a:spcPct val="40000"/>
              </a:spcBef>
              <a:buClrTx/>
              <a:buSzPts val="2400"/>
              <a:buFont typeface="Arial" charset="0"/>
              <a:buChar char="•"/>
            </a:pPr>
            <a:endParaRPr lang="en-US" altLang="zh-CN" dirty="0"/>
          </a:p>
        </p:txBody>
      </p:sp>
      <p:sp>
        <p:nvSpPr>
          <p:cNvPr id="3" name="Title 2">
            <a:extLst>
              <a:ext uri="{FF2B5EF4-FFF2-40B4-BE49-F238E27FC236}">
                <a16:creationId xmlns:a16="http://schemas.microsoft.com/office/drawing/2014/main" id="{6880A9E7-E3C9-4AE7-A2D4-95CF2032430E}"/>
              </a:ext>
            </a:extLst>
          </p:cNvPr>
          <p:cNvSpPr>
            <a:spLocks noGrp="1"/>
          </p:cNvSpPr>
          <p:nvPr>
            <p:ph type="title"/>
          </p:nvPr>
        </p:nvSpPr>
        <p:spPr>
          <a:xfrm>
            <a:off x="466612" y="555849"/>
            <a:ext cx="3741179" cy="1123128"/>
          </a:xfrm>
        </p:spPr>
        <p:txBody>
          <a:bodyPr/>
          <a:lstStyle/>
          <a:p>
            <a:r>
              <a:rPr lang="en-US" dirty="0"/>
              <a:t>Planning for Preadministration </a:t>
            </a:r>
          </a:p>
        </p:txBody>
      </p:sp>
      <p:sp>
        <p:nvSpPr>
          <p:cNvPr id="10" name="Rectangle 4">
            <a:extLst>
              <a:ext uri="{FF2B5EF4-FFF2-40B4-BE49-F238E27FC236}">
                <a16:creationId xmlns:a16="http://schemas.microsoft.com/office/drawing/2014/main" id="{CCB555A0-8FA2-4CA7-9C26-D86307900FDF}"/>
              </a:ext>
            </a:extLst>
          </p:cNvPr>
          <p:cNvSpPr>
            <a:spLocks noChangeArrowheads="1"/>
          </p:cNvSpPr>
          <p:nvPr/>
        </p:nvSpPr>
        <p:spPr bwMode="auto">
          <a:xfrm>
            <a:off x="4944140" y="704455"/>
            <a:ext cx="6932848" cy="452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817" tIns="43408" rIns="86817" bIns="43408" numCol="1" anchor="ctr" anchorCtr="0" compatLnSpc="1">
            <a:prstTxWarp prst="textNoShape">
              <a:avLst/>
            </a:prstTxWarp>
            <a:spAutoFit/>
          </a:bodyPr>
          <a:lstStyle/>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Follow your district or school policy for collecting parental consent.  Schools and districts may opt to use the consent form provided by the College Board or may choose to use their own. Parental consent should be collected </a:t>
            </a:r>
            <a:r>
              <a:rPr lang="en-US" altLang="en-US" sz="1600" b="1" noProof="1">
                <a:latin typeface="Arial" panose="020B0604020202020204" pitchFamily="34" charset="0"/>
                <a:cs typeface="Arial" panose="020B0604020202020204" pitchFamily="34" charset="0"/>
              </a:rPr>
              <a:t>prior</a:t>
            </a:r>
            <a:r>
              <a:rPr lang="en-US" altLang="en-US" sz="1600" noProof="1">
                <a:latin typeface="Arial" panose="020B0604020202020204" pitchFamily="34" charset="0"/>
                <a:cs typeface="Arial" panose="020B0604020202020204" pitchFamily="34" charset="0"/>
              </a:rPr>
              <a:t> to the preadministration session. </a:t>
            </a:r>
          </a:p>
          <a:p>
            <a:pPr marL="719790" lvl="2"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Schools should collect consent from parents for students who wish to opt-into Student Search Service and complete the optional questionnaire.  </a:t>
            </a:r>
          </a:p>
          <a:p>
            <a:pPr marL="719790" lvl="2"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Consent is required only to opt into Student Search Service and the questionnaire. Students can still take the SAT without completing this information. </a:t>
            </a: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If a parent does not return a consent form, the school should proceed assuming that the parent did not consent. </a:t>
            </a:r>
          </a:p>
          <a:p>
            <a:pPr marL="285724" lvl="1" indent="-285724" defTabSz="931433" fontAlgn="base">
              <a:lnSpc>
                <a:spcPct val="110000"/>
              </a:lnSpc>
              <a:spcBef>
                <a:spcPct val="40000"/>
              </a:spcBef>
              <a:spcAft>
                <a:spcPct val="0"/>
              </a:spcAft>
              <a:buSzPts val="2400"/>
              <a:buFont typeface="Arial" charset="0"/>
              <a:buChar char="•"/>
            </a:pPr>
            <a:r>
              <a:rPr lang="en-US" altLang="en-US" sz="1600" noProof="1">
                <a:latin typeface="Arial" panose="020B0604020202020204" pitchFamily="34" charset="0"/>
                <a:cs typeface="Arial" panose="020B0604020202020204" pitchFamily="34" charset="0"/>
              </a:rPr>
              <a:t>Consent forms should remain at the school until the student graduates and do not need to be returned to College Board.</a:t>
            </a:r>
          </a:p>
        </p:txBody>
      </p:sp>
      <p:sp>
        <p:nvSpPr>
          <p:cNvPr id="9" name="Content Placeholder 1">
            <a:extLst>
              <a:ext uri="{FF2B5EF4-FFF2-40B4-BE49-F238E27FC236}">
                <a16:creationId xmlns:a16="http://schemas.microsoft.com/office/drawing/2014/main" id="{6CB7E410-7098-40EF-A6FB-CE7C72F9C62F}"/>
              </a:ext>
            </a:extLst>
          </p:cNvPr>
          <p:cNvSpPr txBox="1">
            <a:spLocks/>
          </p:cNvSpPr>
          <p:nvPr/>
        </p:nvSpPr>
        <p:spPr>
          <a:xfrm>
            <a:off x="466612" y="1931616"/>
            <a:ext cx="4185381" cy="3551887"/>
          </a:xfrm>
          <a:prstGeom prst="rect">
            <a:avLst/>
          </a:prstGeom>
        </p:spPr>
        <p:txBody>
          <a:bodyPr vert="horz" lIns="0" tIns="228600" rIns="0" bIns="0" rtlCol="0" anchor="t" anchorCtr="0">
            <a:noAutofit/>
          </a:bodyPr>
          <a:lstStyle>
            <a:lvl1pPr marL="300952" marR="0" indent="-300952" algn="l" defTabSz="981075" rtl="0" eaLnBrk="1" fontAlgn="base" latinLnBrk="0" hangingPunct="1">
              <a:lnSpc>
                <a:spcPct val="100000"/>
              </a:lnSpc>
              <a:spcBef>
                <a:spcPct val="40000"/>
              </a:spcBef>
              <a:spcAft>
                <a:spcPct val="0"/>
              </a:spcAft>
              <a:buClr>
                <a:schemeClr val="accent2"/>
              </a:buClr>
              <a:buSzPts val="2400"/>
              <a:buFont typeface="Arial" charset="0"/>
              <a:buChar char="•"/>
              <a:tabLst/>
              <a:defRPr kumimoji="0" lang="en-US" altLang="zh-CN" sz="1685" b="0" i="0" u="none" strike="noStrike" kern="1200" cap="none" spc="0" normalizeH="0" baseline="0" noProof="1">
                <a:ln>
                  <a:noFill/>
                </a:ln>
                <a:solidFill>
                  <a:schemeClr val="tx1"/>
                </a:solidFill>
                <a:effectLst/>
                <a:uLnTx/>
                <a:uFillTx/>
                <a:latin typeface="Roboto" charset="0"/>
                <a:ea typeface="Roboto" charset="0"/>
                <a:cs typeface="Roboto" charset="0"/>
              </a:defRPr>
            </a:lvl1pPr>
            <a:lvl2pPr marL="574675" marR="0" indent="-119063" algn="l" defTabSz="981075" rtl="0" eaLnBrk="1" fontAlgn="base" latinLnBrk="0" hangingPunct="1">
              <a:lnSpc>
                <a:spcPct val="100000"/>
              </a:lnSpc>
              <a:spcBef>
                <a:spcPct val="20000"/>
              </a:spcBef>
              <a:spcAft>
                <a:spcPct val="0"/>
              </a:spcAft>
              <a:buClr>
                <a:schemeClr val="accent2"/>
              </a:buClr>
              <a:buSzPts val="2200"/>
              <a:buFont typeface="Verdana"/>
              <a:buChar char="-"/>
              <a:tabLst/>
              <a:defRPr lang="en-CA" altLang="zh-CN" sz="1685" kern="1200" baseline="0" noProof="1">
                <a:solidFill>
                  <a:schemeClr val="tx1"/>
                </a:solidFill>
                <a:latin typeface="Roboto" charset="0"/>
                <a:ea typeface="Roboto" charset="0"/>
                <a:cs typeface="Roboto" charset="0"/>
              </a:defRPr>
            </a:lvl2pPr>
            <a:lvl3pPr marL="1052513" marR="0" indent="-287338" algn="l" defTabSz="981075" rtl="0" eaLnBrk="1" fontAlgn="base" latinLnBrk="0" hangingPunct="1">
              <a:lnSpc>
                <a:spcPct val="100000"/>
              </a:lnSpc>
              <a:spcBef>
                <a:spcPct val="20000"/>
              </a:spcBef>
              <a:spcAft>
                <a:spcPct val="0"/>
              </a:spcAft>
              <a:buClr>
                <a:schemeClr val="accent2"/>
              </a:buClr>
              <a:buSzPts val="2200"/>
              <a:buFont typeface="Marlett" pitchFamily="2" charset="2"/>
              <a:buChar char="8"/>
              <a:tabLst/>
              <a:defRPr lang="zh-CN" altLang="en-US" sz="1685" kern="1200" noProof="1">
                <a:solidFill>
                  <a:schemeClr val="tx1"/>
                </a:solidFill>
                <a:latin typeface="Roboto" charset="0"/>
                <a:ea typeface="Roboto" charset="0"/>
                <a:cs typeface="Roboto" charset="0"/>
              </a:defRPr>
            </a:lvl3pPr>
            <a:lvl4pPr marL="1453896" marR="0" indent="-210312" algn="l" defTabSz="981334" rtl="0" eaLnBrk="1" fontAlgn="auto" latinLnBrk="0" hangingPunct="1">
              <a:lnSpc>
                <a:spcPct val="100000"/>
              </a:lnSpc>
              <a:spcBef>
                <a:spcPct val="20000"/>
              </a:spcBef>
              <a:spcAft>
                <a:spcPts val="0"/>
              </a:spcAft>
              <a:buClr>
                <a:schemeClr val="accent2"/>
              </a:buClr>
              <a:buSzTx/>
              <a:buFont typeface="Verdana" pitchFamily="34" charset="0"/>
              <a:buChar char="-"/>
              <a:tabLst/>
              <a:defRPr lang="en-CA" altLang="zh-CN" sz="1685" kern="1200">
                <a:solidFill>
                  <a:schemeClr val="tx1"/>
                </a:solidFill>
                <a:latin typeface="Roboto" charset="0"/>
                <a:ea typeface="Roboto" charset="0"/>
                <a:cs typeface="Roboto" charset="0"/>
              </a:defRPr>
            </a:lvl4pPr>
            <a:lvl5pPr marL="2208002" indent="-245334" algn="l" defTabSz="981334" rtl="0" eaLnBrk="1" latinLnBrk="0" hangingPunct="1">
              <a:spcBef>
                <a:spcPct val="20000"/>
              </a:spcBef>
              <a:buClr>
                <a:schemeClr val="accent2"/>
              </a:buClr>
              <a:buFont typeface="Arial" pitchFamily="34" charset="0"/>
              <a:buChar char="»"/>
              <a:defRPr sz="1685" kern="1200">
                <a:solidFill>
                  <a:schemeClr val="tx1"/>
                </a:solidFill>
                <a:latin typeface="Roboto" charset="0"/>
                <a:ea typeface="Roboto" charset="0"/>
                <a:cs typeface="Roboto" charset="0"/>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ClrTx/>
              <a:buNone/>
            </a:pPr>
            <a:r>
              <a:rPr lang="en-US" sz="1600" b="1" dirty="0">
                <a:solidFill>
                  <a:srgbClr val="FF0000"/>
                </a:solidFill>
                <a:latin typeface="+mj-lt"/>
                <a:ea typeface="Roboto" panose="02000000000000000000" pitchFamily="2" charset="0"/>
                <a:cs typeface="Roboto" panose="02000000000000000000" pitchFamily="2" charset="0"/>
              </a:rPr>
              <a:t>If unable to do a preadministration session before test day:</a:t>
            </a:r>
          </a:p>
          <a:p>
            <a:pPr lvl="1">
              <a:buClrTx/>
            </a:pPr>
            <a:r>
              <a:rPr lang="en-US" sz="1600" dirty="0">
                <a:latin typeface="+mj-lt"/>
                <a:ea typeface="Roboto" panose="02000000000000000000" pitchFamily="2" charset="0"/>
                <a:cs typeface="Roboto" panose="02000000000000000000" pitchFamily="2" charset="0"/>
              </a:rPr>
              <a:t>Plan to share student guides and consent forms in advance.</a:t>
            </a:r>
          </a:p>
          <a:p>
            <a:pPr lvl="1">
              <a:buClrTx/>
            </a:pPr>
            <a:r>
              <a:rPr lang="en-US" sz="1600" dirty="0">
                <a:latin typeface="+mj-lt"/>
                <a:ea typeface="Roboto" panose="02000000000000000000" pitchFamily="2" charset="0"/>
                <a:cs typeface="Roboto" panose="02000000000000000000" pitchFamily="2" charset="0"/>
              </a:rPr>
              <a:t>For paper-based testing, add Pre-ID labels to answer sheets before or on test day.</a:t>
            </a:r>
          </a:p>
          <a:p>
            <a:pPr lvl="1">
              <a:buClrTx/>
            </a:pPr>
            <a:r>
              <a:rPr lang="en-US" sz="1600" dirty="0">
                <a:latin typeface="+mj-lt"/>
                <a:ea typeface="Roboto" panose="02000000000000000000" pitchFamily="2" charset="0"/>
                <a:cs typeface="Roboto" panose="02000000000000000000" pitchFamily="2" charset="0"/>
              </a:rPr>
              <a:t>Allow students to complete their free score sends after testing is complete.  The test day scripts will provide guidance.</a:t>
            </a:r>
          </a:p>
          <a:p>
            <a:pPr lvl="1">
              <a:buClrTx/>
            </a:pPr>
            <a:r>
              <a:rPr lang="en-US" sz="1600" dirty="0">
                <a:latin typeface="+mj-lt"/>
                <a:ea typeface="Roboto" panose="02000000000000000000" pitchFamily="2" charset="0"/>
                <a:cs typeface="Roboto" panose="02000000000000000000" pitchFamily="2" charset="0"/>
              </a:rPr>
              <a:t>Allow students to complete the optional questionnaire if they have permission after testing or </a:t>
            </a:r>
            <a:r>
              <a:rPr lang="en-US" altLang="zh-CN" sz="1600" dirty="0">
                <a:latin typeface="+mn-lt"/>
                <a:ea typeface="+mn-ea"/>
                <a:cs typeface="Arial" panose="020B0604020202020204" pitchFamily="34" charset="0"/>
                <a:hlinkClick r:id="rId3"/>
              </a:rPr>
              <a:t>https://studentsearch.collegeboard.org/</a:t>
            </a:r>
            <a:r>
              <a:rPr lang="en-US" altLang="zh-CN" sz="1600" dirty="0">
                <a:latin typeface="+mn-lt"/>
                <a:ea typeface="+mn-ea"/>
                <a:cs typeface="Arial" panose="020B0604020202020204" pitchFamily="34" charset="0"/>
              </a:rPr>
              <a:t> </a:t>
            </a:r>
            <a:endParaRPr lang="en-US" sz="1600" dirty="0">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4285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485776"/>
            <a:ext cx="10566400" cy="639763"/>
          </a:xfrm>
        </p:spPr>
        <p:txBody>
          <a:bodyPr>
            <a:normAutofit/>
          </a:bodyPr>
          <a:lstStyle/>
          <a:p>
            <a:r>
              <a:rPr lang="en-US" sz="3200" dirty="0">
                <a:solidFill>
                  <a:schemeClr val="tx1"/>
                </a:solidFill>
                <a:latin typeface="Roboto Slab" pitchFamily="2" charset="0"/>
                <a:ea typeface="Roboto Slab" pitchFamily="2" charset="0"/>
                <a:cs typeface="Verdana" charset="0"/>
              </a:rPr>
              <a:t>Test Coordinators</a:t>
            </a:r>
          </a:p>
        </p:txBody>
      </p:sp>
      <p:sp>
        <p:nvSpPr>
          <p:cNvPr id="7" name="Content Placeholder 4">
            <a:extLst>
              <a:ext uri="{FF2B5EF4-FFF2-40B4-BE49-F238E27FC236}">
                <a16:creationId xmlns:a16="http://schemas.microsoft.com/office/drawing/2014/main" id="{6344A1AB-6D21-4153-BA4F-4EEEC6FAA45B}"/>
              </a:ext>
            </a:extLst>
          </p:cNvPr>
          <p:cNvSpPr>
            <a:spLocks noGrp="1"/>
          </p:cNvSpPr>
          <p:nvPr>
            <p:ph idx="1"/>
          </p:nvPr>
        </p:nvSpPr>
        <p:spPr>
          <a:xfrm>
            <a:off x="4084320" y="721360"/>
            <a:ext cx="7802880" cy="5828239"/>
          </a:xfrm>
        </p:spPr>
        <p:txBody>
          <a:bodyPr>
            <a:normAutofit/>
          </a:bodyPr>
          <a:lstStyle/>
          <a:p>
            <a:r>
              <a:rPr lang="en-US" sz="1990" dirty="0"/>
              <a:t>Bookmark the digital testing site:  </a:t>
            </a:r>
            <a:r>
              <a:rPr lang="en-US" sz="2000" dirty="0">
                <a:hlinkClick r:id="rId3" action="ppaction://hlinkfile"/>
              </a:rPr>
              <a:t>digitaltesting.collegeboard.org</a:t>
            </a:r>
            <a:endParaRPr lang="en-US" sz="1990" dirty="0"/>
          </a:p>
          <a:p>
            <a:r>
              <a:rPr lang="en-US" sz="1990" dirty="0"/>
              <a:t>Share the </a:t>
            </a:r>
            <a:r>
              <a:rPr lang="en-US" sz="1990" dirty="0">
                <a:hlinkClick r:id="rId4"/>
              </a:rPr>
              <a:t>Digital Testing Quick Guide </a:t>
            </a:r>
            <a:r>
              <a:rPr lang="en-US" sz="1990" dirty="0"/>
              <a:t>with your technology coordinator </a:t>
            </a:r>
          </a:p>
          <a:p>
            <a:r>
              <a:rPr lang="en-US" sz="1990" dirty="0">
                <a:latin typeface="Roboto" panose="02000000000000000000" pitchFamily="2" charset="0"/>
                <a:ea typeface="Roboto" panose="02000000000000000000" pitchFamily="2" charset="0"/>
                <a:cs typeface="Roboto" panose="02000000000000000000" pitchFamily="2" charset="0"/>
              </a:rPr>
              <a:t>Work with your school's technology coordinator to ensure that all student and proctor devices have supported operating systems and web browsers.</a:t>
            </a:r>
          </a:p>
          <a:p>
            <a:r>
              <a:rPr lang="en-US" sz="1990" dirty="0">
                <a:latin typeface="Roboto" panose="02000000000000000000" pitchFamily="2" charset="0"/>
                <a:ea typeface="Roboto" panose="02000000000000000000" pitchFamily="2" charset="0"/>
                <a:cs typeface="Roboto" panose="02000000000000000000" pitchFamily="2" charset="0"/>
              </a:rPr>
              <a:t>Review and complete critical digital setup activities listed in the </a:t>
            </a:r>
            <a:r>
              <a:rPr lang="en-US" sz="1990" dirty="0">
                <a:latin typeface="Roboto" panose="02000000000000000000" pitchFamily="2" charset="0"/>
                <a:ea typeface="Roboto" panose="02000000000000000000" pitchFamily="2" charset="0"/>
                <a:cs typeface="Roboto" panose="02000000000000000000" pitchFamily="2" charset="0"/>
                <a:hlinkClick r:id="rId5"/>
              </a:rPr>
              <a:t>Step-by-Step Guide</a:t>
            </a:r>
            <a:r>
              <a:rPr lang="en-US" sz="1990" dirty="0">
                <a:latin typeface="Roboto" panose="02000000000000000000" pitchFamily="2" charset="0"/>
                <a:ea typeface="Roboto" panose="02000000000000000000" pitchFamily="2" charset="0"/>
                <a:cs typeface="Roboto" panose="02000000000000000000" pitchFamily="2" charset="0"/>
              </a:rPr>
              <a:t>.</a:t>
            </a:r>
          </a:p>
          <a:p>
            <a:pPr lvl="1"/>
            <a:r>
              <a:rPr lang="en-US" sz="1800" dirty="0">
                <a:latin typeface="Roboto" panose="02000000000000000000" pitchFamily="2" charset="0"/>
                <a:ea typeface="Roboto" panose="02000000000000000000" pitchFamily="2" charset="0"/>
                <a:cs typeface="Roboto" panose="02000000000000000000" pitchFamily="2" charset="0"/>
              </a:rPr>
              <a:t>Includes whitelisting appropriate sites.  Included in the guide, or as a separate list on the PED website.</a:t>
            </a:r>
          </a:p>
          <a:p>
            <a:r>
              <a:rPr lang="en-US" sz="1990" dirty="0">
                <a:latin typeface="Roboto" panose="02000000000000000000" pitchFamily="2" charset="0"/>
                <a:ea typeface="Roboto" panose="02000000000000000000" pitchFamily="2" charset="0"/>
                <a:cs typeface="Roboto" panose="02000000000000000000" pitchFamily="2" charset="0"/>
              </a:rPr>
              <a:t>Install the </a:t>
            </a:r>
            <a:r>
              <a:rPr lang="en-US" sz="1990" dirty="0">
                <a:latin typeface="Roboto" panose="02000000000000000000" pitchFamily="2" charset="0"/>
                <a:ea typeface="Roboto" panose="02000000000000000000" pitchFamily="2" charset="0"/>
                <a:cs typeface="Roboto" panose="02000000000000000000" pitchFamily="2" charset="0"/>
                <a:hlinkClick r:id="rId6"/>
              </a:rPr>
              <a:t>secure browser</a:t>
            </a:r>
            <a:r>
              <a:rPr lang="en-US" sz="1990" dirty="0">
                <a:latin typeface="Roboto" panose="02000000000000000000" pitchFamily="2" charset="0"/>
                <a:ea typeface="Roboto" panose="02000000000000000000" pitchFamily="2" charset="0"/>
                <a:cs typeface="Roboto" panose="02000000000000000000" pitchFamily="2" charset="0"/>
              </a:rPr>
              <a:t> on all student test-taking devices.</a:t>
            </a:r>
          </a:p>
          <a:p>
            <a:r>
              <a:rPr lang="en-US" sz="1990" dirty="0">
                <a:latin typeface="Roboto" panose="02000000000000000000" pitchFamily="2" charset="0"/>
                <a:ea typeface="Roboto" panose="02000000000000000000" pitchFamily="2" charset="0"/>
                <a:cs typeface="Roboto" panose="02000000000000000000" pitchFamily="2" charset="0"/>
              </a:rPr>
              <a:t>Preview the </a:t>
            </a:r>
            <a:r>
              <a:rPr lang="en-US" sz="1990" dirty="0">
                <a:latin typeface="Roboto" panose="02000000000000000000" pitchFamily="2" charset="0"/>
                <a:ea typeface="Roboto" panose="02000000000000000000" pitchFamily="2" charset="0"/>
                <a:cs typeface="Roboto" panose="02000000000000000000" pitchFamily="2" charset="0"/>
                <a:hlinkClick r:id="rId7"/>
              </a:rPr>
              <a:t>student digital test experience</a:t>
            </a:r>
            <a:endParaRPr lang="en-US" sz="1990" dirty="0">
              <a:latin typeface="Roboto" panose="02000000000000000000" pitchFamily="2" charset="0"/>
              <a:ea typeface="Roboto" panose="02000000000000000000" pitchFamily="2" charset="0"/>
              <a:cs typeface="Roboto" panose="02000000000000000000" pitchFamily="2" charset="0"/>
            </a:endParaRPr>
          </a:p>
          <a:p>
            <a:r>
              <a:rPr lang="en-US" sz="1990" dirty="0">
                <a:latin typeface="Roboto" panose="02000000000000000000" pitchFamily="2" charset="0"/>
                <a:ea typeface="Roboto" panose="02000000000000000000" pitchFamily="2" charset="0"/>
                <a:cs typeface="Roboto" panose="02000000000000000000" pitchFamily="2" charset="0"/>
              </a:rPr>
              <a:t>Work with your Services for Students with Disabilities (SSD) coordinator to ensure accommodation requests are being submitted in </a:t>
            </a:r>
            <a:r>
              <a:rPr lang="en-US" sz="1990" dirty="0">
                <a:latin typeface="Roboto" panose="02000000000000000000" pitchFamily="2" charset="0"/>
                <a:ea typeface="Roboto" panose="02000000000000000000" pitchFamily="2" charset="0"/>
                <a:cs typeface="Roboto" panose="02000000000000000000" pitchFamily="2" charset="0"/>
                <a:hlinkClick r:id="rId8"/>
              </a:rPr>
              <a:t>SSD Online</a:t>
            </a:r>
            <a:endParaRPr lang="en-US" sz="1990" dirty="0">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273C9F7D-4FB9-4204-89E6-034DAA679A9E}"/>
              </a:ext>
            </a:extLst>
          </p:cNvPr>
          <p:cNvSpPr txBox="1">
            <a:spLocks/>
          </p:cNvSpPr>
          <p:nvPr/>
        </p:nvSpPr>
        <p:spPr>
          <a:xfrm>
            <a:off x="466726" y="16922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Immediate Activities</a:t>
            </a:r>
          </a:p>
        </p:txBody>
      </p:sp>
    </p:spTree>
    <p:extLst>
      <p:ext uri="{BB962C8B-B14F-4D97-AF65-F5344CB8AC3E}">
        <p14:creationId xmlns:p14="http://schemas.microsoft.com/office/powerpoint/2010/main" val="99507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485776"/>
            <a:ext cx="10566400" cy="639763"/>
          </a:xfrm>
        </p:spPr>
        <p:txBody>
          <a:bodyPr>
            <a:normAutofit/>
          </a:bodyPr>
          <a:lstStyle/>
          <a:p>
            <a:r>
              <a:rPr lang="en-US" sz="3200" dirty="0">
                <a:solidFill>
                  <a:schemeClr val="tx1"/>
                </a:solidFill>
                <a:latin typeface="Roboto Slab" pitchFamily="2" charset="0"/>
                <a:ea typeface="Roboto Slab" pitchFamily="2" charset="0"/>
                <a:cs typeface="Verdana" charset="0"/>
              </a:rPr>
              <a:t>Test Coordinators</a:t>
            </a:r>
          </a:p>
        </p:txBody>
      </p:sp>
      <p:sp>
        <p:nvSpPr>
          <p:cNvPr id="7" name="Content Placeholder 4">
            <a:extLst>
              <a:ext uri="{FF2B5EF4-FFF2-40B4-BE49-F238E27FC236}">
                <a16:creationId xmlns:a16="http://schemas.microsoft.com/office/drawing/2014/main" id="{6344A1AB-6D21-4153-BA4F-4EEEC6FAA45B}"/>
              </a:ext>
            </a:extLst>
          </p:cNvPr>
          <p:cNvSpPr>
            <a:spLocks noGrp="1"/>
          </p:cNvSpPr>
          <p:nvPr>
            <p:ph idx="1"/>
          </p:nvPr>
        </p:nvSpPr>
        <p:spPr>
          <a:xfrm>
            <a:off x="4084320" y="721361"/>
            <a:ext cx="7802880" cy="5336540"/>
          </a:xfrm>
        </p:spPr>
        <p:txBody>
          <a:bodyPr>
            <a:normAutofit/>
          </a:bodyPr>
          <a:lstStyle/>
          <a:p>
            <a:r>
              <a:rPr lang="en-US" sz="1990" dirty="0"/>
              <a:t>Plan testing room and staffing</a:t>
            </a:r>
          </a:p>
          <a:p>
            <a:r>
              <a:rPr lang="en-US" sz="1990" dirty="0"/>
              <a:t>Receive access to College Board's required online training activities.  Complete training prior to test day.</a:t>
            </a:r>
          </a:p>
          <a:p>
            <a:r>
              <a:rPr lang="en-US" sz="1990" dirty="0"/>
              <a:t>Receive access to Cambium’s test delivery system and supporting tools, including the Test Information Distribution Engine (TIDE).  </a:t>
            </a:r>
          </a:p>
          <a:p>
            <a:r>
              <a:rPr lang="en-US" sz="1990" dirty="0"/>
              <a:t>Receive your school's shipment of coordinator manuals, guides, and forms related to the test administration.</a:t>
            </a:r>
          </a:p>
          <a:p>
            <a:pPr lvl="1"/>
            <a:r>
              <a:rPr lang="en-US" sz="1800" dirty="0"/>
              <a:t>Share information with students</a:t>
            </a:r>
          </a:p>
          <a:p>
            <a:pPr lvl="1"/>
            <a:r>
              <a:rPr lang="en-US" sz="1800" dirty="0"/>
              <a:t>Prepare and conduct a preadministration session</a:t>
            </a:r>
          </a:p>
          <a:p>
            <a:r>
              <a:rPr lang="en-US" sz="1990" dirty="0"/>
              <a:t>Configure accommodations in TIDE.</a:t>
            </a:r>
          </a:p>
        </p:txBody>
      </p:sp>
      <p:sp>
        <p:nvSpPr>
          <p:cNvPr id="4" name="Text Placeholder 4">
            <a:extLst>
              <a:ext uri="{FF2B5EF4-FFF2-40B4-BE49-F238E27FC236}">
                <a16:creationId xmlns:a16="http://schemas.microsoft.com/office/drawing/2014/main" id="{B875F41A-99FF-4152-A643-F530F1096FCD}"/>
              </a:ext>
            </a:extLst>
          </p:cNvPr>
          <p:cNvSpPr txBox="1">
            <a:spLocks/>
          </p:cNvSpPr>
          <p:nvPr/>
        </p:nvSpPr>
        <p:spPr>
          <a:xfrm>
            <a:off x="466726" y="16922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~4 Weeks Prior to Test Day</a:t>
            </a:r>
          </a:p>
        </p:txBody>
      </p:sp>
    </p:spTree>
    <p:extLst>
      <p:ext uri="{BB962C8B-B14F-4D97-AF65-F5344CB8AC3E}">
        <p14:creationId xmlns:p14="http://schemas.microsoft.com/office/powerpoint/2010/main" val="414914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485776"/>
            <a:ext cx="10566400" cy="639763"/>
          </a:xfrm>
        </p:spPr>
        <p:txBody>
          <a:bodyPr>
            <a:normAutofit fontScale="90000"/>
          </a:bodyPr>
          <a:lstStyle/>
          <a:p>
            <a:r>
              <a:rPr lang="en-US" sz="3200" dirty="0">
                <a:solidFill>
                  <a:schemeClr val="tx1"/>
                </a:solidFill>
                <a:latin typeface="Roboto Slab" pitchFamily="2" charset="0"/>
                <a:ea typeface="Roboto Slab" pitchFamily="2" charset="0"/>
                <a:cs typeface="Verdana" charset="0"/>
              </a:rPr>
              <a:t>Technology </a:t>
            </a:r>
            <a:br>
              <a:rPr lang="en-US" sz="3200" dirty="0">
                <a:solidFill>
                  <a:schemeClr val="tx1"/>
                </a:solidFill>
                <a:latin typeface="Roboto Slab" pitchFamily="2" charset="0"/>
                <a:ea typeface="Roboto Slab" pitchFamily="2" charset="0"/>
                <a:cs typeface="Verdana" charset="0"/>
              </a:rPr>
            </a:br>
            <a:r>
              <a:rPr lang="en-US" sz="3200" dirty="0">
                <a:solidFill>
                  <a:schemeClr val="tx1"/>
                </a:solidFill>
                <a:latin typeface="Roboto Slab" pitchFamily="2" charset="0"/>
                <a:ea typeface="Roboto Slab" pitchFamily="2" charset="0"/>
                <a:cs typeface="Verdana" charset="0"/>
              </a:rPr>
              <a:t>Coordinators</a:t>
            </a:r>
          </a:p>
        </p:txBody>
      </p:sp>
      <p:sp>
        <p:nvSpPr>
          <p:cNvPr id="7" name="Content Placeholder 4">
            <a:extLst>
              <a:ext uri="{FF2B5EF4-FFF2-40B4-BE49-F238E27FC236}">
                <a16:creationId xmlns:a16="http://schemas.microsoft.com/office/drawing/2014/main" id="{6344A1AB-6D21-4153-BA4F-4EEEC6FAA45B}"/>
              </a:ext>
            </a:extLst>
          </p:cNvPr>
          <p:cNvSpPr>
            <a:spLocks noGrp="1"/>
          </p:cNvSpPr>
          <p:nvPr>
            <p:ph idx="1"/>
          </p:nvPr>
        </p:nvSpPr>
        <p:spPr>
          <a:xfrm>
            <a:off x="4084320" y="721360"/>
            <a:ext cx="7802880" cy="5828239"/>
          </a:xfrm>
        </p:spPr>
        <p:txBody>
          <a:bodyPr>
            <a:normAutofit/>
          </a:bodyPr>
          <a:lstStyle/>
          <a:p>
            <a:r>
              <a:rPr lang="en-US" sz="1990" dirty="0"/>
              <a:t>Bookmark the digital testing site:  </a:t>
            </a:r>
            <a:r>
              <a:rPr lang="en-US" sz="2000" dirty="0">
                <a:hlinkClick r:id="rId2"/>
              </a:rPr>
              <a:t>https://digitaltesting.collegeboard.org</a:t>
            </a:r>
            <a:endParaRPr lang="en-US" sz="1990" dirty="0"/>
          </a:p>
          <a:p>
            <a:r>
              <a:rPr lang="en-US" sz="1990" dirty="0"/>
              <a:t>Review the </a:t>
            </a:r>
            <a:r>
              <a:rPr lang="en-US" sz="1990" dirty="0">
                <a:hlinkClick r:id="rId3"/>
              </a:rPr>
              <a:t>Digital Testing Quick Guide </a:t>
            </a:r>
            <a:r>
              <a:rPr lang="en-US" sz="1990" dirty="0"/>
              <a:t>.</a:t>
            </a:r>
          </a:p>
          <a:p>
            <a:r>
              <a:rPr lang="en-US" sz="1990" dirty="0">
                <a:latin typeface="Roboto" panose="02000000000000000000" pitchFamily="2" charset="0"/>
                <a:ea typeface="Roboto" panose="02000000000000000000" pitchFamily="2" charset="0"/>
                <a:cs typeface="Roboto" panose="02000000000000000000" pitchFamily="2" charset="0"/>
              </a:rPr>
              <a:t>Work with the school’s test coordinator to ensure that all student and proctor devices have supported operating systems and web browsers.</a:t>
            </a:r>
          </a:p>
          <a:p>
            <a:r>
              <a:rPr lang="en-US" sz="1990" dirty="0">
                <a:latin typeface="Roboto" panose="02000000000000000000" pitchFamily="2" charset="0"/>
                <a:ea typeface="Roboto" panose="02000000000000000000" pitchFamily="2" charset="0"/>
                <a:cs typeface="Roboto" panose="02000000000000000000" pitchFamily="2" charset="0"/>
              </a:rPr>
              <a:t>Review and complete critical digital setup activities listed in the </a:t>
            </a:r>
            <a:r>
              <a:rPr lang="en-US" sz="1990" dirty="0">
                <a:latin typeface="Roboto" panose="02000000000000000000" pitchFamily="2" charset="0"/>
                <a:ea typeface="Roboto" panose="02000000000000000000" pitchFamily="2" charset="0"/>
                <a:cs typeface="Roboto" panose="02000000000000000000" pitchFamily="2" charset="0"/>
                <a:hlinkClick r:id="rId4"/>
              </a:rPr>
              <a:t>Step-by-Step Guide</a:t>
            </a:r>
            <a:r>
              <a:rPr lang="en-US" sz="1990" dirty="0">
                <a:latin typeface="Roboto" panose="02000000000000000000" pitchFamily="2" charset="0"/>
                <a:ea typeface="Roboto" panose="02000000000000000000" pitchFamily="2" charset="0"/>
                <a:cs typeface="Roboto" panose="02000000000000000000" pitchFamily="2" charset="0"/>
              </a:rPr>
              <a:t>.</a:t>
            </a:r>
          </a:p>
          <a:p>
            <a:r>
              <a:rPr lang="en-US" sz="1990" dirty="0">
                <a:latin typeface="Roboto" panose="02000000000000000000" pitchFamily="2" charset="0"/>
                <a:ea typeface="Roboto" panose="02000000000000000000" pitchFamily="2" charset="0"/>
                <a:cs typeface="Roboto" panose="02000000000000000000" pitchFamily="2" charset="0"/>
              </a:rPr>
              <a:t>Install the </a:t>
            </a:r>
            <a:r>
              <a:rPr lang="en-US" sz="1990" dirty="0">
                <a:latin typeface="Roboto" panose="02000000000000000000" pitchFamily="2" charset="0"/>
                <a:ea typeface="Roboto" panose="02000000000000000000" pitchFamily="2" charset="0"/>
                <a:cs typeface="Roboto" panose="02000000000000000000" pitchFamily="2" charset="0"/>
                <a:hlinkClick r:id="rId5"/>
              </a:rPr>
              <a:t>secure browser</a:t>
            </a:r>
            <a:r>
              <a:rPr lang="en-US" sz="1990" dirty="0">
                <a:latin typeface="Roboto" panose="02000000000000000000" pitchFamily="2" charset="0"/>
                <a:ea typeface="Roboto" panose="02000000000000000000" pitchFamily="2" charset="0"/>
                <a:cs typeface="Roboto" panose="02000000000000000000" pitchFamily="2" charset="0"/>
              </a:rPr>
              <a:t> on all student test-taking devices.</a:t>
            </a:r>
          </a:p>
          <a:p>
            <a:r>
              <a:rPr lang="en-US" sz="1990" dirty="0">
                <a:latin typeface="Roboto" panose="02000000000000000000" pitchFamily="2" charset="0"/>
                <a:ea typeface="Roboto" panose="02000000000000000000" pitchFamily="2" charset="0"/>
                <a:cs typeface="Roboto" panose="02000000000000000000" pitchFamily="2" charset="0"/>
              </a:rPr>
              <a:t>Preview the </a:t>
            </a:r>
            <a:r>
              <a:rPr lang="en-US" sz="1990" dirty="0">
                <a:latin typeface="Roboto" panose="02000000000000000000" pitchFamily="2" charset="0"/>
                <a:ea typeface="Roboto" panose="02000000000000000000" pitchFamily="2" charset="0"/>
                <a:cs typeface="Roboto" panose="02000000000000000000" pitchFamily="2" charset="0"/>
                <a:hlinkClick r:id="rId6"/>
              </a:rPr>
              <a:t>student digital test experience</a:t>
            </a:r>
            <a:endParaRPr lang="en-US" sz="1990" dirty="0">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26E77EEF-7E7C-41D4-A78D-94E443211D77}"/>
              </a:ext>
            </a:extLst>
          </p:cNvPr>
          <p:cNvSpPr txBox="1">
            <a:spLocks/>
          </p:cNvSpPr>
          <p:nvPr/>
        </p:nvSpPr>
        <p:spPr>
          <a:xfrm>
            <a:off x="466726" y="16922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Immediate Activities</a:t>
            </a:r>
          </a:p>
        </p:txBody>
      </p:sp>
    </p:spTree>
    <p:extLst>
      <p:ext uri="{BB962C8B-B14F-4D97-AF65-F5344CB8AC3E}">
        <p14:creationId xmlns:p14="http://schemas.microsoft.com/office/powerpoint/2010/main" val="333715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485776"/>
            <a:ext cx="10566400" cy="639763"/>
          </a:xfrm>
        </p:spPr>
        <p:txBody>
          <a:bodyPr>
            <a:normAutofit/>
          </a:bodyPr>
          <a:lstStyle/>
          <a:p>
            <a:r>
              <a:rPr lang="en-US" sz="3200" dirty="0">
                <a:solidFill>
                  <a:schemeClr val="tx1"/>
                </a:solidFill>
                <a:latin typeface="Roboto Slab" pitchFamily="2" charset="0"/>
                <a:ea typeface="Roboto Slab" pitchFamily="2" charset="0"/>
                <a:cs typeface="Verdana" charset="0"/>
              </a:rPr>
              <a:t>SSD Coordinators</a:t>
            </a:r>
          </a:p>
        </p:txBody>
      </p:sp>
      <p:sp>
        <p:nvSpPr>
          <p:cNvPr id="7" name="Content Placeholder 4">
            <a:extLst>
              <a:ext uri="{FF2B5EF4-FFF2-40B4-BE49-F238E27FC236}">
                <a16:creationId xmlns:a16="http://schemas.microsoft.com/office/drawing/2014/main" id="{6344A1AB-6D21-4153-BA4F-4EEEC6FAA45B}"/>
              </a:ext>
            </a:extLst>
          </p:cNvPr>
          <p:cNvSpPr>
            <a:spLocks noGrp="1"/>
          </p:cNvSpPr>
          <p:nvPr>
            <p:ph idx="1"/>
          </p:nvPr>
        </p:nvSpPr>
        <p:spPr>
          <a:xfrm>
            <a:off x="4084320" y="721360"/>
            <a:ext cx="7802880" cy="5828239"/>
          </a:xfrm>
        </p:spPr>
        <p:txBody>
          <a:bodyPr>
            <a:normAutofit/>
          </a:bodyPr>
          <a:lstStyle/>
          <a:p>
            <a:pPr>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Using the SSD Online Dashboard, identify students who will be testing this year and confirm accommodations</a:t>
            </a:r>
          </a:p>
          <a:p>
            <a:pPr>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For new students or students who need accommodations that have not yet been requested, submit a request in SSD Online.</a:t>
            </a:r>
          </a:p>
          <a:p>
            <a:pPr>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For students with previously approved accommodations, verify</a:t>
            </a:r>
          </a:p>
          <a:p>
            <a:pPr lvl="1">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The accommodations approved match the student’s current identified IEP/504 accommodation needs.</a:t>
            </a:r>
          </a:p>
          <a:p>
            <a:pPr lvl="1">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The student information name, birth date, and graduation date are correct.</a:t>
            </a:r>
          </a:p>
          <a:p>
            <a:pPr lvl="1">
              <a:buClr>
                <a:schemeClr val="tx1"/>
              </a:buClr>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The student is receiving the testing accommodation on school and district assessments</a:t>
            </a:r>
          </a:p>
          <a:p>
            <a:pPr marL="432558" lvl="1" indent="0">
              <a:buNone/>
            </a:pPr>
            <a:endParaRPr lang="en-US" sz="1800" dirty="0">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4E25F874-9BFC-4B6D-9638-D3EEB53601DC}"/>
              </a:ext>
            </a:extLst>
          </p:cNvPr>
          <p:cNvSpPr txBox="1">
            <a:spLocks/>
          </p:cNvSpPr>
          <p:nvPr/>
        </p:nvSpPr>
        <p:spPr>
          <a:xfrm>
            <a:off x="466726" y="169227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Immediate Activities</a:t>
            </a:r>
          </a:p>
        </p:txBody>
      </p:sp>
    </p:spTree>
    <p:extLst>
      <p:ext uri="{BB962C8B-B14F-4D97-AF65-F5344CB8AC3E}">
        <p14:creationId xmlns:p14="http://schemas.microsoft.com/office/powerpoint/2010/main" val="171137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0E4FD7-C7EB-43A3-A6F6-AC003AD93D9B}"/>
              </a:ext>
            </a:extLst>
          </p:cNvPr>
          <p:cNvSpPr>
            <a:spLocks noGrp="1"/>
          </p:cNvSpPr>
          <p:nvPr>
            <p:ph idx="1"/>
          </p:nvPr>
        </p:nvSpPr>
        <p:spPr/>
        <p:txBody>
          <a:bodyPr>
            <a:noAutofit/>
          </a:bodyPr>
          <a:lstStyle/>
          <a:p>
            <a:pPr marL="0" indent="0">
              <a:buNone/>
            </a:pPr>
            <a:r>
              <a:rPr lang="en-US" sz="1800" b="1" dirty="0"/>
              <a:t>Begin using the practice resources </a:t>
            </a:r>
          </a:p>
          <a:p>
            <a:pPr marL="0" indent="0">
              <a:buNone/>
            </a:pPr>
            <a:br>
              <a:rPr lang="en-US" sz="1800" dirty="0"/>
            </a:br>
            <a:r>
              <a:rPr lang="en-US" sz="1800" dirty="0"/>
              <a:t>Khan Academy provides personalized, free practice for all students.  The practice items are developed in conjunction with the College Board based on the SAT Suite of Assessments test specifications.  Students who took PSAT/NMSQT can link their scores with Khan Academy or take a diagnostic quiz to get their personalized practice plan to help them identify areas .  </a:t>
            </a:r>
          </a:p>
          <a:p>
            <a:pPr>
              <a:buClrTx/>
            </a:pPr>
            <a:r>
              <a:rPr lang="en-US" sz="1800" dirty="0"/>
              <a:t>Share the </a:t>
            </a:r>
            <a:r>
              <a:rPr lang="en-US" sz="1800" dirty="0">
                <a:hlinkClick r:id="rId2"/>
              </a:rPr>
              <a:t>Khan Academy Flyer </a:t>
            </a:r>
            <a:r>
              <a:rPr lang="en-US" sz="1800" dirty="0"/>
              <a:t>with students and their families. </a:t>
            </a:r>
          </a:p>
          <a:p>
            <a:pPr>
              <a:buClrTx/>
            </a:pPr>
            <a:r>
              <a:rPr lang="en-US" sz="1800" dirty="0"/>
              <a:t>Review the </a:t>
            </a:r>
            <a:r>
              <a:rPr lang="en-US" sz="1800" dirty="0">
                <a:hlinkClick r:id="rId3"/>
              </a:rPr>
              <a:t>Khan Academy educator resources and coaching tools</a:t>
            </a:r>
            <a:r>
              <a:rPr lang="en-US" sz="1800" dirty="0"/>
              <a:t>. Begin using the tools. </a:t>
            </a:r>
          </a:p>
          <a:p>
            <a:pPr lvl="1">
              <a:buClrTx/>
            </a:pPr>
            <a:r>
              <a:rPr lang="en-US" sz="1800" dirty="0"/>
              <a:t>For students that participated in PSAT in the fall, they can link their scores to get personalized practice.</a:t>
            </a:r>
          </a:p>
          <a:p>
            <a:pPr lvl="1">
              <a:buClrTx/>
            </a:pPr>
            <a:r>
              <a:rPr lang="en-US" sz="1800" dirty="0"/>
              <a:t>For students who haven’t taken the PSAT, have them begin the diagnostic quizzes to build their personalized practice.</a:t>
            </a:r>
          </a:p>
          <a:p>
            <a:pPr>
              <a:buClrTx/>
            </a:pPr>
            <a:r>
              <a:rPr lang="en-US" sz="1800" dirty="0"/>
              <a:t>As an alternative to online practice, download paper practice tests </a:t>
            </a:r>
            <a:r>
              <a:rPr lang="en-US" sz="1800" dirty="0">
                <a:hlinkClick r:id="rId4"/>
              </a:rPr>
              <a:t>SAT</a:t>
            </a:r>
            <a:r>
              <a:rPr lang="en-US" sz="1800" dirty="0"/>
              <a:t>.</a:t>
            </a:r>
          </a:p>
        </p:txBody>
      </p:sp>
      <p:sp>
        <p:nvSpPr>
          <p:cNvPr id="3" name="Title 2">
            <a:extLst>
              <a:ext uri="{FF2B5EF4-FFF2-40B4-BE49-F238E27FC236}">
                <a16:creationId xmlns:a16="http://schemas.microsoft.com/office/drawing/2014/main" id="{E924C444-C3C0-4B77-86E7-E2D0CD571E03}"/>
              </a:ext>
            </a:extLst>
          </p:cNvPr>
          <p:cNvSpPr>
            <a:spLocks noGrp="1"/>
          </p:cNvSpPr>
          <p:nvPr>
            <p:ph type="title"/>
          </p:nvPr>
        </p:nvSpPr>
        <p:spPr>
          <a:xfrm>
            <a:off x="466611" y="555810"/>
            <a:ext cx="3741179" cy="1123128"/>
          </a:xfrm>
        </p:spPr>
        <p:txBody>
          <a:bodyPr/>
          <a:lstStyle/>
          <a:p>
            <a:r>
              <a:rPr lang="en-US" dirty="0"/>
              <a:t>Preparing for the SAT</a:t>
            </a:r>
          </a:p>
        </p:txBody>
      </p:sp>
      <p:sp>
        <p:nvSpPr>
          <p:cNvPr id="5" name="Text Placeholder 4">
            <a:extLst>
              <a:ext uri="{FF2B5EF4-FFF2-40B4-BE49-F238E27FC236}">
                <a16:creationId xmlns:a16="http://schemas.microsoft.com/office/drawing/2014/main" id="{277C4618-5CB7-4E4A-B59A-6421AC285CAE}"/>
              </a:ext>
            </a:extLst>
          </p:cNvPr>
          <p:cNvSpPr>
            <a:spLocks noGrp="1"/>
          </p:cNvSpPr>
          <p:nvPr>
            <p:ph type="body" sz="quarter" idx="13"/>
          </p:nvPr>
        </p:nvSpPr>
        <p:spPr>
          <a:xfrm>
            <a:off x="466726" y="1692275"/>
            <a:ext cx="3741738" cy="477054"/>
          </a:xfrm>
        </p:spPr>
        <p:txBody>
          <a:bodyPr/>
          <a:lstStyle/>
          <a:p>
            <a:r>
              <a:rPr lang="en-US" dirty="0">
                <a:solidFill>
                  <a:schemeClr val="accent3"/>
                </a:solidFill>
              </a:rPr>
              <a:t>Helping prepare students</a:t>
            </a:r>
          </a:p>
        </p:txBody>
      </p:sp>
      <p:pic>
        <p:nvPicPr>
          <p:cNvPr id="6" name="Picture 5">
            <a:extLst>
              <a:ext uri="{FF2B5EF4-FFF2-40B4-BE49-F238E27FC236}">
                <a16:creationId xmlns:a16="http://schemas.microsoft.com/office/drawing/2014/main" id="{2E837A99-B851-4E4C-98B4-D64C330A67F8}"/>
              </a:ext>
            </a:extLst>
          </p:cNvPr>
          <p:cNvPicPr>
            <a:picLocks noChangeAspect="1"/>
          </p:cNvPicPr>
          <p:nvPr/>
        </p:nvPicPr>
        <p:blipFill rotWithShape="1">
          <a:blip r:embed="rId5"/>
          <a:srcRect t="19985" b="20234"/>
          <a:stretch/>
        </p:blipFill>
        <p:spPr>
          <a:xfrm>
            <a:off x="8703" y="6322749"/>
            <a:ext cx="2707905" cy="518998"/>
          </a:xfrm>
          <a:prstGeom prst="rect">
            <a:avLst/>
          </a:prstGeom>
        </p:spPr>
      </p:pic>
    </p:spTree>
    <p:extLst>
      <p:ext uri="{BB962C8B-B14F-4D97-AF65-F5344CB8AC3E}">
        <p14:creationId xmlns:p14="http://schemas.microsoft.com/office/powerpoint/2010/main" val="2768954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175" indent="0">
              <a:buNone/>
            </a:pPr>
            <a:r>
              <a:rPr lang="en-US" sz="1800" dirty="0">
                <a:latin typeface="Roboto" panose="02000000000000000000" pitchFamily="2" charset="0"/>
                <a:ea typeface="Roboto" panose="02000000000000000000" pitchFamily="2" charset="0"/>
                <a:cs typeface="Roboto" panose="02000000000000000000" pitchFamily="2" charset="0"/>
              </a:rPr>
              <a:t>Our goal today is to provide information to assist District Test Coordinators for preparing schools for the spring test administration.  Topics to be covered:</a:t>
            </a:r>
          </a:p>
          <a:p>
            <a:pPr marL="288925">
              <a:buFontTx/>
              <a:buChar char="-"/>
            </a:pPr>
            <a:r>
              <a:rPr lang="en-US" sz="1800" dirty="0">
                <a:latin typeface="Roboto" panose="02000000000000000000" pitchFamily="2" charset="0"/>
                <a:ea typeface="Roboto" panose="02000000000000000000" pitchFamily="2" charset="0"/>
                <a:cs typeface="Roboto" panose="02000000000000000000" pitchFamily="2" charset="0"/>
              </a:rPr>
              <a:t>Activities that should have started</a:t>
            </a:r>
          </a:p>
          <a:p>
            <a:pPr marL="288925">
              <a:buFontTx/>
              <a:buChar char="-"/>
            </a:pPr>
            <a:r>
              <a:rPr lang="en-US" sz="1800" dirty="0">
                <a:latin typeface="Roboto" panose="02000000000000000000" pitchFamily="2" charset="0"/>
                <a:ea typeface="Roboto" panose="02000000000000000000" pitchFamily="2" charset="0"/>
                <a:cs typeface="Roboto" panose="02000000000000000000" pitchFamily="2" charset="0"/>
              </a:rPr>
              <a:t>Activities to start</a:t>
            </a:r>
          </a:p>
          <a:p>
            <a:pPr marL="288925">
              <a:buFontTx/>
              <a:buChar char="-"/>
            </a:pPr>
            <a:r>
              <a:rPr lang="en-US" sz="1800" dirty="0">
                <a:latin typeface="Roboto" panose="02000000000000000000" pitchFamily="2" charset="0"/>
                <a:ea typeface="Roboto" panose="02000000000000000000" pitchFamily="2" charset="0"/>
                <a:cs typeface="Roboto" panose="02000000000000000000" pitchFamily="2" charset="0"/>
              </a:rPr>
              <a:t>Available resource materials for Educators, Students, and their Families</a:t>
            </a:r>
          </a:p>
        </p:txBody>
      </p:sp>
      <p:sp>
        <p:nvSpPr>
          <p:cNvPr id="4" name="Title 3"/>
          <p:cNvSpPr>
            <a:spLocks noGrp="1"/>
          </p:cNvSpPr>
          <p:nvPr>
            <p:ph type="title"/>
          </p:nvPr>
        </p:nvSpPr>
        <p:spPr/>
        <p:txBody>
          <a:bodyPr/>
          <a:lstStyle/>
          <a:p>
            <a:r>
              <a:rPr lang="en-US" dirty="0"/>
              <a:t>Session Goals</a:t>
            </a:r>
          </a:p>
        </p:txBody>
      </p:sp>
    </p:spTree>
    <p:extLst>
      <p:ext uri="{BB962C8B-B14F-4D97-AF65-F5344CB8AC3E}">
        <p14:creationId xmlns:p14="http://schemas.microsoft.com/office/powerpoint/2010/main" val="161669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42089" y="2799733"/>
            <a:ext cx="5421200" cy="2607200"/>
          </a:xfrm>
          <a:prstGeom prst="rect">
            <a:avLst/>
          </a:prstGeom>
        </p:spPr>
        <p:txBody>
          <a:bodyPr spcFirstLastPara="1" vert="horz" wrap="square" lIns="121900" tIns="121900" rIns="121900" bIns="121900" numCol="1" anchor="b" anchorCtr="0" compatLnSpc="1">
            <a:prstTxWarp prst="textNoShape">
              <a:avLst/>
            </a:prstTxWarp>
            <a:normAutofit/>
          </a:bodyPr>
          <a:lstStyle/>
          <a:p>
            <a:r>
              <a:rPr lang="en" dirty="0"/>
              <a:t>Administering the School Day SAT in a Pandemic</a:t>
            </a:r>
            <a:endParaRPr dirty="0"/>
          </a:p>
        </p:txBody>
      </p:sp>
      <p:pic>
        <p:nvPicPr>
          <p:cNvPr id="60" name="Google Shape;60;p14"/>
          <p:cNvPicPr preferRelativeResize="0"/>
          <p:nvPr/>
        </p:nvPicPr>
        <p:blipFill rotWithShape="1">
          <a:blip r:embed="rId3">
            <a:alphaModFix/>
          </a:blip>
          <a:srcRect l="19912" t="24910" r="18305" b="25985"/>
          <a:stretch/>
        </p:blipFill>
        <p:spPr>
          <a:xfrm>
            <a:off x="1378979" y="0"/>
            <a:ext cx="3080867" cy="3167901"/>
          </a:xfrm>
          <a:prstGeom prst="rect">
            <a:avLst/>
          </a:prstGeom>
          <a:noFill/>
          <a:ln>
            <a:noFill/>
          </a:ln>
        </p:spPr>
      </p:pic>
      <p:sp>
        <p:nvSpPr>
          <p:cNvPr id="2" name="TextBox 1">
            <a:extLst>
              <a:ext uri="{FF2B5EF4-FFF2-40B4-BE49-F238E27FC236}">
                <a16:creationId xmlns:a16="http://schemas.microsoft.com/office/drawing/2014/main" id="{0D18F825-5833-4CA0-A910-FC407D43E1BA}"/>
              </a:ext>
            </a:extLst>
          </p:cNvPr>
          <p:cNvSpPr txBox="1"/>
          <p:nvPr/>
        </p:nvSpPr>
        <p:spPr>
          <a:xfrm>
            <a:off x="644939" y="5383816"/>
            <a:ext cx="4548947" cy="1200329"/>
          </a:xfrm>
          <a:prstGeom prst="rect">
            <a:avLst/>
          </a:prstGeom>
          <a:noFill/>
        </p:spPr>
        <p:txBody>
          <a:bodyPr wrap="square" rtlCol="0">
            <a:spAutoFit/>
          </a:bodyPr>
          <a:lstStyle/>
          <a:p>
            <a:r>
              <a:rPr lang="en-US" sz="2400" dirty="0"/>
              <a:t>Kristie Eamello</a:t>
            </a:r>
          </a:p>
          <a:p>
            <a:r>
              <a:rPr lang="en-US" sz="2400" dirty="0"/>
              <a:t>District Test Coordinator</a:t>
            </a:r>
          </a:p>
          <a:p>
            <a:r>
              <a:rPr lang="en-US" sz="2400" dirty="0"/>
              <a:t>Alamogordo Public Schools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582433" y="207233"/>
            <a:ext cx="10958000" cy="789200"/>
          </a:xfrm>
          <a:prstGeom prst="rect">
            <a:avLst/>
          </a:prstGeom>
          <a:solidFill>
            <a:srgbClr val="CCCCCC"/>
          </a:solidFill>
        </p:spPr>
        <p:txBody>
          <a:bodyPr spcFirstLastPara="1" vert="horz" wrap="square" lIns="121900" tIns="121900" rIns="121900" bIns="121900" numCol="1" anchor="b" anchorCtr="0" compatLnSpc="1">
            <a:prstTxWarp prst="textNoShape">
              <a:avLst/>
            </a:prstTxWarp>
            <a:noAutofit/>
          </a:bodyPr>
          <a:lstStyle/>
          <a:p>
            <a:pPr>
              <a:buSzPts val="990"/>
            </a:pPr>
            <a:r>
              <a:rPr lang="en" sz="3920" b="1">
                <a:latin typeface="Comic Sans MS"/>
                <a:ea typeface="Comic Sans MS"/>
                <a:cs typeface="Comic Sans MS"/>
                <a:sym typeface="Comic Sans MS"/>
              </a:rPr>
              <a:t>Logistics, Procedures &amp; Communication</a:t>
            </a:r>
            <a:endParaRPr sz="3920" b="1">
              <a:latin typeface="Comic Sans MS"/>
              <a:ea typeface="Comic Sans MS"/>
              <a:cs typeface="Comic Sans MS"/>
              <a:sym typeface="Comic Sans MS"/>
            </a:endParaRPr>
          </a:p>
        </p:txBody>
      </p:sp>
      <p:sp>
        <p:nvSpPr>
          <p:cNvPr id="66" name="Google Shape;66;p15"/>
          <p:cNvSpPr txBox="1">
            <a:spLocks noGrp="1"/>
          </p:cNvSpPr>
          <p:nvPr>
            <p:ph type="subTitle" idx="1"/>
          </p:nvPr>
        </p:nvSpPr>
        <p:spPr>
          <a:xfrm>
            <a:off x="286433" y="1184100"/>
            <a:ext cx="6315200" cy="5131200"/>
          </a:xfrm>
          <a:prstGeom prst="rect">
            <a:avLst/>
          </a:prstGeom>
        </p:spPr>
        <p:txBody>
          <a:bodyPr spcFirstLastPara="1" vert="horz" wrap="square" lIns="121900" tIns="121900" rIns="121900" bIns="121900" rtlCol="0" anchor="t" anchorCtr="0">
            <a:normAutofit fontScale="85000" lnSpcReduction="20000"/>
          </a:bodyPr>
          <a:lstStyle/>
          <a:p>
            <a:pPr marL="0" indent="0"/>
            <a:endParaRPr b="1" i="1" dirty="0">
              <a:latin typeface="Comic Sans MS"/>
              <a:ea typeface="Comic Sans MS"/>
              <a:cs typeface="Comic Sans MS"/>
              <a:sym typeface="Comic Sans MS"/>
            </a:endParaRPr>
          </a:p>
          <a:p>
            <a:pPr marL="609585" indent="-445758">
              <a:spcBef>
                <a:spcPts val="1333"/>
              </a:spcBef>
              <a:buSzPct val="100000"/>
              <a:buFont typeface="Comic Sans MS"/>
              <a:buChar char="●"/>
            </a:pPr>
            <a:r>
              <a:rPr lang="en" dirty="0">
                <a:latin typeface="Comic Sans MS"/>
                <a:ea typeface="Comic Sans MS"/>
                <a:cs typeface="Comic Sans MS"/>
                <a:sym typeface="Comic Sans MS"/>
              </a:rPr>
              <a:t>Parents and guardians were called to inform them that APS was offering the SAT School Day.</a:t>
            </a:r>
            <a:endParaRPr dirty="0">
              <a:latin typeface="Comic Sans MS"/>
              <a:ea typeface="Comic Sans MS"/>
              <a:cs typeface="Comic Sans MS"/>
              <a:sym typeface="Comic Sans MS"/>
            </a:endParaRPr>
          </a:p>
          <a:p>
            <a:pPr marL="609585" indent="-445758">
              <a:spcBef>
                <a:spcPts val="1333"/>
              </a:spcBef>
              <a:buSzPct val="100000"/>
              <a:buFont typeface="Comic Sans MS"/>
              <a:buChar char="●"/>
            </a:pPr>
            <a:r>
              <a:rPr lang="en" dirty="0">
                <a:latin typeface="Comic Sans MS"/>
                <a:ea typeface="Comic Sans MS"/>
                <a:cs typeface="Comic Sans MS"/>
                <a:sym typeface="Comic Sans MS"/>
              </a:rPr>
              <a:t>An electronic form was created giving students an opportunity to sign up online. (</a:t>
            </a:r>
            <a:r>
              <a:rPr lang="en-US" dirty="0">
                <a:latin typeface="Comic Sans MS"/>
                <a:ea typeface="Comic Sans MS"/>
                <a:cs typeface="Comic Sans MS"/>
                <a:sym typeface="Comic Sans MS"/>
              </a:rPr>
              <a:t>Give yourself time to set up sessions and ensure students are in College Board with any needed accommodations)</a:t>
            </a:r>
            <a:endParaRPr dirty="0">
              <a:latin typeface="Comic Sans MS"/>
              <a:ea typeface="Comic Sans MS"/>
              <a:cs typeface="Comic Sans MS"/>
              <a:sym typeface="Comic Sans MS"/>
            </a:endParaRPr>
          </a:p>
          <a:p>
            <a:pPr marL="609585" indent="-445758">
              <a:spcBef>
                <a:spcPts val="1333"/>
              </a:spcBef>
              <a:buSzPct val="100000"/>
              <a:buFont typeface="Comic Sans MS"/>
              <a:buChar char="●"/>
            </a:pPr>
            <a:r>
              <a:rPr lang="en" dirty="0">
                <a:latin typeface="Comic Sans MS"/>
                <a:ea typeface="Comic Sans MS"/>
                <a:cs typeface="Comic Sans MS"/>
                <a:sym typeface="Comic Sans MS"/>
              </a:rPr>
              <a:t>Communication with students &amp; parents.</a:t>
            </a:r>
            <a:endParaRPr dirty="0">
              <a:latin typeface="Comic Sans MS"/>
              <a:ea typeface="Comic Sans MS"/>
              <a:cs typeface="Comic Sans MS"/>
              <a:sym typeface="Comic Sans MS"/>
            </a:endParaRPr>
          </a:p>
          <a:p>
            <a:pPr marL="609585" indent="-445758">
              <a:spcBef>
                <a:spcPts val="1333"/>
              </a:spcBef>
              <a:buSzPct val="100000"/>
              <a:buFont typeface="Comic Sans MS"/>
              <a:buChar char="●"/>
            </a:pPr>
            <a:r>
              <a:rPr lang="en" dirty="0">
                <a:latin typeface="Comic Sans MS"/>
                <a:ea typeface="Comic Sans MS"/>
                <a:cs typeface="Comic Sans MS"/>
                <a:sym typeface="Comic Sans MS"/>
              </a:rPr>
              <a:t>Emails were delivered to both students and parents multiple times about testing.</a:t>
            </a:r>
            <a:endParaRPr dirty="0">
              <a:latin typeface="Comic Sans MS"/>
              <a:ea typeface="Comic Sans MS"/>
              <a:cs typeface="Comic Sans MS"/>
              <a:sym typeface="Comic Sans MS"/>
            </a:endParaRPr>
          </a:p>
          <a:p>
            <a:pPr marL="609585" indent="-445758">
              <a:spcBef>
                <a:spcPts val="1333"/>
              </a:spcBef>
              <a:buSzPct val="100000"/>
              <a:buFont typeface="Comic Sans MS"/>
              <a:buChar char="●"/>
            </a:pPr>
            <a:r>
              <a:rPr lang="en" dirty="0">
                <a:latin typeface="Comic Sans MS"/>
                <a:ea typeface="Comic Sans MS"/>
                <a:cs typeface="Comic Sans MS"/>
                <a:sym typeface="Comic Sans MS"/>
              </a:rPr>
              <a:t>Additional emails with testing information was sent to parents and students who had signed up.</a:t>
            </a:r>
            <a:endParaRPr dirty="0">
              <a:latin typeface="Comic Sans MS"/>
              <a:ea typeface="Comic Sans MS"/>
              <a:cs typeface="Comic Sans MS"/>
              <a:sym typeface="Comic Sans MS"/>
            </a:endParaRPr>
          </a:p>
          <a:p>
            <a:pPr marL="609585" indent="0"/>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1105433" y="332933"/>
            <a:ext cx="7005600" cy="787868"/>
          </a:xfrm>
          <a:prstGeom prst="rect">
            <a:avLst/>
          </a:prstGeom>
          <a:solidFill>
            <a:srgbClr val="CCCCCC"/>
          </a:solidFill>
        </p:spPr>
        <p:txBody>
          <a:bodyPr spcFirstLastPara="1" vert="horz" wrap="square" lIns="121900" tIns="121900" rIns="121900" bIns="121900" numCol="1" anchor="b" anchorCtr="0" compatLnSpc="1">
            <a:prstTxWarp prst="textNoShape">
              <a:avLst/>
            </a:prstTxWarp>
            <a:spAutoFit/>
          </a:bodyPr>
          <a:lstStyle/>
          <a:p>
            <a:pPr>
              <a:buSzPts val="990"/>
            </a:pPr>
            <a:r>
              <a:rPr lang="en" sz="3520" b="1">
                <a:latin typeface="Comic Sans MS"/>
                <a:ea typeface="Comic Sans MS"/>
                <a:cs typeface="Comic Sans MS"/>
                <a:sym typeface="Comic Sans MS"/>
              </a:rPr>
              <a:t>Clear and Concise Information</a:t>
            </a:r>
            <a:endParaRPr sz="3520" b="1">
              <a:latin typeface="Comic Sans MS"/>
              <a:ea typeface="Comic Sans MS"/>
              <a:cs typeface="Comic Sans MS"/>
              <a:sym typeface="Comic Sans MS"/>
            </a:endParaRPr>
          </a:p>
        </p:txBody>
      </p:sp>
      <p:sp>
        <p:nvSpPr>
          <p:cNvPr id="72" name="Google Shape;72;p16"/>
          <p:cNvSpPr txBox="1">
            <a:spLocks noGrp="1"/>
          </p:cNvSpPr>
          <p:nvPr>
            <p:ph type="subTitle" idx="1"/>
          </p:nvPr>
        </p:nvSpPr>
        <p:spPr>
          <a:xfrm>
            <a:off x="2546067" y="1499800"/>
            <a:ext cx="3226400" cy="3858400"/>
          </a:xfrm>
          <a:prstGeom prst="rect">
            <a:avLst/>
          </a:prstGeom>
        </p:spPr>
        <p:txBody>
          <a:bodyPr spcFirstLastPara="1" vert="horz" wrap="square" lIns="121900" tIns="121900" rIns="121900" bIns="121900" rtlCol="0" anchor="t" anchorCtr="0">
            <a:normAutofit fontScale="92500"/>
          </a:bodyPr>
          <a:lstStyle/>
          <a:p>
            <a:pPr marL="609585" indent="-445758">
              <a:spcBef>
                <a:spcPts val="1333"/>
              </a:spcBef>
              <a:buSzPct val="100000"/>
              <a:buFont typeface="Comic Sans MS"/>
              <a:buChar char="●"/>
            </a:pPr>
            <a:r>
              <a:rPr lang="en">
                <a:latin typeface="Comic Sans MS"/>
                <a:ea typeface="Comic Sans MS"/>
                <a:cs typeface="Comic Sans MS"/>
                <a:sym typeface="Comic Sans MS"/>
              </a:rPr>
              <a:t>Where</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When</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Times</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Items to bring</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Covid-Safe Rules</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Entry Procedures</a:t>
            </a:r>
            <a:endParaRPr>
              <a:latin typeface="Comic Sans MS"/>
              <a:ea typeface="Comic Sans MS"/>
              <a:cs typeface="Comic Sans MS"/>
              <a:sym typeface="Comic Sans MS"/>
            </a:endParaRPr>
          </a:p>
          <a:p>
            <a:pPr marL="609585" indent="-445758">
              <a:spcBef>
                <a:spcPts val="1333"/>
              </a:spcBef>
              <a:buSzPct val="100000"/>
              <a:buFont typeface="Comic Sans MS"/>
              <a:buChar char="●"/>
            </a:pPr>
            <a:r>
              <a:rPr lang="en">
                <a:latin typeface="Comic Sans MS"/>
                <a:ea typeface="Comic Sans MS"/>
                <a:cs typeface="Comic Sans MS"/>
                <a:sym typeface="Comic Sans MS"/>
              </a:rPr>
              <a:t>Exit Procedures</a:t>
            </a:r>
            <a:endParaRPr>
              <a:latin typeface="Comic Sans MS"/>
              <a:ea typeface="Comic Sans MS"/>
              <a:cs typeface="Comic Sans MS"/>
              <a:sym typeface="Comic Sans MS"/>
            </a:endParaRPr>
          </a:p>
          <a:p>
            <a:pPr marL="0" inden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subTitle" idx="1"/>
          </p:nvPr>
        </p:nvSpPr>
        <p:spPr>
          <a:xfrm>
            <a:off x="582433" y="177633"/>
            <a:ext cx="9946400" cy="6226400"/>
          </a:xfrm>
          <a:prstGeom prst="rect">
            <a:avLst/>
          </a:prstGeom>
          <a:solidFill>
            <a:srgbClr val="FFFFFF"/>
          </a:solidFill>
        </p:spPr>
        <p:txBody>
          <a:bodyPr spcFirstLastPara="1" vert="horz" wrap="square" lIns="121900" tIns="121900" rIns="121900" bIns="121900" rtlCol="0" anchor="t" anchorCtr="0">
            <a:normAutofit/>
          </a:bodyPr>
          <a:lstStyle/>
          <a:p>
            <a:pPr marL="0" indent="0" algn="ctr"/>
            <a:r>
              <a:rPr lang="en" sz="4000" b="1">
                <a:solidFill>
                  <a:srgbClr val="2F5497"/>
                </a:solidFill>
                <a:latin typeface="LucidaBright,Bold"/>
                <a:ea typeface="LucidaBright,Bold"/>
                <a:cs typeface="LucidaBright,Bold"/>
                <a:sym typeface="LucidaBright,Bold"/>
              </a:rPr>
              <a:t>Test Ticket</a:t>
            </a:r>
            <a:endParaRPr sz="4000" b="1">
              <a:solidFill>
                <a:srgbClr val="2F5497"/>
              </a:solidFill>
              <a:latin typeface="LucidaBright,Bold"/>
              <a:ea typeface="LucidaBright,Bold"/>
              <a:cs typeface="LucidaBright,Bold"/>
              <a:sym typeface="LucidaBright,Bold"/>
            </a:endParaRPr>
          </a:p>
          <a:p>
            <a:pPr marL="0" indent="0">
              <a:buClr>
                <a:schemeClr val="dk1"/>
              </a:buClr>
              <a:buSzPts val="1100"/>
            </a:pPr>
            <a:r>
              <a:rPr lang="en" sz="1600" b="1">
                <a:solidFill>
                  <a:srgbClr val="FF0000"/>
                </a:solidFill>
                <a:latin typeface="LucidaBright,Bold"/>
                <a:ea typeface="LucidaBright,Bold"/>
                <a:cs typeface="LucidaBright,Bold"/>
                <a:sym typeface="LucidaBright,Bold"/>
              </a:rPr>
              <a:t>   Please print this ticket or take a picture with your phone and bring with you on test day.</a:t>
            </a:r>
            <a:endParaRPr sz="1600" b="1">
              <a:solidFill>
                <a:srgbClr val="FF0000"/>
              </a:solidFill>
              <a:latin typeface="LucidaBright,Bold"/>
              <a:ea typeface="LucidaBright,Bold"/>
              <a:cs typeface="LucidaBright,Bold"/>
              <a:sym typeface="LucidaBright,Bold"/>
            </a:endParaRPr>
          </a:p>
        </p:txBody>
      </p:sp>
      <p:graphicFrame>
        <p:nvGraphicFramePr>
          <p:cNvPr id="78" name="Google Shape;78;p17"/>
          <p:cNvGraphicFramePr/>
          <p:nvPr/>
        </p:nvGraphicFramePr>
        <p:xfrm>
          <a:off x="1125801" y="1268800"/>
          <a:ext cx="8064366" cy="1645920"/>
        </p:xfrm>
        <a:graphic>
          <a:graphicData uri="http://schemas.openxmlformats.org/drawingml/2006/table">
            <a:tbl>
              <a:tblPr bandRow="1" bandCol="1">
                <a:noFill/>
              </a:tblPr>
              <a:tblGrid>
                <a:gridCol w="3876933">
                  <a:extLst>
                    <a:ext uri="{9D8B030D-6E8A-4147-A177-3AD203B41FA5}">
                      <a16:colId xmlns:a16="http://schemas.microsoft.com/office/drawing/2014/main" val="20000"/>
                    </a:ext>
                  </a:extLst>
                </a:gridCol>
                <a:gridCol w="4187433">
                  <a:extLst>
                    <a:ext uri="{9D8B030D-6E8A-4147-A177-3AD203B41FA5}">
                      <a16:colId xmlns:a16="http://schemas.microsoft.com/office/drawing/2014/main" val="20001"/>
                    </a:ext>
                  </a:extLst>
                </a:gridCol>
              </a:tblGrid>
              <a:tr h="406400">
                <a:tc>
                  <a:txBody>
                    <a:bodyPr/>
                    <a:lstStyle/>
                    <a:p>
                      <a:pPr marL="0" lvl="0" indent="0" algn="l" rtl="0">
                        <a:spcBef>
                          <a:spcPts val="0"/>
                        </a:spcBef>
                        <a:spcAft>
                          <a:spcPts val="0"/>
                        </a:spcAft>
                        <a:buNone/>
                      </a:pPr>
                      <a:r>
                        <a:rPr lang="en" sz="2700">
                          <a:solidFill>
                            <a:srgbClr val="FFFFFF"/>
                          </a:solidFill>
                          <a:latin typeface="LucidaBright"/>
                          <a:ea typeface="LucidaBright"/>
                          <a:cs typeface="LucidaBright"/>
                          <a:sym typeface="LucidaBright"/>
                        </a:rPr>
                        <a:t>Name:</a:t>
                      </a:r>
                      <a:endParaRPr sz="2700">
                        <a:solidFill>
                          <a:srgbClr val="FFFFFF"/>
                        </a:solidFill>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endParaRPr sz="2700">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06400">
                <a:tc>
                  <a:txBody>
                    <a:bodyPr/>
                    <a:lstStyle/>
                    <a:p>
                      <a:pPr marL="0" lvl="0" indent="0" algn="l" rtl="0">
                        <a:spcBef>
                          <a:spcPts val="0"/>
                        </a:spcBef>
                        <a:spcAft>
                          <a:spcPts val="0"/>
                        </a:spcAft>
                        <a:buNone/>
                      </a:pPr>
                      <a:r>
                        <a:rPr lang="en" sz="2700">
                          <a:solidFill>
                            <a:srgbClr val="FFFFFF"/>
                          </a:solidFill>
                          <a:latin typeface="LucidaBright"/>
                          <a:ea typeface="LucidaBright"/>
                          <a:cs typeface="LucidaBright"/>
                          <a:sym typeface="LucidaBright"/>
                        </a:rPr>
                        <a:t>Date:</a:t>
                      </a:r>
                      <a:endParaRPr sz="2700">
                        <a:solidFill>
                          <a:srgbClr val="FFFFFF"/>
                        </a:solidFill>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r>
                        <a:rPr lang="en" sz="2700">
                          <a:latin typeface="LucidaBright"/>
                          <a:ea typeface="LucidaBright"/>
                          <a:cs typeface="LucidaBright"/>
                          <a:sym typeface="LucidaBright"/>
                        </a:rPr>
                        <a:t>October 27</a:t>
                      </a:r>
                      <a:r>
                        <a:rPr lang="en" sz="2700" baseline="30000">
                          <a:latin typeface="LucidaBright"/>
                          <a:ea typeface="LucidaBright"/>
                          <a:cs typeface="LucidaBright"/>
                          <a:sym typeface="LucidaBright"/>
                        </a:rPr>
                        <a:t>th</a:t>
                      </a:r>
                      <a:r>
                        <a:rPr lang="en" sz="2700">
                          <a:latin typeface="LucidaBright"/>
                          <a:ea typeface="LucidaBright"/>
                          <a:cs typeface="LucidaBright"/>
                          <a:sym typeface="LucidaBright"/>
                        </a:rPr>
                        <a:t> </a:t>
                      </a:r>
                      <a:endParaRPr sz="2700">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06400">
                <a:tc>
                  <a:txBody>
                    <a:bodyPr/>
                    <a:lstStyle/>
                    <a:p>
                      <a:pPr marL="0" lvl="0" indent="0" algn="l" rtl="0">
                        <a:spcBef>
                          <a:spcPts val="0"/>
                        </a:spcBef>
                        <a:spcAft>
                          <a:spcPts val="0"/>
                        </a:spcAft>
                        <a:buNone/>
                      </a:pPr>
                      <a:r>
                        <a:rPr lang="en" sz="2700">
                          <a:solidFill>
                            <a:srgbClr val="FFFFFF"/>
                          </a:solidFill>
                          <a:latin typeface="LucidaBright"/>
                          <a:ea typeface="LucidaBright"/>
                          <a:cs typeface="LucidaBright"/>
                          <a:sym typeface="LucidaBright"/>
                        </a:rPr>
                        <a:t>Arrival time:</a:t>
                      </a:r>
                      <a:endParaRPr sz="2700">
                        <a:solidFill>
                          <a:srgbClr val="FFFFFF"/>
                        </a:solidFill>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r>
                        <a:rPr lang="en" sz="2700">
                          <a:latin typeface="LucidaBright"/>
                          <a:ea typeface="LucidaBright"/>
                          <a:cs typeface="LucidaBright"/>
                          <a:sym typeface="LucidaBright"/>
                        </a:rPr>
                        <a:t>8:15am to 8:45am</a:t>
                      </a:r>
                      <a:endParaRPr sz="2700">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06400">
                <a:tc>
                  <a:txBody>
                    <a:bodyPr/>
                    <a:lstStyle/>
                    <a:p>
                      <a:pPr marL="0" lvl="0" indent="0" algn="l" rtl="0">
                        <a:spcBef>
                          <a:spcPts val="0"/>
                        </a:spcBef>
                        <a:spcAft>
                          <a:spcPts val="0"/>
                        </a:spcAft>
                        <a:buNone/>
                      </a:pPr>
                      <a:r>
                        <a:rPr lang="en" sz="2700">
                          <a:solidFill>
                            <a:srgbClr val="FFFFFF"/>
                          </a:solidFill>
                          <a:latin typeface="LucidaBright"/>
                          <a:ea typeface="LucidaBright"/>
                          <a:cs typeface="LucidaBright"/>
                          <a:sym typeface="LucidaBright"/>
                        </a:rPr>
                        <a:t>Where should you go?</a:t>
                      </a:r>
                      <a:endParaRPr sz="2700">
                        <a:solidFill>
                          <a:srgbClr val="FFFFFF"/>
                        </a:solidFill>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r>
                        <a:rPr lang="en" sz="2700">
                          <a:latin typeface="LucidaBright"/>
                          <a:ea typeface="LucidaBright"/>
                          <a:cs typeface="LucidaBright"/>
                          <a:sym typeface="LucidaBright"/>
                        </a:rPr>
                        <a:t>Room 102/AHS</a:t>
                      </a:r>
                      <a:endParaRPr sz="2700">
                        <a:latin typeface="LucidaBright"/>
                        <a:ea typeface="LucidaBright"/>
                        <a:cs typeface="LucidaBright"/>
                        <a:sym typeface="LucidaBright"/>
                      </a:endParaRPr>
                    </a:p>
                  </a:txBody>
                  <a:tcPr marL="91433" marR="91433"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79" name="Google Shape;79;p17"/>
          <p:cNvSpPr txBox="1"/>
          <p:nvPr/>
        </p:nvSpPr>
        <p:spPr>
          <a:xfrm>
            <a:off x="1125800" y="2644533"/>
            <a:ext cx="8110400" cy="3894400"/>
          </a:xfrm>
          <a:prstGeom prst="rect">
            <a:avLst/>
          </a:prstGeom>
          <a:noFill/>
          <a:ln>
            <a:noFill/>
          </a:ln>
        </p:spPr>
        <p:txBody>
          <a:bodyPr spcFirstLastPara="1" wrap="square" lIns="121900" tIns="121900" rIns="121900" bIns="121900" anchor="ctr" anchorCtr="0">
            <a:noAutofit/>
          </a:bodyPr>
          <a:lstStyle/>
          <a:p>
            <a:pPr>
              <a:buClr>
                <a:schemeClr val="dk1"/>
              </a:buClr>
              <a:buSzPts val="1100"/>
            </a:pPr>
            <a:r>
              <a:rPr lang="en" sz="2400">
                <a:solidFill>
                  <a:schemeClr val="dk1"/>
                </a:solidFill>
                <a:latin typeface="LucidaBright"/>
                <a:ea typeface="LucidaBright"/>
                <a:cs typeface="LucidaBright"/>
                <a:sym typeface="LucidaBright"/>
              </a:rPr>
              <a:t>Come Prepared on Test Day!</a:t>
            </a:r>
            <a:endParaRPr sz="2400">
              <a:solidFill>
                <a:schemeClr val="dk1"/>
              </a:solidFill>
              <a:latin typeface="LucidaBright"/>
              <a:ea typeface="LucidaBright"/>
              <a:cs typeface="LucidaBright"/>
              <a:sym typeface="LucidaBright"/>
            </a:endParaRPr>
          </a:p>
          <a:p>
            <a:pPr>
              <a:buClr>
                <a:schemeClr val="dk1"/>
              </a:buClr>
              <a:buSzPts val="1100"/>
            </a:pPr>
            <a:r>
              <a:rPr lang="en" sz="2400" u="sng">
                <a:solidFill>
                  <a:schemeClr val="dk1"/>
                </a:solidFill>
                <a:latin typeface="LucidaBright"/>
                <a:ea typeface="LucidaBright"/>
                <a:cs typeface="LucidaBright"/>
                <a:sym typeface="LucidaBright"/>
              </a:rPr>
              <a:t>Did you bring?</a:t>
            </a:r>
            <a:endParaRPr sz="2400" u="sng">
              <a:solidFill>
                <a:schemeClr val="dk1"/>
              </a:solidFill>
              <a:latin typeface="LucidaBright"/>
              <a:ea typeface="LucidaBright"/>
              <a:cs typeface="LucidaBright"/>
              <a:sym typeface="LucidaBright"/>
            </a:endParaRPr>
          </a:p>
          <a:p>
            <a:pPr>
              <a:buClr>
                <a:schemeClr val="dk1"/>
              </a:buClr>
              <a:buSzPts val="1100"/>
            </a:pPr>
            <a:r>
              <a:rPr lang="en" sz="2400">
                <a:solidFill>
                  <a:schemeClr val="dk1"/>
                </a:solidFill>
                <a:latin typeface="Noto Sans Symbols"/>
                <a:ea typeface="Noto Sans Symbols"/>
                <a:cs typeface="Noto Sans Symbols"/>
                <a:sym typeface="Noto Sans Symbols"/>
              </a:rPr>
              <a:t>• </a:t>
            </a:r>
            <a:r>
              <a:rPr lang="en" sz="2400">
                <a:solidFill>
                  <a:schemeClr val="dk1"/>
                </a:solidFill>
                <a:latin typeface="LucidaBright"/>
                <a:ea typeface="LucidaBright"/>
                <a:cs typeface="LucidaBright"/>
                <a:sym typeface="LucidaBright"/>
              </a:rPr>
              <a:t>Picture ID? (Student ID or Driver’s License)</a:t>
            </a:r>
            <a:endParaRPr sz="1200">
              <a:solidFill>
                <a:schemeClr val="dk1"/>
              </a:solidFill>
              <a:latin typeface="Calibri"/>
              <a:ea typeface="Calibri"/>
              <a:cs typeface="Calibri"/>
              <a:sym typeface="Calibri"/>
            </a:endParaRPr>
          </a:p>
          <a:p>
            <a:pPr>
              <a:buClr>
                <a:schemeClr val="dk1"/>
              </a:buClr>
              <a:buSzPts val="1100"/>
            </a:pPr>
            <a:r>
              <a:rPr lang="en" sz="2400">
                <a:solidFill>
                  <a:schemeClr val="dk1"/>
                </a:solidFill>
                <a:latin typeface="Noto Sans Symbols"/>
                <a:ea typeface="Noto Sans Symbols"/>
                <a:cs typeface="Noto Sans Symbols"/>
                <a:sym typeface="Noto Sans Symbols"/>
              </a:rPr>
              <a:t>• </a:t>
            </a:r>
            <a:r>
              <a:rPr lang="en" sz="2400">
                <a:solidFill>
                  <a:schemeClr val="dk1"/>
                </a:solidFill>
                <a:latin typeface="LucidaBright"/>
                <a:ea typeface="LucidaBright"/>
                <a:cs typeface="LucidaBright"/>
                <a:sym typeface="LucidaBright"/>
              </a:rPr>
              <a:t>An acceptable calculator?</a:t>
            </a:r>
            <a:r>
              <a:rPr lang="en" sz="1600" b="1">
                <a:solidFill>
                  <a:srgbClr val="222222"/>
                </a:solidFill>
                <a:highlight>
                  <a:srgbClr val="FFFFFF"/>
                </a:highlight>
              </a:rPr>
              <a:t> Calculators will be provided, however you may bring your own calculator if it is on the SAT-approved list (see this link: </a:t>
            </a:r>
            <a:endParaRPr sz="1600" b="1">
              <a:solidFill>
                <a:srgbClr val="222222"/>
              </a:solidFill>
              <a:highlight>
                <a:srgbClr val="FFFFFF"/>
              </a:highlight>
            </a:endParaRPr>
          </a:p>
          <a:p>
            <a:pPr>
              <a:buClr>
                <a:schemeClr val="dk1"/>
              </a:buClr>
              <a:buSzPts val="1100"/>
            </a:pPr>
            <a:r>
              <a:rPr lang="en" sz="1600" b="1" u="sng">
                <a:solidFill>
                  <a:srgbClr val="1155CC"/>
                </a:solidFill>
                <a:highlight>
                  <a:srgbClr val="FFFFFF"/>
                </a:highlight>
                <a:hlinkClick r:id="rId3">
                  <a:extLst>
                    <a:ext uri="{A12FA001-AC4F-418D-AE19-62706E023703}">
                      <ahyp:hlinkClr xmlns:ahyp="http://schemas.microsoft.com/office/drawing/2018/hyperlinkcolor" val="tx"/>
                    </a:ext>
                  </a:extLst>
                </a:hlinkClick>
              </a:rPr>
              <a:t>https://collegereadiness.collegeboard.org/sat/taking-the-test/calculator-policy</a:t>
            </a:r>
            <a:r>
              <a:rPr lang="en" sz="1600" b="1">
                <a:solidFill>
                  <a:srgbClr val="222222"/>
                </a:solidFill>
                <a:highlight>
                  <a:srgbClr val="FFFFFF"/>
                </a:highlight>
              </a:rPr>
              <a:t> )</a:t>
            </a:r>
            <a:endParaRPr sz="1200">
              <a:solidFill>
                <a:schemeClr val="dk1"/>
              </a:solidFill>
              <a:latin typeface="Calibri"/>
              <a:ea typeface="Calibri"/>
              <a:cs typeface="Calibri"/>
              <a:sym typeface="Calibri"/>
            </a:endParaRPr>
          </a:p>
          <a:p>
            <a:pPr>
              <a:lnSpc>
                <a:spcPct val="106666"/>
              </a:lnSpc>
              <a:buClr>
                <a:schemeClr val="dk1"/>
              </a:buClr>
              <a:buSzPts val="1100"/>
            </a:pPr>
            <a:r>
              <a:rPr lang="en" sz="2400">
                <a:solidFill>
                  <a:schemeClr val="dk1"/>
                </a:solidFill>
                <a:latin typeface="Noto Sans Symbols"/>
                <a:ea typeface="Noto Sans Symbols"/>
                <a:cs typeface="Noto Sans Symbols"/>
                <a:sym typeface="Noto Sans Symbols"/>
              </a:rPr>
              <a:t>• </a:t>
            </a:r>
            <a:r>
              <a:rPr lang="en" sz="2400">
                <a:solidFill>
                  <a:schemeClr val="dk1"/>
                </a:solidFill>
                <a:latin typeface="LucidaBright"/>
                <a:ea typeface="LucidaBright"/>
                <a:cs typeface="LucidaBright"/>
                <a:sym typeface="LucidaBright"/>
              </a:rPr>
              <a:t>Your School email address?</a:t>
            </a:r>
            <a:endParaRPr sz="2400">
              <a:solidFill>
                <a:schemeClr val="dk1"/>
              </a:solidFill>
              <a:latin typeface="LucidaBright"/>
              <a:ea typeface="LucidaBright"/>
              <a:cs typeface="LucidaBright"/>
              <a:sym typeface="LucidaBright"/>
            </a:endParaRPr>
          </a:p>
          <a:p>
            <a:pPr>
              <a:lnSpc>
                <a:spcPct val="106666"/>
              </a:lnSpc>
              <a:spcBef>
                <a:spcPts val="1067"/>
              </a:spcBef>
              <a:buClr>
                <a:schemeClr val="dk1"/>
              </a:buClr>
              <a:buSzPts val="1100"/>
            </a:pPr>
            <a:r>
              <a:rPr lang="en" sz="2400">
                <a:solidFill>
                  <a:schemeClr val="dk1"/>
                </a:solidFill>
                <a:latin typeface="Noto Sans Symbols"/>
                <a:ea typeface="Noto Sans Symbols"/>
                <a:cs typeface="Noto Sans Symbols"/>
                <a:sym typeface="Noto Sans Symbols"/>
              </a:rPr>
              <a:t>• </a:t>
            </a:r>
            <a:r>
              <a:rPr lang="en" sz="2400">
                <a:solidFill>
                  <a:schemeClr val="dk1"/>
                </a:solidFill>
                <a:latin typeface="LucidaBright"/>
                <a:ea typeface="LucidaBright"/>
                <a:cs typeface="LucidaBright"/>
                <a:sym typeface="LucidaBright"/>
              </a:rPr>
              <a:t>A snack and a drink?</a:t>
            </a:r>
            <a:endParaRPr sz="1200">
              <a:solidFill>
                <a:schemeClr val="dk1"/>
              </a:solidFill>
              <a:latin typeface="Calibri"/>
              <a:ea typeface="Calibri"/>
              <a:cs typeface="Calibri"/>
              <a:sym typeface="Calibri"/>
            </a:endParaRPr>
          </a:p>
          <a:p>
            <a:pPr>
              <a:spcBef>
                <a:spcPts val="1067"/>
              </a:spcBef>
              <a:buClr>
                <a:schemeClr val="dk1"/>
              </a:buClr>
              <a:buSzPts val="1100"/>
            </a:pPr>
            <a:r>
              <a:rPr lang="en" sz="1600" b="1" i="1">
                <a:solidFill>
                  <a:schemeClr val="dk1"/>
                </a:solidFill>
                <a:latin typeface="LucidaBright"/>
                <a:ea typeface="LucidaBright"/>
                <a:cs typeface="LucidaBright"/>
                <a:sym typeface="LucidaBright"/>
              </a:rPr>
              <a:t>*Check email titled “Important SAT Information”</a:t>
            </a:r>
            <a:r>
              <a:rPr lang="en" sz="1733" b="1" i="1">
                <a:solidFill>
                  <a:schemeClr val="dk1"/>
                </a:solidFill>
                <a:latin typeface="LucidaBright"/>
                <a:ea typeface="LucidaBright"/>
                <a:cs typeface="LucidaBright"/>
                <a:sym typeface="LucidaBright"/>
              </a:rPr>
              <a:t> for further instructions.</a:t>
            </a:r>
            <a:endParaRPr sz="1733" b="1" i="1">
              <a:solidFill>
                <a:schemeClr val="dk1"/>
              </a:solidFill>
              <a:latin typeface="LucidaBright"/>
              <a:ea typeface="LucidaBright"/>
              <a:cs typeface="LucidaBright"/>
              <a:sym typeface="LucidaBr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112333" y="167767"/>
            <a:ext cx="9597600" cy="6276000"/>
          </a:xfrm>
          <a:prstGeom prst="rect">
            <a:avLst/>
          </a:prstGeom>
          <a:solidFill>
            <a:srgbClr val="FFFFFF"/>
          </a:solidFill>
        </p:spPr>
        <p:txBody>
          <a:bodyPr spcFirstLastPara="1" vert="horz" wrap="square" lIns="121900" tIns="121900" rIns="121900" bIns="121900" numCol="1" anchor="b" anchorCtr="0" compatLnSpc="1">
            <a:prstTxWarp prst="textNoShape">
              <a:avLst/>
            </a:prstTxWarp>
            <a:noAutofit/>
          </a:bodyPr>
          <a:lstStyle/>
          <a:p>
            <a:pPr algn="ctr">
              <a:buClr>
                <a:schemeClr val="dk1"/>
              </a:buClr>
              <a:buSzPts val="990"/>
            </a:pPr>
            <a:r>
              <a:rPr lang="en" sz="987" b="1" dirty="0">
                <a:solidFill>
                  <a:srgbClr val="FF0000"/>
                </a:solidFill>
                <a:latin typeface="Comic Sans MS"/>
                <a:ea typeface="Comic Sans MS"/>
                <a:cs typeface="Comic Sans MS"/>
                <a:sym typeface="Comic Sans MS"/>
              </a:rPr>
              <a:t>*Your Testing Room Is   *</a:t>
            </a:r>
            <a:endParaRPr sz="987" b="1" dirty="0">
              <a:solidFill>
                <a:schemeClr val="dk1"/>
              </a:solidFill>
              <a:latin typeface="Comic Sans MS"/>
              <a:ea typeface="Comic Sans MS"/>
              <a:cs typeface="Comic Sans MS"/>
              <a:sym typeface="Comic Sans MS"/>
            </a:endParaRPr>
          </a:p>
          <a:p>
            <a:pPr algn="ctr">
              <a:buClr>
                <a:schemeClr val="dk1"/>
              </a:buClr>
              <a:buSzPts val="990"/>
            </a:pPr>
            <a:r>
              <a:rPr lang="en" sz="987" b="1" dirty="0">
                <a:solidFill>
                  <a:schemeClr val="dk1"/>
                </a:solidFill>
                <a:latin typeface="Comic Sans MS"/>
                <a:ea typeface="Comic Sans MS"/>
                <a:cs typeface="Comic Sans MS"/>
                <a:sym typeface="Comic Sans MS"/>
              </a:rPr>
              <a:t>PSAT/NMSQT Information</a:t>
            </a:r>
            <a:endParaRPr sz="747" b="1" dirty="0">
              <a:solidFill>
                <a:schemeClr val="dk1"/>
              </a:solidFill>
              <a:latin typeface="Comic Sans MS"/>
              <a:ea typeface="Comic Sans MS"/>
              <a:cs typeface="Comic Sans MS"/>
              <a:sym typeface="Comic Sans MS"/>
            </a:endParaRPr>
          </a:p>
          <a:p>
            <a:pPr algn="ctr">
              <a:buClr>
                <a:schemeClr val="dk1"/>
              </a:buClr>
              <a:buSzPts val="990"/>
            </a:pPr>
            <a:r>
              <a:rPr lang="en" sz="747" b="1" dirty="0">
                <a:solidFill>
                  <a:schemeClr val="dk1"/>
                </a:solidFill>
                <a:latin typeface="Comic Sans MS"/>
                <a:ea typeface="Comic Sans MS"/>
                <a:cs typeface="Comic Sans MS"/>
                <a:sym typeface="Comic Sans MS"/>
              </a:rPr>
              <a:t>Contact: Jane Wood/Test Coordinator 575-491-7380 </a:t>
            </a:r>
            <a:endParaRPr sz="747" b="1" dirty="0">
              <a:solidFill>
                <a:schemeClr val="dk1"/>
              </a:solidFill>
              <a:latin typeface="Comic Sans MS"/>
              <a:ea typeface="Comic Sans MS"/>
              <a:cs typeface="Comic Sans MS"/>
              <a:sym typeface="Comic Sans MS"/>
            </a:endParaRPr>
          </a:p>
          <a:p>
            <a:pPr>
              <a:buClr>
                <a:schemeClr val="dk1"/>
              </a:buClr>
              <a:buSzPts val="990"/>
            </a:pPr>
            <a:r>
              <a:rPr lang="en" sz="747" b="1" dirty="0">
                <a:solidFill>
                  <a:schemeClr val="dk1"/>
                </a:solidFill>
                <a:highlight>
                  <a:srgbClr val="FFFF00"/>
                </a:highlight>
                <a:latin typeface="Comic Sans MS"/>
                <a:ea typeface="Comic Sans MS"/>
                <a:cs typeface="Comic Sans MS"/>
                <a:sym typeface="Comic Sans MS"/>
              </a:rPr>
              <a:t>WHERE:</a:t>
            </a:r>
            <a:endParaRPr sz="747" b="1" dirty="0">
              <a:solidFill>
                <a:schemeClr val="dk1"/>
              </a:solidFill>
              <a:highlight>
                <a:srgbClr val="FFFF00"/>
              </a:highlight>
              <a:latin typeface="Comic Sans MS"/>
              <a:ea typeface="Comic Sans MS"/>
              <a:cs typeface="Comic Sans MS"/>
              <a:sym typeface="Comic Sans MS"/>
            </a:endParaRPr>
          </a:p>
          <a:p>
            <a:pPr>
              <a:buClr>
                <a:schemeClr val="dk1"/>
              </a:buClr>
              <a:buSzPts val="990"/>
            </a:pPr>
            <a:r>
              <a:rPr lang="en" sz="747" b="1" dirty="0">
                <a:solidFill>
                  <a:schemeClr val="dk1"/>
                </a:solidFill>
                <a:highlight>
                  <a:srgbClr val="FFFFFF"/>
                </a:highlight>
                <a:latin typeface="Comic Sans MS"/>
                <a:ea typeface="Comic Sans MS"/>
                <a:cs typeface="Comic Sans MS"/>
                <a:sym typeface="Comic Sans MS"/>
              </a:rPr>
              <a:t>Alamogordo High School</a:t>
            </a:r>
            <a:endParaRPr sz="747" b="1" dirty="0">
              <a:solidFill>
                <a:schemeClr val="dk1"/>
              </a:solidFill>
              <a:highlight>
                <a:srgbClr val="FFFFFF"/>
              </a:highlight>
              <a:latin typeface="Comic Sans MS"/>
              <a:ea typeface="Comic Sans MS"/>
              <a:cs typeface="Comic Sans MS"/>
              <a:sym typeface="Comic Sans MS"/>
            </a:endParaRPr>
          </a:p>
          <a:p>
            <a:pPr>
              <a:buClr>
                <a:schemeClr val="dk1"/>
              </a:buClr>
              <a:buSzPts val="990"/>
            </a:pPr>
            <a:r>
              <a:rPr lang="en" sz="747" b="1" dirty="0">
                <a:solidFill>
                  <a:schemeClr val="dk1"/>
                </a:solidFill>
                <a:highlight>
                  <a:srgbClr val="FFFF00"/>
                </a:highlight>
                <a:latin typeface="Comic Sans MS"/>
                <a:ea typeface="Comic Sans MS"/>
                <a:cs typeface="Comic Sans MS"/>
                <a:sym typeface="Comic Sans MS"/>
              </a:rPr>
              <a:t>WHEN:</a:t>
            </a:r>
            <a:r>
              <a:rPr lang="en" sz="747" b="1" dirty="0">
                <a:solidFill>
                  <a:schemeClr val="dk1"/>
                </a:solidFill>
                <a:latin typeface="Comic Sans MS"/>
                <a:ea typeface="Comic Sans MS"/>
                <a:cs typeface="Comic Sans MS"/>
                <a:sym typeface="Comic Sans MS"/>
              </a:rPr>
              <a:t>Tuesday, January 26th, 2021</a:t>
            </a:r>
            <a:r>
              <a:rPr lang="en" sz="747" b="1" dirty="0">
                <a:solidFill>
                  <a:schemeClr val="dk1"/>
                </a:solidFill>
                <a:highlight>
                  <a:srgbClr val="FFFF00"/>
                </a:highlight>
                <a:latin typeface="Comic Sans MS"/>
                <a:ea typeface="Comic Sans MS"/>
                <a:cs typeface="Comic Sans MS"/>
                <a:sym typeface="Comic Sans MS"/>
              </a:rPr>
              <a:t> TIMES:</a:t>
            </a:r>
            <a:endParaRPr sz="747" b="1" dirty="0">
              <a:solidFill>
                <a:schemeClr val="dk1"/>
              </a:solidFill>
              <a:highlight>
                <a:srgbClr val="FFFF00"/>
              </a:highlight>
              <a:latin typeface="Comic Sans MS"/>
              <a:ea typeface="Comic Sans MS"/>
              <a:cs typeface="Comic Sans MS"/>
              <a:sym typeface="Comic Sans MS"/>
            </a:endParaRPr>
          </a:p>
          <a:p>
            <a:pPr marL="609585" indent="-352205">
              <a:spcBef>
                <a:spcPts val="1600"/>
              </a:spcBef>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Entry: 8:00am to 8:25am</a:t>
            </a:r>
            <a:endParaRPr sz="747" b="1" dirty="0">
              <a:solidFill>
                <a:schemeClr val="dk1"/>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Test Start Time: 8:30am           </a:t>
            </a:r>
            <a:endParaRPr sz="747" b="1" dirty="0">
              <a:solidFill>
                <a:schemeClr val="dk1"/>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Test End Time:  12:30am</a:t>
            </a:r>
            <a:endParaRPr sz="747" b="1" dirty="0">
              <a:solidFill>
                <a:schemeClr val="dk1"/>
              </a:solidFill>
              <a:latin typeface="Comic Sans MS"/>
              <a:ea typeface="Comic Sans MS"/>
              <a:cs typeface="Comic Sans MS"/>
              <a:sym typeface="Comic Sans MS"/>
            </a:endParaRPr>
          </a:p>
          <a:p>
            <a:pPr>
              <a:spcBef>
                <a:spcPts val="1600"/>
              </a:spcBef>
              <a:buClr>
                <a:schemeClr val="dk1"/>
              </a:buClr>
              <a:buSzPts val="990"/>
            </a:pPr>
            <a:r>
              <a:rPr lang="en" sz="747" b="1" dirty="0">
                <a:solidFill>
                  <a:schemeClr val="dk1"/>
                </a:solidFill>
                <a:highlight>
                  <a:srgbClr val="FFFF00"/>
                </a:highlight>
                <a:latin typeface="Comic Sans MS"/>
                <a:ea typeface="Comic Sans MS"/>
                <a:cs typeface="Comic Sans MS"/>
                <a:sym typeface="Comic Sans MS"/>
              </a:rPr>
              <a:t>ITEMS TO BRING:</a:t>
            </a:r>
            <a:endParaRPr sz="747" b="1" dirty="0">
              <a:solidFill>
                <a:schemeClr val="dk1"/>
              </a:solidFill>
              <a:highlight>
                <a:srgbClr val="FFFF00"/>
              </a:highlight>
              <a:latin typeface="Comic Sans MS"/>
              <a:ea typeface="Comic Sans MS"/>
              <a:cs typeface="Comic Sans MS"/>
              <a:sym typeface="Comic Sans MS"/>
            </a:endParaRPr>
          </a:p>
          <a:p>
            <a:pPr marL="609585" indent="-352205">
              <a:spcBef>
                <a:spcPts val="1600"/>
              </a:spcBef>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Face coverings</a:t>
            </a:r>
            <a:endParaRPr sz="747" b="1" dirty="0">
              <a:solidFill>
                <a:schemeClr val="dk1"/>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Know the room number where you will be testing.  </a:t>
            </a:r>
            <a:r>
              <a:rPr lang="en" sz="747" b="1" dirty="0">
                <a:solidFill>
                  <a:srgbClr val="222222"/>
                </a:solidFill>
                <a:latin typeface="Comic Sans MS"/>
                <a:ea typeface="Comic Sans MS"/>
                <a:cs typeface="Comic Sans MS"/>
                <a:sym typeface="Comic Sans MS"/>
              </a:rPr>
              <a:t>Calculators will be provided, however you may bring your own calculator if it is on the PSAT-approved list see this link: </a:t>
            </a:r>
            <a:r>
              <a:rPr lang="en" sz="747" b="1" u="sng" dirty="0">
                <a:solidFill>
                  <a:srgbClr val="1155CC"/>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https://collegereadiness.collegeboard.org/psat-nmsqt-psat-10/taking-the-tests/test-day-checklist/approved-calculators</a:t>
            </a:r>
            <a:endParaRPr sz="987" b="1" dirty="0">
              <a:solidFill>
                <a:schemeClr val="dk1"/>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You may bring water and a snack which you can have at the breaks.</a:t>
            </a:r>
            <a:endParaRPr sz="747" b="1" dirty="0">
              <a:solidFill>
                <a:schemeClr val="dk1"/>
              </a:solidFill>
              <a:latin typeface="Comic Sans MS"/>
              <a:ea typeface="Comic Sans MS"/>
              <a:cs typeface="Comic Sans MS"/>
              <a:sym typeface="Comic Sans MS"/>
            </a:endParaRPr>
          </a:p>
          <a:p>
            <a:pPr>
              <a:spcBef>
                <a:spcPts val="1600"/>
              </a:spcBef>
              <a:buClr>
                <a:schemeClr val="dk1"/>
              </a:buClr>
              <a:buSzPts val="990"/>
            </a:pPr>
            <a:r>
              <a:rPr lang="en" sz="747" b="1" dirty="0">
                <a:solidFill>
                  <a:srgbClr val="222222"/>
                </a:solidFill>
                <a:highlight>
                  <a:srgbClr val="FFFF00"/>
                </a:highlight>
                <a:latin typeface="Comic Sans MS"/>
                <a:ea typeface="Comic Sans MS"/>
                <a:cs typeface="Comic Sans MS"/>
                <a:sym typeface="Comic Sans MS"/>
              </a:rPr>
              <a:t>If you bring a cell phone, smart watch or any electronic device you will have to place it in a box in the testing room with the Test Administrator until the entire test is completed.</a:t>
            </a:r>
            <a:endParaRPr sz="747" b="1" dirty="0">
              <a:solidFill>
                <a:srgbClr val="222222"/>
              </a:solidFill>
              <a:highlight>
                <a:srgbClr val="FFFF00"/>
              </a:highlight>
              <a:latin typeface="Comic Sans MS"/>
              <a:ea typeface="Comic Sans MS"/>
              <a:cs typeface="Comic Sans MS"/>
              <a:sym typeface="Comic Sans MS"/>
            </a:endParaRPr>
          </a:p>
          <a:p>
            <a:pPr>
              <a:spcBef>
                <a:spcPts val="1600"/>
              </a:spcBef>
              <a:buClr>
                <a:schemeClr val="dk1"/>
              </a:buClr>
              <a:buSzPts val="990"/>
            </a:pPr>
            <a:r>
              <a:rPr lang="en" sz="747" b="1" dirty="0">
                <a:solidFill>
                  <a:srgbClr val="222222"/>
                </a:solidFill>
                <a:highlight>
                  <a:srgbClr val="FFFF00"/>
                </a:highlight>
                <a:latin typeface="Comic Sans MS"/>
                <a:ea typeface="Comic Sans MS"/>
                <a:cs typeface="Comic Sans MS"/>
                <a:sym typeface="Comic Sans MS"/>
              </a:rPr>
              <a:t>COVID-SAFE RULES:</a:t>
            </a:r>
            <a:endParaRPr sz="747" b="1" dirty="0">
              <a:solidFill>
                <a:srgbClr val="222222"/>
              </a:solidFill>
              <a:highlight>
                <a:srgbClr val="FFFF00"/>
              </a:highlight>
              <a:latin typeface="Comic Sans MS"/>
              <a:ea typeface="Comic Sans MS"/>
              <a:cs typeface="Comic Sans MS"/>
              <a:sym typeface="Comic Sans MS"/>
            </a:endParaRPr>
          </a:p>
          <a:p>
            <a:pPr marL="609585" indent="-352205">
              <a:spcBef>
                <a:spcPts val="1600"/>
              </a:spcBef>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Wear a face covering from the time you exit your vehicle until you return to your vehicle at the end of the test. </a:t>
            </a:r>
            <a:endParaRPr sz="747" b="1" dirty="0">
              <a:solidFill>
                <a:srgbClr val="222222"/>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Maintain social distance at all times while on campus.</a:t>
            </a:r>
            <a:endParaRPr sz="747" b="1" dirty="0">
              <a:solidFill>
                <a:schemeClr val="dk1"/>
              </a:solidFill>
              <a:latin typeface="Comic Sans MS"/>
              <a:ea typeface="Comic Sans MS"/>
              <a:cs typeface="Comic Sans MS"/>
              <a:sym typeface="Comic Sans MS"/>
            </a:endParaRPr>
          </a:p>
          <a:p>
            <a:pPr>
              <a:spcBef>
                <a:spcPts val="1600"/>
              </a:spcBef>
              <a:buClr>
                <a:schemeClr val="dk1"/>
              </a:buClr>
              <a:buSzPts val="990"/>
            </a:pPr>
            <a:r>
              <a:rPr lang="en" sz="747" b="1" dirty="0">
                <a:solidFill>
                  <a:srgbClr val="222222"/>
                </a:solidFill>
                <a:highlight>
                  <a:srgbClr val="FFFF00"/>
                </a:highlight>
                <a:latin typeface="Comic Sans MS"/>
                <a:ea typeface="Comic Sans MS"/>
                <a:cs typeface="Comic Sans MS"/>
                <a:sym typeface="Comic Sans MS"/>
              </a:rPr>
              <a:t> ENTRY PROCEDURES:</a:t>
            </a:r>
            <a:r>
              <a:rPr lang="en" sz="747" b="1" dirty="0">
                <a:solidFill>
                  <a:srgbClr val="222222"/>
                </a:solidFill>
                <a:highlight>
                  <a:srgbClr val="FF9900"/>
                </a:highlight>
                <a:latin typeface="Comic Sans MS"/>
                <a:ea typeface="Comic Sans MS"/>
                <a:cs typeface="Comic Sans MS"/>
                <a:sym typeface="Comic Sans MS"/>
              </a:rPr>
              <a:t> </a:t>
            </a:r>
            <a:endParaRPr sz="747" b="1" dirty="0">
              <a:solidFill>
                <a:srgbClr val="222222"/>
              </a:solidFill>
              <a:highlight>
                <a:srgbClr val="FF9900"/>
              </a:highlight>
              <a:latin typeface="Comic Sans MS"/>
              <a:ea typeface="Comic Sans MS"/>
              <a:cs typeface="Comic Sans MS"/>
              <a:sym typeface="Comic Sans MS"/>
            </a:endParaRPr>
          </a:p>
          <a:p>
            <a:pPr marL="609585" indent="-352205">
              <a:spcBef>
                <a:spcPts val="1600"/>
              </a:spcBef>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Enter the campus through the front doors of the school.</a:t>
            </a:r>
            <a:endParaRPr sz="747" b="1" dirty="0">
              <a:solidFill>
                <a:schemeClr val="dk1"/>
              </a:solidFill>
              <a:latin typeface="Comic Sans MS"/>
              <a:ea typeface="Comic Sans MS"/>
              <a:cs typeface="Comic Sans MS"/>
              <a:sym typeface="Comic Sans MS"/>
            </a:endParaRPr>
          </a:p>
          <a:p>
            <a:pPr marL="609585" indent="-352205">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If you arrive before doors open please stand on a Tiger Paw and this will help maintain social distance.</a:t>
            </a:r>
            <a:endParaRPr sz="747" b="1" dirty="0">
              <a:solidFill>
                <a:schemeClr val="dk1"/>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Park in the front parking lot. </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highlight>
                  <a:srgbClr val="FFFF00"/>
                </a:highlight>
                <a:latin typeface="Comic Sans MS"/>
                <a:ea typeface="Comic Sans MS"/>
                <a:cs typeface="Comic Sans MS"/>
                <a:sym typeface="Comic Sans MS"/>
              </a:rPr>
              <a:t>Drop offs may use bus lanes If being dropped off, please ask your driver to wait until you confirm (by call, text or security personnel) that you have been admitted for testing. </a:t>
            </a:r>
            <a:endParaRPr sz="747" b="1" dirty="0">
              <a:solidFill>
                <a:srgbClr val="222222"/>
              </a:solidFill>
              <a:highlight>
                <a:srgbClr val="FFFF00"/>
              </a:highlight>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Upon exiting your vehicle, you must wear a face covering and maintain social distance until you return to your vehicle when the test is complete. </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Enter the building maintaining at least 6-feet distance from all others.</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Security and the nurse will meet you, ask Covid-19 regulation questions, and instruct you to use the hand sanitizing station and temperature scanning kiosk.</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If the scanner indicates a fever (100.4 degrees F or higher), you will be allowed to rest for a few minutes and rescan.</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If the second scan indicates a fever, you will be sent home with instructions to be evaluated for illness.</a:t>
            </a:r>
            <a:endParaRPr sz="747" b="1" dirty="0">
              <a:solidFill>
                <a:srgbClr val="222222"/>
              </a:solidFill>
              <a:latin typeface="Comic Sans MS"/>
              <a:ea typeface="Comic Sans MS"/>
              <a:cs typeface="Comic Sans MS"/>
              <a:sym typeface="Comic Sans MS"/>
            </a:endParaRPr>
          </a:p>
          <a:p>
            <a:pPr marL="609585" indent="-352205">
              <a:buClr>
                <a:srgbClr val="222222"/>
              </a:buClr>
              <a:buSzPts val="560"/>
              <a:buFont typeface="Comic Sans MS"/>
              <a:buChar char="●"/>
            </a:pPr>
            <a:r>
              <a:rPr lang="en" sz="747" b="1" dirty="0">
                <a:solidFill>
                  <a:srgbClr val="222222"/>
                </a:solidFill>
                <a:latin typeface="Comic Sans MS"/>
                <a:ea typeface="Comic Sans MS"/>
                <a:cs typeface="Comic Sans MS"/>
                <a:sym typeface="Comic Sans MS"/>
              </a:rPr>
              <a:t>If your temperature is normal, you will be directed to your testing room,</a:t>
            </a:r>
            <a:r>
              <a:rPr lang="en" sz="747" b="1" dirty="0">
                <a:solidFill>
                  <a:srgbClr val="222222"/>
                </a:solidFill>
                <a:highlight>
                  <a:srgbClr val="FFFF00"/>
                </a:highlight>
                <a:latin typeface="Comic Sans MS"/>
                <a:ea typeface="Comic Sans MS"/>
                <a:cs typeface="Comic Sans MS"/>
                <a:sym typeface="Comic Sans MS"/>
              </a:rPr>
              <a:t> and if dropped off, inform your driver that you have been admitted for testing.</a:t>
            </a:r>
            <a:endParaRPr sz="747" b="1" dirty="0">
              <a:solidFill>
                <a:srgbClr val="222222"/>
              </a:solidFill>
              <a:highlight>
                <a:srgbClr val="FF9900"/>
              </a:highlight>
              <a:latin typeface="Comic Sans MS"/>
              <a:ea typeface="Comic Sans MS"/>
              <a:cs typeface="Comic Sans MS"/>
              <a:sym typeface="Comic Sans MS"/>
            </a:endParaRPr>
          </a:p>
          <a:p>
            <a:pPr>
              <a:spcBef>
                <a:spcPts val="1600"/>
              </a:spcBef>
              <a:buClr>
                <a:schemeClr val="dk1"/>
              </a:buClr>
              <a:buSzPts val="990"/>
            </a:pPr>
            <a:r>
              <a:rPr lang="en" sz="747" b="1" dirty="0">
                <a:solidFill>
                  <a:schemeClr val="dk1"/>
                </a:solidFill>
                <a:highlight>
                  <a:srgbClr val="FFFF00"/>
                </a:highlight>
                <a:latin typeface="Comic Sans MS"/>
                <a:ea typeface="Comic Sans MS"/>
                <a:cs typeface="Comic Sans MS"/>
                <a:sym typeface="Comic Sans MS"/>
              </a:rPr>
              <a:t>EXIT PROCEDURES:</a:t>
            </a:r>
            <a:endParaRPr sz="747" b="1" dirty="0">
              <a:solidFill>
                <a:schemeClr val="dk1"/>
              </a:solidFill>
              <a:highlight>
                <a:srgbClr val="FFFF00"/>
              </a:highlight>
              <a:latin typeface="Comic Sans MS"/>
              <a:ea typeface="Comic Sans MS"/>
              <a:cs typeface="Comic Sans MS"/>
              <a:sym typeface="Comic Sans MS"/>
            </a:endParaRPr>
          </a:p>
          <a:p>
            <a:pPr marL="609585" indent="-352205">
              <a:spcBef>
                <a:spcPts val="1600"/>
              </a:spcBef>
              <a:buClr>
                <a:schemeClr val="dk1"/>
              </a:buClr>
              <a:buSzPts val="560"/>
              <a:buFont typeface="Comic Sans MS"/>
              <a:buChar char="●"/>
            </a:pPr>
            <a:r>
              <a:rPr lang="en" sz="747" b="1" dirty="0">
                <a:solidFill>
                  <a:schemeClr val="dk1"/>
                </a:solidFill>
                <a:latin typeface="Comic Sans MS"/>
                <a:ea typeface="Comic Sans MS"/>
                <a:cs typeface="Comic Sans MS"/>
                <a:sym typeface="Comic Sans MS"/>
              </a:rPr>
              <a:t>Students will exit the building through the front doors.</a:t>
            </a:r>
            <a:endParaRPr sz="747" b="1" dirty="0">
              <a:solidFill>
                <a:schemeClr val="dk1"/>
              </a:solidFill>
              <a:latin typeface="Comic Sans MS"/>
              <a:ea typeface="Comic Sans MS"/>
              <a:cs typeface="Comic Sans MS"/>
              <a:sym typeface="Comic Sans MS"/>
            </a:endParaRPr>
          </a:p>
          <a:p>
            <a:pPr algn="ctr">
              <a:buClr>
                <a:schemeClr val="dk1"/>
              </a:buClr>
              <a:buSzPts val="990"/>
            </a:pPr>
            <a:endParaRPr sz="987" b="1" dirty="0">
              <a:solidFill>
                <a:schemeClr val="dk1"/>
              </a:solidFill>
              <a:latin typeface="Comic Sans MS"/>
              <a:ea typeface="Comic Sans MS"/>
              <a:cs typeface="Comic Sans MS"/>
              <a:sym typeface="Comic Sans MS"/>
            </a:endParaRPr>
          </a:p>
          <a:p>
            <a:pPr algn="ctr">
              <a:buClr>
                <a:schemeClr val="dk1"/>
              </a:buClr>
              <a:buSzPts val="990"/>
            </a:pPr>
            <a:r>
              <a:rPr lang="en" sz="987" b="1" dirty="0">
                <a:solidFill>
                  <a:srgbClr val="FF0000"/>
                </a:solidFill>
                <a:latin typeface="Comic Sans MS"/>
                <a:ea typeface="Comic Sans MS"/>
                <a:cs typeface="Comic Sans MS"/>
                <a:sym typeface="Comic Sans MS"/>
              </a:rPr>
              <a:t>*Your Testing Room Is   *</a:t>
            </a:r>
            <a:endParaRPr sz="747"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520967" y="167775"/>
            <a:ext cx="1805600" cy="742792"/>
          </a:xfrm>
          <a:prstGeom prst="rect">
            <a:avLst/>
          </a:prstGeom>
          <a:solidFill>
            <a:srgbClr val="CCCCCC"/>
          </a:solidFill>
        </p:spPr>
        <p:txBody>
          <a:bodyPr spcFirstLastPara="1" vert="horz" wrap="square" lIns="121900" tIns="121900" rIns="121900" bIns="121900" numCol="1" anchor="b" anchorCtr="0" compatLnSpc="1">
            <a:prstTxWarp prst="textNoShape">
              <a:avLst/>
            </a:prstTxWarp>
            <a:spAutoFit/>
          </a:bodyPr>
          <a:lstStyle/>
          <a:p>
            <a:pPr>
              <a:buSzPts val="990"/>
            </a:pPr>
            <a:r>
              <a:rPr lang="en" sz="3227" b="1">
                <a:latin typeface="Comic Sans MS"/>
                <a:ea typeface="Comic Sans MS"/>
                <a:cs typeface="Comic Sans MS"/>
                <a:sym typeface="Comic Sans MS"/>
              </a:rPr>
              <a:t>Testing </a:t>
            </a:r>
            <a:endParaRPr sz="3760" b="1">
              <a:latin typeface="Comic Sans MS"/>
              <a:ea typeface="Comic Sans MS"/>
              <a:cs typeface="Comic Sans MS"/>
              <a:sym typeface="Comic Sans MS"/>
            </a:endParaRPr>
          </a:p>
        </p:txBody>
      </p:sp>
      <p:sp>
        <p:nvSpPr>
          <p:cNvPr id="90" name="Google Shape;90;p19"/>
          <p:cNvSpPr txBox="1">
            <a:spLocks noGrp="1"/>
          </p:cNvSpPr>
          <p:nvPr>
            <p:ph type="subTitle" idx="1"/>
          </p:nvPr>
        </p:nvSpPr>
        <p:spPr>
          <a:xfrm>
            <a:off x="582433" y="996633"/>
            <a:ext cx="10824400" cy="5496400"/>
          </a:xfrm>
          <a:prstGeom prst="rect">
            <a:avLst/>
          </a:prstGeom>
          <a:solidFill>
            <a:srgbClr val="F3F3F3"/>
          </a:solidFill>
        </p:spPr>
        <p:txBody>
          <a:bodyPr spcFirstLastPara="1" vert="horz" wrap="square" lIns="121900" tIns="121900" rIns="121900" bIns="121900" rtlCol="0" anchor="t" anchorCtr="0">
            <a:normAutofit/>
          </a:bodyPr>
          <a:lstStyle/>
          <a:p>
            <a:pPr marL="609585" indent="0"/>
            <a:endParaRPr/>
          </a:p>
          <a:p>
            <a:pPr marL="609585" indent="-457189">
              <a:spcBef>
                <a:spcPts val="1333"/>
              </a:spcBef>
              <a:buFont typeface="Comic Sans MS"/>
              <a:buChar char="❏"/>
            </a:pPr>
            <a:r>
              <a:rPr lang="en">
                <a:latin typeface="Comic Sans MS"/>
                <a:ea typeface="Comic Sans MS"/>
                <a:cs typeface="Comic Sans MS"/>
                <a:sym typeface="Comic Sans MS"/>
              </a:rPr>
              <a:t>Students and Proctors were assigned a classroom ahead of time.</a:t>
            </a:r>
            <a:endParaRPr>
              <a:latin typeface="Comic Sans MS"/>
              <a:ea typeface="Comic Sans MS"/>
              <a:cs typeface="Comic Sans MS"/>
              <a:sym typeface="Comic Sans MS"/>
            </a:endParaRPr>
          </a:p>
          <a:p>
            <a:pPr marL="609585" indent="-457189">
              <a:spcBef>
                <a:spcPts val="1333"/>
              </a:spcBef>
              <a:buFont typeface="Comic Sans MS"/>
              <a:buChar char="❏"/>
            </a:pPr>
            <a:r>
              <a:rPr lang="en">
                <a:latin typeface="Comic Sans MS"/>
                <a:ea typeface="Comic Sans MS"/>
                <a:cs typeface="Comic Sans MS"/>
                <a:sym typeface="Comic Sans MS"/>
              </a:rPr>
              <a:t>Students and parents were emailed a test ticket with times and room numbers to streamline entry procedures.</a:t>
            </a:r>
            <a:endParaRPr>
              <a:latin typeface="Comic Sans MS"/>
              <a:ea typeface="Comic Sans MS"/>
              <a:cs typeface="Comic Sans MS"/>
              <a:sym typeface="Comic Sans MS"/>
            </a:endParaRPr>
          </a:p>
          <a:p>
            <a:pPr marL="609585" indent="-457189">
              <a:spcBef>
                <a:spcPts val="1333"/>
              </a:spcBef>
              <a:buFont typeface="Comic Sans MS"/>
              <a:buChar char="❏"/>
            </a:pPr>
            <a:r>
              <a:rPr lang="en">
                <a:latin typeface="Comic Sans MS"/>
                <a:ea typeface="Comic Sans MS"/>
                <a:cs typeface="Comic Sans MS"/>
                <a:sym typeface="Comic Sans MS"/>
              </a:rPr>
              <a:t>Nursing staff, security, secretarial staff, teachers administering exam and administration were included in the planning and given all testing information as well as student rosters and room numbers.</a:t>
            </a:r>
            <a:endParaRPr>
              <a:latin typeface="Comic Sans MS"/>
              <a:ea typeface="Comic Sans MS"/>
              <a:cs typeface="Comic Sans MS"/>
              <a:sym typeface="Comic Sans MS"/>
            </a:endParaRPr>
          </a:p>
          <a:p>
            <a:pPr marL="609585" indent="-457189">
              <a:spcBef>
                <a:spcPts val="1333"/>
              </a:spcBef>
              <a:buFont typeface="Comic Sans MS"/>
              <a:buChar char="❏"/>
            </a:pPr>
            <a:r>
              <a:rPr lang="en">
                <a:latin typeface="Comic Sans MS"/>
                <a:ea typeface="Comic Sans MS"/>
                <a:cs typeface="Comic Sans MS"/>
                <a:sym typeface="Comic Sans MS"/>
              </a:rPr>
              <a:t>School testing info, such as AI code etc, was written on each classroom white board prior to testing</a:t>
            </a:r>
            <a:endParaRPr>
              <a:latin typeface="Comic Sans MS"/>
              <a:ea typeface="Comic Sans MS"/>
              <a:cs typeface="Comic Sans MS"/>
              <a:sym typeface="Comic Sans MS"/>
            </a:endParaRPr>
          </a:p>
          <a:p>
            <a:pPr marL="609585" indent="-457189">
              <a:spcBef>
                <a:spcPts val="1333"/>
              </a:spcBef>
              <a:buFont typeface="Comic Sans MS"/>
              <a:buChar char="❏"/>
            </a:pPr>
            <a:r>
              <a:rPr lang="en">
                <a:latin typeface="Comic Sans MS"/>
                <a:ea typeface="Comic Sans MS"/>
                <a:cs typeface="Comic Sans MS"/>
                <a:sym typeface="Comic Sans MS"/>
              </a:rPr>
              <a:t>Custodial staff was informed of which rooms were being used for testing to ensure sanitizing before and after testing.</a:t>
            </a:r>
            <a:endParaRPr>
              <a:latin typeface="Comic Sans MS"/>
              <a:ea typeface="Comic Sans MS"/>
              <a:cs typeface="Comic Sans MS"/>
              <a:sym typeface="Comic Sans MS"/>
            </a:endParaRPr>
          </a:p>
          <a:p>
            <a:pPr marL="609585" indent="0">
              <a:spcBef>
                <a:spcPts val="1333"/>
              </a:spcBef>
            </a:pPr>
            <a:endParaRPr>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B5B8-DF43-E540-BF6D-7EC7F9E8F8A6}"/>
              </a:ext>
            </a:extLst>
          </p:cNvPr>
          <p:cNvSpPr>
            <a:spLocks noGrp="1"/>
          </p:cNvSpPr>
          <p:nvPr>
            <p:ph type="ctrTitle"/>
          </p:nvPr>
        </p:nvSpPr>
        <p:spPr/>
        <p:txBody>
          <a:bodyPr/>
          <a:lstStyle/>
          <a:p>
            <a:r>
              <a:rPr lang="en-US" dirty="0"/>
              <a:t>Technology Considerations for SAT School Day</a:t>
            </a:r>
          </a:p>
        </p:txBody>
      </p:sp>
      <p:sp>
        <p:nvSpPr>
          <p:cNvPr id="3" name="Subtitle 2">
            <a:extLst>
              <a:ext uri="{FF2B5EF4-FFF2-40B4-BE49-F238E27FC236}">
                <a16:creationId xmlns:a16="http://schemas.microsoft.com/office/drawing/2014/main" id="{B9855B7A-35EE-564F-9575-3E89A026336C}"/>
              </a:ext>
            </a:extLst>
          </p:cNvPr>
          <p:cNvSpPr>
            <a:spLocks noGrp="1"/>
          </p:cNvSpPr>
          <p:nvPr>
            <p:ph type="subTitle" idx="1"/>
          </p:nvPr>
        </p:nvSpPr>
        <p:spPr/>
        <p:txBody>
          <a:bodyPr/>
          <a:lstStyle/>
          <a:p>
            <a:r>
              <a:rPr lang="en-US" dirty="0"/>
              <a:t>Criss Grubbs</a:t>
            </a:r>
          </a:p>
          <a:p>
            <a:r>
              <a:rPr lang="en-US" dirty="0"/>
              <a:t>Las Cruces Public Schools</a:t>
            </a:r>
          </a:p>
        </p:txBody>
      </p:sp>
    </p:spTree>
    <p:extLst>
      <p:ext uri="{BB962C8B-B14F-4D97-AF65-F5344CB8AC3E}">
        <p14:creationId xmlns:p14="http://schemas.microsoft.com/office/powerpoint/2010/main" val="2607900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958A-C2A7-4A48-9E2F-8EBECDDE5709}"/>
              </a:ext>
            </a:extLst>
          </p:cNvPr>
          <p:cNvSpPr>
            <a:spLocks noGrp="1"/>
          </p:cNvSpPr>
          <p:nvPr>
            <p:ph type="title"/>
          </p:nvPr>
        </p:nvSpPr>
        <p:spPr>
          <a:xfrm>
            <a:off x="660400" y="551089"/>
            <a:ext cx="10566400" cy="639763"/>
          </a:xfrm>
        </p:spPr>
        <p:txBody>
          <a:bodyPr/>
          <a:lstStyle/>
          <a:p>
            <a:r>
              <a:rPr lang="en-US" dirty="0"/>
              <a:t>Digital Testing</a:t>
            </a:r>
          </a:p>
        </p:txBody>
      </p:sp>
      <p:sp>
        <p:nvSpPr>
          <p:cNvPr id="3" name="Content Placeholder 2">
            <a:extLst>
              <a:ext uri="{FF2B5EF4-FFF2-40B4-BE49-F238E27FC236}">
                <a16:creationId xmlns:a16="http://schemas.microsoft.com/office/drawing/2014/main" id="{29B7A340-E8BF-0347-A0E7-BB055A47ECE2}"/>
              </a:ext>
            </a:extLst>
          </p:cNvPr>
          <p:cNvSpPr>
            <a:spLocks noGrp="1"/>
          </p:cNvSpPr>
          <p:nvPr>
            <p:ph idx="1"/>
          </p:nvPr>
        </p:nvSpPr>
        <p:spPr>
          <a:xfrm>
            <a:off x="660400" y="1291318"/>
            <a:ext cx="10871200" cy="5102226"/>
          </a:xfrm>
        </p:spPr>
        <p:txBody>
          <a:bodyPr>
            <a:normAutofit/>
          </a:bodyPr>
          <a:lstStyle/>
          <a:p>
            <a:pPr>
              <a:buFont typeface="Arial" panose="020B0604020202020204" pitchFamily="34" charset="0"/>
              <a:buChar char="•"/>
            </a:pPr>
            <a:r>
              <a:rPr lang="en-US" sz="2400" dirty="0"/>
              <a:t>All the information on Digital Testing can be found on the College Board website </a:t>
            </a:r>
          </a:p>
          <a:p>
            <a:pPr>
              <a:buFont typeface="Arial" panose="020B0604020202020204" pitchFamily="34" charset="0"/>
              <a:buChar char="•"/>
            </a:pPr>
            <a:r>
              <a:rPr lang="en-US" sz="2400" dirty="0"/>
              <a:t>Things that need to be done before testing by the technology department – Step-by-Step Guide</a:t>
            </a:r>
          </a:p>
          <a:p>
            <a:pPr lvl="1">
              <a:buFont typeface="Arial" panose="020B0604020202020204" pitchFamily="34" charset="0"/>
              <a:buChar char="•"/>
            </a:pPr>
            <a:r>
              <a:rPr lang="en-US" sz="2400" dirty="0"/>
              <a:t>Check supported browser’s </a:t>
            </a:r>
          </a:p>
          <a:p>
            <a:pPr lvl="1">
              <a:buFont typeface="Arial" panose="020B0604020202020204" pitchFamily="34" charset="0"/>
              <a:buChar char="•"/>
            </a:pPr>
            <a:r>
              <a:rPr lang="en-US" sz="2400" dirty="0"/>
              <a:t>Auto Update</a:t>
            </a:r>
          </a:p>
          <a:p>
            <a:pPr lvl="1">
              <a:buFont typeface="Arial" panose="020B0604020202020204" pitchFamily="34" charset="0"/>
              <a:buChar char="•"/>
            </a:pPr>
            <a:r>
              <a:rPr lang="en-US" sz="2400" dirty="0"/>
              <a:t>Filters and Firewalls</a:t>
            </a:r>
          </a:p>
          <a:p>
            <a:pPr lvl="1">
              <a:buFont typeface="Arial" panose="020B0604020202020204" pitchFamily="34" charset="0"/>
              <a:buChar char="•"/>
            </a:pPr>
            <a:r>
              <a:rPr lang="en-US" sz="2400" dirty="0"/>
              <a:t>White list appropriate URL’s </a:t>
            </a:r>
          </a:p>
          <a:p>
            <a:pPr lvl="1">
              <a:buFont typeface="Arial" panose="020B0604020202020204" pitchFamily="34" charset="0"/>
              <a:buChar char="•"/>
            </a:pPr>
            <a:r>
              <a:rPr lang="en-US" sz="2400" dirty="0"/>
              <a:t>Install Secure Browser </a:t>
            </a:r>
          </a:p>
          <a:p>
            <a:pPr lvl="2">
              <a:buFont typeface="Arial" panose="020B0604020202020204" pitchFamily="34" charset="0"/>
              <a:buChar char="•"/>
            </a:pPr>
            <a:r>
              <a:rPr lang="en-US" sz="2400" dirty="0"/>
              <a:t>District wide push out or individual computer install</a:t>
            </a:r>
          </a:p>
        </p:txBody>
      </p:sp>
    </p:spTree>
    <p:extLst>
      <p:ext uri="{BB962C8B-B14F-4D97-AF65-F5344CB8AC3E}">
        <p14:creationId xmlns:p14="http://schemas.microsoft.com/office/powerpoint/2010/main" val="3619049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D35EC-9339-C24B-BC48-E8100D1BCAE1}"/>
              </a:ext>
            </a:extLst>
          </p:cNvPr>
          <p:cNvSpPr>
            <a:spLocks noGrp="1"/>
          </p:cNvSpPr>
          <p:nvPr>
            <p:ph type="title"/>
          </p:nvPr>
        </p:nvSpPr>
        <p:spPr>
          <a:xfrm>
            <a:off x="660400" y="518435"/>
            <a:ext cx="10566400" cy="639763"/>
          </a:xfrm>
        </p:spPr>
        <p:txBody>
          <a:bodyPr/>
          <a:lstStyle/>
          <a:p>
            <a:r>
              <a:rPr lang="en-US" dirty="0"/>
              <a:t>Devices for testing</a:t>
            </a:r>
          </a:p>
        </p:txBody>
      </p:sp>
      <p:sp>
        <p:nvSpPr>
          <p:cNvPr id="8" name="Content Placeholder 7">
            <a:extLst>
              <a:ext uri="{FF2B5EF4-FFF2-40B4-BE49-F238E27FC236}">
                <a16:creationId xmlns:a16="http://schemas.microsoft.com/office/drawing/2014/main" id="{8FF49877-BB4C-2E4A-9881-45679C20860D}"/>
              </a:ext>
            </a:extLst>
          </p:cNvPr>
          <p:cNvSpPr>
            <a:spLocks noGrp="1"/>
          </p:cNvSpPr>
          <p:nvPr>
            <p:ph idx="1"/>
          </p:nvPr>
        </p:nvSpPr>
        <p:spPr>
          <a:xfrm>
            <a:off x="660400" y="1226006"/>
            <a:ext cx="10871200" cy="5102226"/>
          </a:xfrm>
        </p:spPr>
        <p:txBody>
          <a:bodyPr>
            <a:normAutofit/>
          </a:bodyPr>
          <a:lstStyle/>
          <a:p>
            <a:pPr>
              <a:buFont typeface="Arial" panose="020B0604020202020204" pitchFamily="34" charset="0"/>
              <a:buChar char="•"/>
            </a:pPr>
            <a:r>
              <a:rPr lang="en-US" sz="2400" dirty="0"/>
              <a:t>First Priority Devices – Laptops and desktops that are already in the building. (Without disassembling labs)</a:t>
            </a:r>
          </a:p>
          <a:p>
            <a:pPr>
              <a:buFont typeface="Arial" panose="020B0604020202020204" pitchFamily="34" charset="0"/>
              <a:buChar char="•"/>
            </a:pPr>
            <a:r>
              <a:rPr lang="en-US" sz="2400" dirty="0"/>
              <a:t>Second Priority Devices – Student checked-out laptops</a:t>
            </a:r>
          </a:p>
          <a:p>
            <a:pPr lvl="1">
              <a:buFont typeface="Arial" panose="020B0604020202020204" pitchFamily="34" charset="0"/>
              <a:buChar char="•"/>
            </a:pPr>
            <a:r>
              <a:rPr lang="en-US" sz="2400" dirty="0"/>
              <a:t>Students will bring device with them – charger cords</a:t>
            </a:r>
          </a:p>
          <a:p>
            <a:pPr lvl="1">
              <a:buFont typeface="Arial" panose="020B0604020202020204" pitchFamily="34" charset="0"/>
              <a:buChar char="•"/>
            </a:pPr>
            <a:r>
              <a:rPr lang="en-US" sz="2400" dirty="0"/>
              <a:t>Time in schedule to allow device to update and install secure browser</a:t>
            </a:r>
          </a:p>
          <a:p>
            <a:pPr>
              <a:buFont typeface="Arial" panose="020B0604020202020204" pitchFamily="34" charset="0"/>
              <a:buChar char="•"/>
            </a:pPr>
            <a:r>
              <a:rPr lang="en-US" sz="2400" dirty="0"/>
              <a:t>Third Priority – Rearranging desktop labs in building.  Moving desktops to other locations</a:t>
            </a:r>
          </a:p>
        </p:txBody>
      </p:sp>
    </p:spTree>
    <p:extLst>
      <p:ext uri="{BB962C8B-B14F-4D97-AF65-F5344CB8AC3E}">
        <p14:creationId xmlns:p14="http://schemas.microsoft.com/office/powerpoint/2010/main" val="24761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D89A-70F1-254B-AD76-CBF586CF99A1}"/>
              </a:ext>
            </a:extLst>
          </p:cNvPr>
          <p:cNvSpPr>
            <a:spLocks noGrp="1"/>
          </p:cNvSpPr>
          <p:nvPr>
            <p:ph type="title"/>
          </p:nvPr>
        </p:nvSpPr>
        <p:spPr>
          <a:xfrm>
            <a:off x="660400" y="540206"/>
            <a:ext cx="10566400" cy="639763"/>
          </a:xfrm>
        </p:spPr>
        <p:txBody>
          <a:bodyPr/>
          <a:lstStyle/>
          <a:p>
            <a:r>
              <a:rPr lang="en-US" dirty="0"/>
              <a:t>Other things to consider</a:t>
            </a:r>
          </a:p>
        </p:txBody>
      </p:sp>
      <p:sp>
        <p:nvSpPr>
          <p:cNvPr id="3" name="Content Placeholder 2">
            <a:extLst>
              <a:ext uri="{FF2B5EF4-FFF2-40B4-BE49-F238E27FC236}">
                <a16:creationId xmlns:a16="http://schemas.microsoft.com/office/drawing/2014/main" id="{09C64547-2CE2-2C4D-A1D7-52687DA32EA4}"/>
              </a:ext>
            </a:extLst>
          </p:cNvPr>
          <p:cNvSpPr>
            <a:spLocks noGrp="1"/>
          </p:cNvSpPr>
          <p:nvPr>
            <p:ph idx="1"/>
          </p:nvPr>
        </p:nvSpPr>
        <p:spPr>
          <a:xfrm>
            <a:off x="660400" y="1149806"/>
            <a:ext cx="10871200" cy="5102226"/>
          </a:xfrm>
        </p:spPr>
        <p:txBody>
          <a:bodyPr>
            <a:normAutofit/>
          </a:bodyPr>
          <a:lstStyle/>
          <a:p>
            <a:pPr>
              <a:buFont typeface="Arial" panose="020B0604020202020204" pitchFamily="34" charset="0"/>
              <a:buChar char="•"/>
            </a:pPr>
            <a:r>
              <a:rPr lang="en-US" sz="2400" dirty="0"/>
              <a:t>Power strips</a:t>
            </a:r>
          </a:p>
          <a:p>
            <a:pPr>
              <a:buFont typeface="Arial" panose="020B0604020202020204" pitchFamily="34" charset="0"/>
              <a:buChar char="•"/>
            </a:pPr>
            <a:r>
              <a:rPr lang="en-US" sz="2400" dirty="0"/>
              <a:t>Extension cords</a:t>
            </a:r>
          </a:p>
          <a:p>
            <a:pPr>
              <a:buFont typeface="Arial" panose="020B0604020202020204" pitchFamily="34" charset="0"/>
              <a:buChar char="•"/>
            </a:pPr>
            <a:r>
              <a:rPr lang="en-US" sz="2400" dirty="0"/>
              <a:t>Extra charger cords</a:t>
            </a:r>
          </a:p>
          <a:p>
            <a:pPr>
              <a:buFont typeface="Arial" panose="020B0604020202020204" pitchFamily="34" charset="0"/>
              <a:buChar char="•"/>
            </a:pPr>
            <a:r>
              <a:rPr lang="en-US" sz="2400" dirty="0"/>
              <a:t>Hard wire or Wi-Fi - Bandwidth</a:t>
            </a:r>
          </a:p>
          <a:p>
            <a:pPr>
              <a:buFont typeface="Arial" panose="020B0604020202020204" pitchFamily="34" charset="0"/>
              <a:buChar char="•"/>
            </a:pPr>
            <a:r>
              <a:rPr lang="en-US" sz="2400" dirty="0"/>
              <a:t>Headphone </a:t>
            </a:r>
          </a:p>
          <a:p>
            <a:pPr lvl="1">
              <a:buFont typeface="Arial" panose="020B0604020202020204" pitchFamily="34" charset="0"/>
              <a:buChar char="•"/>
            </a:pPr>
            <a:r>
              <a:rPr lang="en-US" sz="2400" dirty="0"/>
              <a:t>Students bring their own or school provided</a:t>
            </a:r>
          </a:p>
          <a:p>
            <a:pPr>
              <a:buFont typeface="Arial" panose="020B0604020202020204" pitchFamily="34" charset="0"/>
              <a:buChar char="•"/>
            </a:pPr>
            <a:r>
              <a:rPr lang="en-US" sz="2400" dirty="0"/>
              <a:t>Directions for teachers on how to install secure browser if the district can’t push out</a:t>
            </a:r>
          </a:p>
        </p:txBody>
      </p:sp>
    </p:spTree>
    <p:extLst>
      <p:ext uri="{BB962C8B-B14F-4D97-AF65-F5344CB8AC3E}">
        <p14:creationId xmlns:p14="http://schemas.microsoft.com/office/powerpoint/2010/main" val="256812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ea typeface="Verdana" panose="020B0604030504040204" pitchFamily="34" charset="0"/>
                <a:cs typeface="Verdana" panose="020B0604030504040204" pitchFamily="34" charset="0"/>
              </a:rPr>
              <a:t>Key Dates </a:t>
            </a:r>
          </a:p>
        </p:txBody>
      </p:sp>
    </p:spTree>
    <p:extLst>
      <p:ext uri="{BB962C8B-B14F-4D97-AF65-F5344CB8AC3E}">
        <p14:creationId xmlns:p14="http://schemas.microsoft.com/office/powerpoint/2010/main" val="2597601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 Materials for Students and Families</a:t>
            </a:r>
          </a:p>
        </p:txBody>
      </p:sp>
    </p:spTree>
    <p:extLst>
      <p:ext uri="{BB962C8B-B14F-4D97-AF65-F5344CB8AC3E}">
        <p14:creationId xmlns:p14="http://schemas.microsoft.com/office/powerpoint/2010/main" val="210299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BA0FEB-6CBA-4C26-9C7E-5AFBADA9C12F}"/>
              </a:ext>
            </a:extLst>
          </p:cNvPr>
          <p:cNvSpPr>
            <a:spLocks noGrp="1"/>
          </p:cNvSpPr>
          <p:nvPr>
            <p:ph idx="1"/>
          </p:nvPr>
        </p:nvSpPr>
        <p:spPr/>
        <p:txBody>
          <a:bodyPr/>
          <a:lstStyle/>
          <a:p>
            <a:r>
              <a:rPr lang="en-US" dirty="0"/>
              <a:t>Use the following links to download information that can be shared with students and their families:</a:t>
            </a:r>
          </a:p>
          <a:p>
            <a:endParaRPr lang="en-US" dirty="0"/>
          </a:p>
          <a:p>
            <a:r>
              <a:rPr lang="en-US" dirty="0">
                <a:hlinkClick r:id="rId2"/>
              </a:rPr>
              <a:t>SAT Student Guide</a:t>
            </a:r>
            <a:endParaRPr lang="en-US" dirty="0"/>
          </a:p>
          <a:p>
            <a:r>
              <a:rPr lang="en-US" dirty="0">
                <a:hlinkClick r:id="rId3"/>
              </a:rPr>
              <a:t>Khan Academy Flyer</a:t>
            </a:r>
            <a:endParaRPr lang="en-US" dirty="0"/>
          </a:p>
          <a:p>
            <a:endParaRPr lang="en-US" dirty="0"/>
          </a:p>
          <a:p>
            <a:endParaRPr lang="en-US" dirty="0"/>
          </a:p>
        </p:txBody>
      </p:sp>
      <p:sp>
        <p:nvSpPr>
          <p:cNvPr id="3" name="Title 2">
            <a:extLst>
              <a:ext uri="{FF2B5EF4-FFF2-40B4-BE49-F238E27FC236}">
                <a16:creationId xmlns:a16="http://schemas.microsoft.com/office/drawing/2014/main" id="{2C12D642-E82D-4F65-99AB-C2089153022C}"/>
              </a:ext>
            </a:extLst>
          </p:cNvPr>
          <p:cNvSpPr>
            <a:spLocks noGrp="1"/>
          </p:cNvSpPr>
          <p:nvPr>
            <p:ph type="title"/>
          </p:nvPr>
        </p:nvSpPr>
        <p:spPr>
          <a:xfrm>
            <a:off x="466611" y="555810"/>
            <a:ext cx="3741179" cy="1123128"/>
          </a:xfrm>
        </p:spPr>
        <p:txBody>
          <a:bodyPr/>
          <a:lstStyle/>
          <a:p>
            <a:r>
              <a:rPr lang="en-US" dirty="0"/>
              <a:t>Resources for Families	</a:t>
            </a:r>
          </a:p>
        </p:txBody>
      </p:sp>
    </p:spTree>
    <p:extLst>
      <p:ext uri="{BB962C8B-B14F-4D97-AF65-F5344CB8AC3E}">
        <p14:creationId xmlns:p14="http://schemas.microsoft.com/office/powerpoint/2010/main" val="326934466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Fee Waiver Benefits</a:t>
            </a:r>
          </a:p>
        </p:txBody>
      </p:sp>
      <p:sp>
        <p:nvSpPr>
          <p:cNvPr id="3" name="Rectangle 2"/>
          <p:cNvSpPr/>
          <p:nvPr/>
        </p:nvSpPr>
        <p:spPr>
          <a:xfrm>
            <a:off x="8199966" y="1309326"/>
            <a:ext cx="3635341" cy="470881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defTabSz="867972"/>
            <a:endParaRPr lang="en-US" sz="1899" dirty="0">
              <a:solidFill>
                <a:srgbClr val="1E1E1E"/>
              </a:solidFill>
              <a:latin typeface="Roboto"/>
            </a:endParaRPr>
          </a:p>
        </p:txBody>
      </p:sp>
      <p:sp>
        <p:nvSpPr>
          <p:cNvPr id="7" name="Rectangle 6"/>
          <p:cNvSpPr/>
          <p:nvPr/>
        </p:nvSpPr>
        <p:spPr>
          <a:xfrm>
            <a:off x="4278333" y="1309325"/>
            <a:ext cx="3635341" cy="470881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defTabSz="867972"/>
            <a:endParaRPr lang="en-US" sz="1899" dirty="0">
              <a:solidFill>
                <a:srgbClr val="1E1E1E"/>
              </a:solidFill>
              <a:latin typeface="Roboto"/>
            </a:endParaRPr>
          </a:p>
        </p:txBody>
      </p:sp>
      <p:sp>
        <p:nvSpPr>
          <p:cNvPr id="10" name="Rectangle 9"/>
          <p:cNvSpPr/>
          <p:nvPr/>
        </p:nvSpPr>
        <p:spPr>
          <a:xfrm>
            <a:off x="356702" y="1309325"/>
            <a:ext cx="3635341" cy="4708816"/>
          </a:xfrm>
          <a:prstGeom prst="rect">
            <a:avLst/>
          </a:prstGeom>
          <a:solidFill>
            <a:srgbClr val="F8F8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defTabSz="867972"/>
            <a:endParaRPr lang="en-US" sz="1899" dirty="0">
              <a:solidFill>
                <a:srgbClr val="1E1E1E"/>
              </a:solidFill>
              <a:latin typeface="Roboto"/>
            </a:endParaRPr>
          </a:p>
        </p:txBody>
      </p:sp>
      <p:sp>
        <p:nvSpPr>
          <p:cNvPr id="12" name="Rectangle 11"/>
          <p:cNvSpPr/>
          <p:nvPr/>
        </p:nvSpPr>
        <p:spPr>
          <a:xfrm>
            <a:off x="356698" y="2862347"/>
            <a:ext cx="3635342" cy="921312"/>
          </a:xfrm>
          <a:prstGeom prst="rect">
            <a:avLst/>
          </a:prstGeom>
        </p:spPr>
        <p:txBody>
          <a:bodyPr wrap="square" lIns="86814" rIns="86814">
            <a:noAutofit/>
          </a:bodyPr>
          <a:lstStyle/>
          <a:p>
            <a:pPr algn="ctr" defTabSz="867972"/>
            <a:r>
              <a:rPr lang="en-US" sz="2561" b="1" dirty="0">
                <a:solidFill>
                  <a:srgbClr val="1E1E1E"/>
                </a:solidFill>
                <a:latin typeface="Roboto Slab"/>
              </a:rPr>
              <a:t>Free Tests and Free Feedback</a:t>
            </a:r>
          </a:p>
        </p:txBody>
      </p:sp>
      <p:sp>
        <p:nvSpPr>
          <p:cNvPr id="13" name="Rectangle 12"/>
          <p:cNvSpPr/>
          <p:nvPr/>
        </p:nvSpPr>
        <p:spPr>
          <a:xfrm>
            <a:off x="356698" y="4142047"/>
            <a:ext cx="3635342" cy="1323439"/>
          </a:xfrm>
          <a:prstGeom prst="rect">
            <a:avLst/>
          </a:prstGeom>
        </p:spPr>
        <p:txBody>
          <a:bodyPr wrap="square" lIns="434065" rIns="434065" anchor="ctr">
            <a:spAutoFit/>
          </a:bodyPr>
          <a:lstStyle/>
          <a:p>
            <a:pPr marL="285681" indent="-285681" defTabSz="867972">
              <a:buFont typeface="Arial" panose="020B0604020202020204" pitchFamily="34" charset="0"/>
              <a:buChar char="•"/>
            </a:pPr>
            <a:r>
              <a:rPr lang="en-US" sz="1600" dirty="0">
                <a:solidFill>
                  <a:srgbClr val="1E1E1E"/>
                </a:solidFill>
                <a:latin typeface="Roboto"/>
              </a:rPr>
              <a:t>2 free SAT tests</a:t>
            </a:r>
          </a:p>
          <a:p>
            <a:pPr marL="285681" indent="-285681" defTabSz="867972">
              <a:buFont typeface="Arial" panose="020B0604020202020204" pitchFamily="34" charset="0"/>
              <a:buChar char="•"/>
            </a:pPr>
            <a:r>
              <a:rPr lang="en-US" sz="1600" dirty="0">
                <a:solidFill>
                  <a:srgbClr val="1E1E1E"/>
                </a:solidFill>
                <a:latin typeface="Roboto"/>
              </a:rPr>
              <a:t>2 free Question-and-Answer Service (QAS) or Student Answer Service (SAS) reports</a:t>
            </a:r>
          </a:p>
        </p:txBody>
      </p:sp>
      <p:sp>
        <p:nvSpPr>
          <p:cNvPr id="17" name="Rectangle 16"/>
          <p:cNvSpPr/>
          <p:nvPr/>
        </p:nvSpPr>
        <p:spPr>
          <a:xfrm>
            <a:off x="4278330" y="2862347"/>
            <a:ext cx="3635342" cy="921312"/>
          </a:xfrm>
          <a:prstGeom prst="rect">
            <a:avLst/>
          </a:prstGeom>
        </p:spPr>
        <p:txBody>
          <a:bodyPr wrap="square" lIns="86814" rIns="86814">
            <a:noAutofit/>
          </a:bodyPr>
          <a:lstStyle/>
          <a:p>
            <a:pPr algn="ctr" defTabSz="867972"/>
            <a:r>
              <a:rPr lang="en-US" sz="2561" b="1" dirty="0">
                <a:solidFill>
                  <a:srgbClr val="1E1E1E"/>
                </a:solidFill>
                <a:latin typeface="Roboto Slab"/>
              </a:rPr>
              <a:t>College Application Benefits</a:t>
            </a:r>
          </a:p>
        </p:txBody>
      </p:sp>
      <p:sp>
        <p:nvSpPr>
          <p:cNvPr id="19" name="Rectangle 18"/>
          <p:cNvSpPr/>
          <p:nvPr/>
        </p:nvSpPr>
        <p:spPr>
          <a:xfrm>
            <a:off x="8199959" y="2862347"/>
            <a:ext cx="3635342" cy="921312"/>
          </a:xfrm>
          <a:prstGeom prst="rect">
            <a:avLst/>
          </a:prstGeom>
        </p:spPr>
        <p:txBody>
          <a:bodyPr wrap="square" lIns="86814" rIns="86814">
            <a:noAutofit/>
          </a:bodyPr>
          <a:lstStyle/>
          <a:p>
            <a:pPr algn="ctr" defTabSz="867972"/>
            <a:r>
              <a:rPr lang="en-US" sz="2561" b="1" dirty="0">
                <a:solidFill>
                  <a:srgbClr val="1E1E1E"/>
                </a:solidFill>
                <a:latin typeface="Roboto Slab"/>
              </a:rPr>
              <a:t>Other Benefits</a:t>
            </a:r>
          </a:p>
        </p:txBody>
      </p:sp>
      <p:sp>
        <p:nvSpPr>
          <p:cNvPr id="47" name="AutoShape 16"/>
          <p:cNvSpPr>
            <a:spLocks noChangeAspect="1" noChangeArrowheads="1" noTextEdit="1"/>
          </p:cNvSpPr>
          <p:nvPr/>
        </p:nvSpPr>
        <p:spPr bwMode="auto">
          <a:xfrm>
            <a:off x="3526274" y="2465484"/>
            <a:ext cx="1010203" cy="1356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6814" tIns="43405" rIns="86814" bIns="43405" numCol="1" anchor="t" anchorCtr="0" compatLnSpc="1">
            <a:prstTxWarp prst="textNoShape">
              <a:avLst/>
            </a:prstTxWarp>
          </a:bodyPr>
          <a:lstStyle/>
          <a:p>
            <a:pPr defTabSz="867972"/>
            <a:endParaRPr lang="en-US" sz="1709" dirty="0">
              <a:solidFill>
                <a:srgbClr val="1E1E1E"/>
              </a:solidFill>
              <a:latin typeface="Roboto"/>
            </a:endParaRPr>
          </a:p>
        </p:txBody>
      </p:sp>
      <p:sp>
        <p:nvSpPr>
          <p:cNvPr id="57" name="Rectangle 56"/>
          <p:cNvSpPr/>
          <p:nvPr/>
        </p:nvSpPr>
        <p:spPr>
          <a:xfrm>
            <a:off x="4278330" y="3895832"/>
            <a:ext cx="3635342" cy="1569660"/>
          </a:xfrm>
          <a:prstGeom prst="rect">
            <a:avLst/>
          </a:prstGeom>
        </p:spPr>
        <p:txBody>
          <a:bodyPr wrap="square" lIns="434065" rIns="434065" anchor="ctr">
            <a:spAutoFit/>
          </a:bodyPr>
          <a:lstStyle/>
          <a:p>
            <a:pPr marL="285681" indent="-285681" defTabSz="867972">
              <a:buFont typeface="Arial" panose="020B0604020202020204" pitchFamily="34" charset="0"/>
              <a:buChar char="•"/>
            </a:pPr>
            <a:r>
              <a:rPr lang="en-US" sz="1600" dirty="0">
                <a:solidFill>
                  <a:srgbClr val="1E1E1E"/>
                </a:solidFill>
                <a:latin typeface="Roboto"/>
              </a:rPr>
              <a:t>Unlimited score reports to send to colleges</a:t>
            </a:r>
          </a:p>
          <a:p>
            <a:pPr marL="285681" indent="-285681" defTabSz="867972">
              <a:buFont typeface="Arial" panose="020B0604020202020204" pitchFamily="34" charset="0"/>
              <a:buChar char="•"/>
            </a:pPr>
            <a:r>
              <a:rPr lang="en-US" sz="1600" dirty="0">
                <a:solidFill>
                  <a:srgbClr val="1E1E1E"/>
                </a:solidFill>
                <a:latin typeface="Roboto"/>
              </a:rPr>
              <a:t>Waived application fee at participating colleges </a:t>
            </a:r>
          </a:p>
          <a:p>
            <a:pPr marL="285681" indent="-285681" defTabSz="867972">
              <a:buFont typeface="Arial" panose="020B0604020202020204" pitchFamily="34" charset="0"/>
              <a:buChar char="•"/>
            </a:pPr>
            <a:r>
              <a:rPr lang="en-US" sz="1600" dirty="0">
                <a:solidFill>
                  <a:srgbClr val="1E1E1E"/>
                </a:solidFill>
                <a:latin typeface="Roboto"/>
              </a:rPr>
              <a:t>Free CSS Profile™ applications</a:t>
            </a:r>
          </a:p>
        </p:txBody>
      </p:sp>
      <p:sp>
        <p:nvSpPr>
          <p:cNvPr id="59" name="Rectangle 58"/>
          <p:cNvSpPr/>
          <p:nvPr/>
        </p:nvSpPr>
        <p:spPr>
          <a:xfrm>
            <a:off x="8199959" y="3895832"/>
            <a:ext cx="3635342" cy="1569660"/>
          </a:xfrm>
          <a:prstGeom prst="rect">
            <a:avLst/>
          </a:prstGeom>
        </p:spPr>
        <p:txBody>
          <a:bodyPr wrap="square" lIns="434065" rIns="434065" anchor="ctr">
            <a:spAutoFit/>
          </a:bodyPr>
          <a:lstStyle/>
          <a:p>
            <a:pPr marL="285681" indent="-285681" defTabSz="867972">
              <a:buFont typeface="Arial" panose="020B0604020202020204" pitchFamily="34" charset="0"/>
              <a:buChar char="•"/>
            </a:pPr>
            <a:r>
              <a:rPr lang="en-US" sz="1600" dirty="0">
                <a:solidFill>
                  <a:srgbClr val="1E1E1E"/>
                </a:solidFill>
                <a:latin typeface="Roboto"/>
              </a:rPr>
              <a:t>Fee reductions for score verification reports</a:t>
            </a:r>
          </a:p>
          <a:p>
            <a:pPr marL="285681" indent="-285681" defTabSz="867972">
              <a:buFont typeface="Arial" panose="020B0604020202020204" pitchFamily="34" charset="0"/>
              <a:buChar char="•"/>
            </a:pPr>
            <a:r>
              <a:rPr lang="en-US" sz="1600" dirty="0">
                <a:solidFill>
                  <a:srgbClr val="1E1E1E"/>
                </a:solidFill>
                <a:latin typeface="Roboto"/>
              </a:rPr>
              <a:t>No non-U.S. regional fees for free tests</a:t>
            </a:r>
          </a:p>
          <a:p>
            <a:pPr marL="285681" indent="-285681" defTabSz="867972">
              <a:buFont typeface="Arial" panose="020B0604020202020204" pitchFamily="34" charset="0"/>
              <a:buChar char="•"/>
            </a:pPr>
            <a:r>
              <a:rPr lang="en-US" sz="1600" dirty="0">
                <a:solidFill>
                  <a:srgbClr val="1E1E1E"/>
                </a:solidFill>
                <a:latin typeface="Roboto"/>
              </a:rPr>
              <a:t>No late registration fees for free tests</a:t>
            </a:r>
          </a:p>
        </p:txBody>
      </p:sp>
      <p:sp>
        <p:nvSpPr>
          <p:cNvPr id="5" name="BainBulletsConfiguration" hidden="1"/>
          <p:cNvSpPr txBox="1"/>
          <p:nvPr/>
        </p:nvSpPr>
        <p:spPr>
          <a:xfrm>
            <a:off x="12312" y="12249"/>
            <a:ext cx="8440151" cy="85182"/>
          </a:xfrm>
          <a:prstGeom prst="rect">
            <a:avLst/>
          </a:prstGeom>
          <a:noFill/>
        </p:spPr>
        <p:txBody>
          <a:bodyPr vert="horz" wrap="square" lIns="34180" tIns="34180" rIns="34180" bIns="34180" rtlCol="0">
            <a:spAutoFit/>
          </a:bodyPr>
          <a:lstStyle/>
          <a:p>
            <a:pPr defTabSz="867972"/>
            <a:endParaRPr lang="en-US" sz="100" dirty="0">
              <a:solidFill>
                <a:srgbClr val="FFFFFF"/>
              </a:solidFill>
              <a:latin typeface="Roboto"/>
            </a:endParaRPr>
          </a:p>
        </p:txBody>
      </p:sp>
      <p:sp>
        <p:nvSpPr>
          <p:cNvPr id="35" name="Oval 34"/>
          <p:cNvSpPr/>
          <p:nvPr/>
        </p:nvSpPr>
        <p:spPr>
          <a:xfrm>
            <a:off x="1673506" y="1657905"/>
            <a:ext cx="954943" cy="954943"/>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7972"/>
            <a:endParaRPr lang="en-US" sz="1709" dirty="0">
              <a:solidFill>
                <a:srgbClr val="1E1E1E"/>
              </a:solidFill>
              <a:latin typeface="Roboto"/>
            </a:endParaRPr>
          </a:p>
        </p:txBody>
      </p:sp>
      <p:sp>
        <p:nvSpPr>
          <p:cNvPr id="36" name="Oval 35"/>
          <p:cNvSpPr/>
          <p:nvPr/>
        </p:nvSpPr>
        <p:spPr>
          <a:xfrm>
            <a:off x="5608728" y="1655805"/>
            <a:ext cx="954943" cy="954943"/>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7972"/>
            <a:endParaRPr lang="en-US" sz="1709" dirty="0">
              <a:solidFill>
                <a:srgbClr val="1E1E1E"/>
              </a:solidFill>
              <a:latin typeface="Roboto"/>
            </a:endParaRPr>
          </a:p>
        </p:txBody>
      </p:sp>
      <p:sp>
        <p:nvSpPr>
          <p:cNvPr id="44" name="Oval 43"/>
          <p:cNvSpPr/>
          <p:nvPr/>
        </p:nvSpPr>
        <p:spPr>
          <a:xfrm>
            <a:off x="9549964" y="1653674"/>
            <a:ext cx="954943" cy="954943"/>
          </a:xfrm>
          <a:prstGeom prst="ellipse">
            <a:avLst/>
          </a:prstGeom>
          <a:solidFill>
            <a:schemeClr val="accent4"/>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7972"/>
            <a:r>
              <a:rPr lang="en-US" sz="1709" dirty="0">
                <a:solidFill>
                  <a:srgbClr val="1E1E1E"/>
                </a:solidFill>
                <a:latin typeface="Roboto"/>
              </a:rPr>
              <a:t> </a:t>
            </a:r>
          </a:p>
        </p:txBody>
      </p:sp>
      <p:grpSp>
        <p:nvGrpSpPr>
          <p:cNvPr id="20" name="Group 19">
            <a:extLst>
              <a:ext uri="{FF2B5EF4-FFF2-40B4-BE49-F238E27FC236}">
                <a16:creationId xmlns:a16="http://schemas.microsoft.com/office/drawing/2014/main" id="{0B28ABA3-0D92-46E7-8DB9-0A6E5C71203E}"/>
              </a:ext>
            </a:extLst>
          </p:cNvPr>
          <p:cNvGrpSpPr/>
          <p:nvPr/>
        </p:nvGrpSpPr>
        <p:grpSpPr>
          <a:xfrm>
            <a:off x="1673506" y="1657683"/>
            <a:ext cx="950937" cy="950937"/>
            <a:chOff x="6678767" y="6334142"/>
            <a:chExt cx="738938" cy="731520"/>
          </a:xfrm>
        </p:grpSpPr>
        <p:sp>
          <p:nvSpPr>
            <p:cNvPr id="21" name="Oval 20">
              <a:extLst>
                <a:ext uri="{FF2B5EF4-FFF2-40B4-BE49-F238E27FC236}">
                  <a16:creationId xmlns:a16="http://schemas.microsoft.com/office/drawing/2014/main" id="{95FBED93-2EE2-4BFB-9486-00BF567AADA8}"/>
                </a:ext>
              </a:extLst>
            </p:cNvPr>
            <p:cNvSpPr/>
            <p:nvPr/>
          </p:nvSpPr>
          <p:spPr>
            <a:xfrm>
              <a:off x="667876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defTabSz="867972"/>
              <a:endParaRPr lang="en-US" sz="1998" b="1" dirty="0">
                <a:solidFill>
                  <a:srgbClr val="FFFFFF"/>
                </a:solidFill>
                <a:latin typeface="Roboto Slab"/>
              </a:endParaRPr>
            </a:p>
          </p:txBody>
        </p:sp>
        <p:pic>
          <p:nvPicPr>
            <p:cNvPr id="22" name="Picture 21">
              <a:extLst>
                <a:ext uri="{FF2B5EF4-FFF2-40B4-BE49-F238E27FC236}">
                  <a16:creationId xmlns:a16="http://schemas.microsoft.com/office/drawing/2014/main" id="{81E99BAE-CF63-4457-9C66-9698E43FD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496" y="6334142"/>
              <a:ext cx="736209" cy="731520"/>
            </a:xfrm>
            <a:prstGeom prst="rect">
              <a:avLst/>
            </a:prstGeom>
          </p:spPr>
        </p:pic>
      </p:grpSp>
      <p:grpSp>
        <p:nvGrpSpPr>
          <p:cNvPr id="23" name="Group 22">
            <a:extLst>
              <a:ext uri="{FF2B5EF4-FFF2-40B4-BE49-F238E27FC236}">
                <a16:creationId xmlns:a16="http://schemas.microsoft.com/office/drawing/2014/main" id="{5BD94EC4-1DD9-449D-B002-8C85E7166738}"/>
              </a:ext>
            </a:extLst>
          </p:cNvPr>
          <p:cNvGrpSpPr/>
          <p:nvPr/>
        </p:nvGrpSpPr>
        <p:grpSpPr>
          <a:xfrm>
            <a:off x="5626326" y="1661600"/>
            <a:ext cx="950937" cy="950937"/>
            <a:chOff x="7665152" y="1878092"/>
            <a:chExt cx="734203" cy="734949"/>
          </a:xfrm>
        </p:grpSpPr>
        <p:sp>
          <p:nvSpPr>
            <p:cNvPr id="24" name="Oval 23">
              <a:extLst>
                <a:ext uri="{FF2B5EF4-FFF2-40B4-BE49-F238E27FC236}">
                  <a16:creationId xmlns:a16="http://schemas.microsoft.com/office/drawing/2014/main" id="{821311E1-A5F5-4D97-A095-8279C0CC12B7}"/>
                </a:ext>
              </a:extLst>
            </p:cNvPr>
            <p:cNvSpPr/>
            <p:nvPr/>
          </p:nvSpPr>
          <p:spPr>
            <a:xfrm>
              <a:off x="7665152" y="188152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defTabSz="867972"/>
              <a:endParaRPr lang="en-US" sz="1998" b="1" dirty="0">
                <a:solidFill>
                  <a:srgbClr val="FFFFFF"/>
                </a:solidFill>
                <a:latin typeface="Roboto Slab"/>
              </a:endParaRPr>
            </a:p>
          </p:txBody>
        </p:sp>
        <p:pic>
          <p:nvPicPr>
            <p:cNvPr id="25" name="Picture 24">
              <a:extLst>
                <a:ext uri="{FF2B5EF4-FFF2-40B4-BE49-F238E27FC236}">
                  <a16:creationId xmlns:a16="http://schemas.microsoft.com/office/drawing/2014/main" id="{E50F137F-B875-4B9F-9C7A-47F3E596F2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835" y="1878092"/>
              <a:ext cx="731520" cy="726861"/>
            </a:xfrm>
            <a:prstGeom prst="rect">
              <a:avLst/>
            </a:prstGeom>
          </p:spPr>
        </p:pic>
      </p:grpSp>
      <p:pic>
        <p:nvPicPr>
          <p:cNvPr id="29" name="Picture 28">
            <a:extLst>
              <a:ext uri="{FF2B5EF4-FFF2-40B4-BE49-F238E27FC236}">
                <a16:creationId xmlns:a16="http://schemas.microsoft.com/office/drawing/2014/main" id="{0230E4C2-1FC4-B344-9EC6-38CA707EAEF8}"/>
              </a:ext>
            </a:extLst>
          </p:cNvPr>
          <p:cNvPicPr>
            <a:picLocks noChangeAspect="1"/>
          </p:cNvPicPr>
          <p:nvPr/>
        </p:nvPicPr>
        <p:blipFill>
          <a:blip r:embed="rId6"/>
          <a:stretch>
            <a:fillRect/>
          </a:stretch>
        </p:blipFill>
        <p:spPr>
          <a:xfrm>
            <a:off x="9811659" y="1828202"/>
            <a:ext cx="431556" cy="558485"/>
          </a:xfrm>
          <a:prstGeom prst="rect">
            <a:avLst/>
          </a:prstGeom>
        </p:spPr>
      </p:pic>
    </p:spTree>
    <p:custDataLst>
      <p:tags r:id="rId1"/>
    </p:custDataLst>
    <p:extLst>
      <p:ext uri="{BB962C8B-B14F-4D97-AF65-F5344CB8AC3E}">
        <p14:creationId xmlns:p14="http://schemas.microsoft.com/office/powerpoint/2010/main" val="2771753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Eligible for Fee Waiver Benefits?</a:t>
            </a:r>
          </a:p>
        </p:txBody>
      </p:sp>
      <p:sp>
        <p:nvSpPr>
          <p:cNvPr id="5" name="BainBulletsConfiguration" hidden="1"/>
          <p:cNvSpPr txBox="1"/>
          <p:nvPr/>
        </p:nvSpPr>
        <p:spPr>
          <a:xfrm>
            <a:off x="12142" y="12153"/>
            <a:ext cx="8440383" cy="85184"/>
          </a:xfrm>
          <a:prstGeom prst="rect">
            <a:avLst/>
          </a:prstGeom>
          <a:noFill/>
        </p:spPr>
        <p:txBody>
          <a:bodyPr vert="horz" wrap="square" lIns="34180" tIns="34180" rIns="34180" bIns="34180" rtlCol="0">
            <a:spAutoFit/>
          </a:bodyPr>
          <a:lstStyle/>
          <a:p>
            <a:pPr defTabSz="868052">
              <a:defRPr/>
            </a:pPr>
            <a:endParaRPr lang="en-US" sz="100" dirty="0">
              <a:solidFill>
                <a:srgbClr val="FFFFFF"/>
              </a:solidFill>
              <a:latin typeface="Roboto"/>
            </a:endParaRPr>
          </a:p>
        </p:txBody>
      </p:sp>
      <p:sp>
        <p:nvSpPr>
          <p:cNvPr id="38" name="Rectangle 37"/>
          <p:cNvSpPr/>
          <p:nvPr/>
        </p:nvSpPr>
        <p:spPr>
          <a:xfrm>
            <a:off x="356539" y="1300365"/>
            <a:ext cx="5660749" cy="479428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86166" tIns="260447" rIns="34180" bIns="34180" rtlCol="0" anchor="t">
            <a:normAutofit/>
          </a:bodyPr>
          <a:lstStyle/>
          <a:p>
            <a:pPr defTabSz="868052"/>
            <a:r>
              <a:rPr lang="en-US" sz="2279" dirty="0">
                <a:solidFill>
                  <a:srgbClr val="1E1E1E"/>
                </a:solidFill>
                <a:latin typeface="Roboto"/>
              </a:rPr>
              <a:t>Students are eligible for fee waivers benefits if they:</a:t>
            </a:r>
          </a:p>
        </p:txBody>
      </p:sp>
      <p:sp>
        <p:nvSpPr>
          <p:cNvPr id="40" name="Rectangle 39"/>
          <p:cNvSpPr/>
          <p:nvPr/>
        </p:nvSpPr>
        <p:spPr>
          <a:xfrm>
            <a:off x="1941927" y="2557290"/>
            <a:ext cx="3592350" cy="730585"/>
          </a:xfrm>
          <a:prstGeom prst="rect">
            <a:avLst/>
          </a:prstGeom>
        </p:spPr>
        <p:txBody>
          <a:bodyPr wrap="square" lIns="0" tIns="0" rIns="0" bIns="0" anchor="ctr">
            <a:spAutoFit/>
          </a:bodyPr>
          <a:lstStyle/>
          <a:p>
            <a:pPr defTabSz="868052"/>
            <a:r>
              <a:rPr lang="en-US" sz="1519" dirty="0">
                <a:solidFill>
                  <a:srgbClr val="1E1E1E"/>
                </a:solidFill>
                <a:latin typeface="Roboto"/>
              </a:rPr>
              <a:t>Are </a:t>
            </a:r>
            <a:r>
              <a:rPr lang="en-US" sz="1709" dirty="0">
                <a:solidFill>
                  <a:srgbClr val="1E1E1E"/>
                </a:solidFill>
                <a:latin typeface="Roboto"/>
              </a:rPr>
              <a:t>enrolled</a:t>
            </a:r>
            <a:r>
              <a:rPr lang="en-US" sz="1519" dirty="0">
                <a:solidFill>
                  <a:srgbClr val="1E1E1E"/>
                </a:solidFill>
                <a:latin typeface="Roboto"/>
              </a:rPr>
              <a:t> in or eligible to participate in the National School Lunch Program (NSLP);</a:t>
            </a:r>
          </a:p>
        </p:txBody>
      </p:sp>
      <p:sp>
        <p:nvSpPr>
          <p:cNvPr id="43" name="Rectangle 42"/>
          <p:cNvSpPr/>
          <p:nvPr/>
        </p:nvSpPr>
        <p:spPr>
          <a:xfrm>
            <a:off x="1941927" y="3611289"/>
            <a:ext cx="3592350" cy="935128"/>
          </a:xfrm>
          <a:prstGeom prst="rect">
            <a:avLst/>
          </a:prstGeom>
        </p:spPr>
        <p:txBody>
          <a:bodyPr wrap="square" lIns="0" tIns="0" rIns="0" bIns="0" anchor="ctr">
            <a:spAutoFit/>
          </a:bodyPr>
          <a:lstStyle/>
          <a:p>
            <a:pPr defTabSz="868052"/>
            <a:r>
              <a:rPr lang="en-US" sz="1519" dirty="0">
                <a:solidFill>
                  <a:srgbClr val="1E1E1E"/>
                </a:solidFill>
                <a:latin typeface="Roboto"/>
              </a:rPr>
              <a:t>Have an annual family income that falls within the </a:t>
            </a:r>
            <a:r>
              <a:rPr lang="en-US" sz="1519" dirty="0">
                <a:solidFill>
                  <a:srgbClr val="1E1E1E"/>
                </a:solidFill>
                <a:latin typeface="Roboto"/>
                <a:hlinkClick r:id="rId4" tooltip="[Opens in New Window] "/>
              </a:rPr>
              <a:t>Income Eligibility Guidelines</a:t>
            </a:r>
            <a:r>
              <a:rPr lang="en-US" sz="1519" dirty="0">
                <a:solidFill>
                  <a:srgbClr val="1E1E1E"/>
                </a:solidFill>
                <a:latin typeface="Roboto"/>
              </a:rPr>
              <a:t> set by the USDA Food and Nutrition Service;</a:t>
            </a:r>
          </a:p>
        </p:txBody>
      </p:sp>
      <p:sp>
        <p:nvSpPr>
          <p:cNvPr id="51" name="Rectangle 50"/>
          <p:cNvSpPr/>
          <p:nvPr/>
        </p:nvSpPr>
        <p:spPr>
          <a:xfrm>
            <a:off x="1941927" y="4767561"/>
            <a:ext cx="3592350" cy="935128"/>
          </a:xfrm>
          <a:prstGeom prst="rect">
            <a:avLst/>
          </a:prstGeom>
        </p:spPr>
        <p:txBody>
          <a:bodyPr wrap="square" lIns="0" tIns="0" rIns="0" bIns="0" anchor="ctr">
            <a:spAutoFit/>
          </a:bodyPr>
          <a:lstStyle/>
          <a:p>
            <a:pPr defTabSz="868052"/>
            <a:r>
              <a:rPr lang="en-US" sz="1519" dirty="0">
                <a:solidFill>
                  <a:srgbClr val="1E1E1E"/>
                </a:solidFill>
                <a:latin typeface="Roboto"/>
              </a:rPr>
              <a:t>Are enrolled in a federal, state, or local program that aids students from low-income families (e.g., Federal TRIO programs such as Upward Bound);</a:t>
            </a:r>
          </a:p>
        </p:txBody>
      </p:sp>
      <p:sp>
        <p:nvSpPr>
          <p:cNvPr id="26" name="Oval 25"/>
          <p:cNvSpPr/>
          <p:nvPr/>
        </p:nvSpPr>
        <p:spPr>
          <a:xfrm>
            <a:off x="794296" y="2555574"/>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1</a:t>
            </a:r>
          </a:p>
        </p:txBody>
      </p:sp>
      <p:sp>
        <p:nvSpPr>
          <p:cNvPr id="27" name="Oval 26"/>
          <p:cNvSpPr/>
          <p:nvPr/>
        </p:nvSpPr>
        <p:spPr>
          <a:xfrm>
            <a:off x="794296" y="3709228"/>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2</a:t>
            </a:r>
          </a:p>
        </p:txBody>
      </p:sp>
      <p:sp>
        <p:nvSpPr>
          <p:cNvPr id="28" name="Oval 27"/>
          <p:cNvSpPr/>
          <p:nvPr/>
        </p:nvSpPr>
        <p:spPr>
          <a:xfrm>
            <a:off x="794296" y="4862882"/>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3</a:t>
            </a:r>
          </a:p>
        </p:txBody>
      </p:sp>
      <p:sp>
        <p:nvSpPr>
          <p:cNvPr id="53" name="Rectangle 52"/>
          <p:cNvSpPr/>
          <p:nvPr/>
        </p:nvSpPr>
        <p:spPr>
          <a:xfrm>
            <a:off x="6156704" y="1300365"/>
            <a:ext cx="5660749" cy="479428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86166" tIns="260447" rIns="34180" bIns="34180" rtlCol="0" anchor="t">
            <a:normAutofit/>
          </a:bodyPr>
          <a:lstStyle/>
          <a:p>
            <a:pPr defTabSz="868052">
              <a:defRPr/>
            </a:pPr>
            <a:endParaRPr lang="en-US" sz="2279" b="1" dirty="0">
              <a:solidFill>
                <a:srgbClr val="1E1E1E"/>
              </a:solidFill>
              <a:latin typeface="Roboto Slab"/>
            </a:endParaRPr>
          </a:p>
        </p:txBody>
      </p:sp>
      <p:sp>
        <p:nvSpPr>
          <p:cNvPr id="57" name="Rectangle 56"/>
          <p:cNvSpPr/>
          <p:nvPr/>
        </p:nvSpPr>
        <p:spPr>
          <a:xfrm>
            <a:off x="7742091" y="2688800"/>
            <a:ext cx="3592350" cy="467564"/>
          </a:xfrm>
          <a:prstGeom prst="rect">
            <a:avLst/>
          </a:prstGeom>
        </p:spPr>
        <p:txBody>
          <a:bodyPr wrap="square" lIns="0" tIns="0" rIns="0" bIns="0" anchor="ctr">
            <a:spAutoFit/>
          </a:bodyPr>
          <a:lstStyle/>
          <a:p>
            <a:pPr defTabSz="868052"/>
            <a:r>
              <a:rPr lang="en-US" sz="1519" dirty="0">
                <a:solidFill>
                  <a:srgbClr val="1E1E1E"/>
                </a:solidFill>
                <a:latin typeface="Roboto"/>
              </a:rPr>
              <a:t>Are in a family that receives public assistance</a:t>
            </a:r>
            <a:r>
              <a:rPr lang="en-US" sz="1329" dirty="0">
                <a:solidFill>
                  <a:srgbClr val="1E1E1E"/>
                </a:solidFill>
                <a:latin typeface="Roboto"/>
              </a:rPr>
              <a:t>;</a:t>
            </a:r>
          </a:p>
        </p:txBody>
      </p:sp>
      <p:sp>
        <p:nvSpPr>
          <p:cNvPr id="58" name="Rectangle 57"/>
          <p:cNvSpPr/>
          <p:nvPr/>
        </p:nvSpPr>
        <p:spPr>
          <a:xfrm>
            <a:off x="7742091" y="3728181"/>
            <a:ext cx="3592350" cy="701346"/>
          </a:xfrm>
          <a:prstGeom prst="rect">
            <a:avLst/>
          </a:prstGeom>
        </p:spPr>
        <p:txBody>
          <a:bodyPr wrap="square" lIns="0" tIns="0" rIns="0" bIns="0" anchor="ctr">
            <a:spAutoFit/>
          </a:bodyPr>
          <a:lstStyle/>
          <a:p>
            <a:pPr defTabSz="868052"/>
            <a:r>
              <a:rPr lang="en-US" sz="1519" dirty="0">
                <a:solidFill>
                  <a:srgbClr val="1E1E1E"/>
                </a:solidFill>
                <a:latin typeface="Roboto"/>
              </a:rPr>
              <a:t>Live in federally subsidized public housing or a foster home or are homeless, OR</a:t>
            </a:r>
          </a:p>
        </p:txBody>
      </p:sp>
      <p:sp>
        <p:nvSpPr>
          <p:cNvPr id="59" name="Rectangle 58"/>
          <p:cNvSpPr/>
          <p:nvPr/>
        </p:nvSpPr>
        <p:spPr>
          <a:xfrm>
            <a:off x="7742091" y="5118236"/>
            <a:ext cx="3592350" cy="233782"/>
          </a:xfrm>
          <a:prstGeom prst="rect">
            <a:avLst/>
          </a:prstGeom>
        </p:spPr>
        <p:txBody>
          <a:bodyPr wrap="square" lIns="0" tIns="0" rIns="0" bIns="0" anchor="ctr">
            <a:spAutoFit/>
          </a:bodyPr>
          <a:lstStyle/>
          <a:p>
            <a:pPr defTabSz="868052"/>
            <a:r>
              <a:rPr lang="en-US" sz="1519" dirty="0">
                <a:solidFill>
                  <a:srgbClr val="1E1E1E"/>
                </a:solidFill>
                <a:latin typeface="Roboto"/>
              </a:rPr>
              <a:t>Are a ward of the state or an orphan.</a:t>
            </a:r>
          </a:p>
        </p:txBody>
      </p:sp>
      <p:sp>
        <p:nvSpPr>
          <p:cNvPr id="62" name="Oval 61"/>
          <p:cNvSpPr/>
          <p:nvPr/>
        </p:nvSpPr>
        <p:spPr>
          <a:xfrm>
            <a:off x="6594461" y="2555574"/>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4</a:t>
            </a:r>
          </a:p>
        </p:txBody>
      </p:sp>
      <p:sp>
        <p:nvSpPr>
          <p:cNvPr id="63" name="Oval 62"/>
          <p:cNvSpPr/>
          <p:nvPr/>
        </p:nvSpPr>
        <p:spPr>
          <a:xfrm>
            <a:off x="6594461" y="3709228"/>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5</a:t>
            </a:r>
          </a:p>
        </p:txBody>
      </p:sp>
      <p:sp>
        <p:nvSpPr>
          <p:cNvPr id="65" name="Oval 64"/>
          <p:cNvSpPr/>
          <p:nvPr/>
        </p:nvSpPr>
        <p:spPr>
          <a:xfrm>
            <a:off x="6594461" y="4862882"/>
            <a:ext cx="798816" cy="781339"/>
          </a:xfrm>
          <a:prstGeom prst="ellipse">
            <a:avLst/>
          </a:prstGeom>
          <a:solidFill>
            <a:schemeClr val="accent3"/>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868052">
              <a:defRPr/>
            </a:pPr>
            <a:r>
              <a:rPr lang="en-US" sz="2657" b="1" dirty="0">
                <a:solidFill>
                  <a:srgbClr val="FFFFFF"/>
                </a:solidFill>
                <a:latin typeface="Roboto Slab"/>
              </a:rPr>
              <a:t>6</a:t>
            </a:r>
          </a:p>
        </p:txBody>
      </p:sp>
    </p:spTree>
    <p:custDataLst>
      <p:tags r:id="rId1"/>
    </p:custDataLst>
    <p:extLst>
      <p:ext uri="{BB962C8B-B14F-4D97-AF65-F5344CB8AC3E}">
        <p14:creationId xmlns:p14="http://schemas.microsoft.com/office/powerpoint/2010/main" val="4220140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C1F7-7AC7-49A1-B3D1-8F905C9B40C2}"/>
              </a:ext>
            </a:extLst>
          </p:cNvPr>
          <p:cNvSpPr>
            <a:spLocks noGrp="1"/>
          </p:cNvSpPr>
          <p:nvPr>
            <p:ph type="title"/>
          </p:nvPr>
        </p:nvSpPr>
        <p:spPr>
          <a:xfrm>
            <a:off x="356460" y="538434"/>
            <a:ext cx="3041176" cy="2641271"/>
          </a:xfrm>
        </p:spPr>
        <p:txBody>
          <a:bodyPr>
            <a:normAutofit/>
          </a:bodyPr>
          <a:lstStyle/>
          <a:p>
            <a:r>
              <a:rPr lang="en-US" dirty="0"/>
              <a:t>Introduction to Official SAT</a:t>
            </a:r>
            <a:r>
              <a:rPr lang="en-US" baseline="30000" dirty="0"/>
              <a:t>®</a:t>
            </a:r>
            <a:r>
              <a:rPr lang="en-US" dirty="0"/>
              <a:t> Practice on Khan Academy</a:t>
            </a:r>
            <a:r>
              <a:rPr lang="en-US" baseline="30000" dirty="0"/>
              <a:t>®</a:t>
            </a:r>
            <a:endParaRPr lang="en-US" dirty="0"/>
          </a:p>
        </p:txBody>
      </p:sp>
      <p:pic>
        <p:nvPicPr>
          <p:cNvPr id="3" name="Picture 3" descr="Graphical user interface, application&#10;&#10;Description automatically generated">
            <a:extLst>
              <a:ext uri="{FF2B5EF4-FFF2-40B4-BE49-F238E27FC236}">
                <a16:creationId xmlns:a16="http://schemas.microsoft.com/office/drawing/2014/main" id="{7495D1EA-D157-4728-B25B-AE4D621F6C38}"/>
              </a:ext>
            </a:extLst>
          </p:cNvPr>
          <p:cNvPicPr>
            <a:picLocks noChangeAspect="1"/>
          </p:cNvPicPr>
          <p:nvPr/>
        </p:nvPicPr>
        <p:blipFill>
          <a:blip r:embed="rId3"/>
          <a:stretch>
            <a:fillRect/>
          </a:stretch>
        </p:blipFill>
        <p:spPr>
          <a:xfrm>
            <a:off x="3356863" y="518424"/>
            <a:ext cx="7783349" cy="4345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1114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5FA2D-6E47-44C4-93FD-729B81F9FF95}"/>
              </a:ext>
            </a:extLst>
          </p:cNvPr>
          <p:cNvSpPr>
            <a:spLocks noGrp="1"/>
          </p:cNvSpPr>
          <p:nvPr>
            <p:ph idx="1"/>
          </p:nvPr>
        </p:nvSpPr>
        <p:spPr>
          <a:xfrm>
            <a:off x="4721187" y="1567738"/>
            <a:ext cx="6068669" cy="3722525"/>
          </a:xfrm>
        </p:spPr>
        <p:txBody>
          <a:bodyPr/>
          <a:lstStyle/>
          <a:p>
            <a:pPr>
              <a:lnSpc>
                <a:spcPct val="100000"/>
              </a:lnSpc>
              <a:buSzPct val="65000"/>
            </a:pPr>
            <a:r>
              <a:rPr lang="en-US" sz="1998" b="1" dirty="0">
                <a:latin typeface="Roboto" panose="02000000000000000000" pitchFamily="2" charset="0"/>
                <a:ea typeface="Roboto" panose="02000000000000000000" pitchFamily="2" charset="0"/>
                <a:cs typeface="Roboto" panose="02000000000000000000" pitchFamily="2" charset="0"/>
              </a:rPr>
              <a:t>Personalized practice and recommendations: </a:t>
            </a:r>
            <a:r>
              <a:rPr lang="en-US" sz="1998" dirty="0">
                <a:latin typeface="Roboto" panose="02000000000000000000" pitchFamily="2" charset="0"/>
                <a:ea typeface="Roboto" panose="02000000000000000000" pitchFamily="2" charset="0"/>
                <a:cs typeface="Roboto" panose="02000000000000000000" pitchFamily="2" charset="0"/>
              </a:rPr>
              <a:t>Once students link their accounts, Khan Academy individualizes student practice based on their results from the SAT</a:t>
            </a:r>
            <a:r>
              <a:rPr lang="en-US" sz="1998" baseline="30000" dirty="0">
                <a:latin typeface="Roboto" panose="02000000000000000000" pitchFamily="2" charset="0"/>
                <a:ea typeface="Roboto" panose="02000000000000000000" pitchFamily="2" charset="0"/>
                <a:cs typeface="Roboto" panose="02000000000000000000" pitchFamily="2" charset="0"/>
              </a:rPr>
              <a:t>®</a:t>
            </a:r>
            <a:r>
              <a:rPr lang="en-US" sz="1998" dirty="0">
                <a:latin typeface="Roboto" panose="02000000000000000000" pitchFamily="2" charset="0"/>
                <a:ea typeface="Roboto" panose="02000000000000000000" pitchFamily="2" charset="0"/>
                <a:cs typeface="Roboto" panose="02000000000000000000" pitchFamily="2" charset="0"/>
              </a:rPr>
              <a:t>, PSAT/NMSQT</a:t>
            </a:r>
            <a:r>
              <a:rPr lang="en-US" sz="2279" dirty="0">
                <a:latin typeface="Roboto Slab" pitchFamily="2" charset="0"/>
                <a:ea typeface="Roboto Slab" pitchFamily="2" charset="0"/>
                <a:cs typeface="Verdana" charset="0"/>
              </a:rPr>
              <a:t>™</a:t>
            </a:r>
            <a:r>
              <a:rPr lang="en-US" sz="1998" dirty="0">
                <a:latin typeface="Roboto" panose="02000000000000000000" pitchFamily="2" charset="0"/>
                <a:ea typeface="Roboto" panose="02000000000000000000" pitchFamily="2" charset="0"/>
                <a:cs typeface="Roboto" panose="02000000000000000000" pitchFamily="2" charset="0"/>
              </a:rPr>
              <a:t>, PSAT</a:t>
            </a:r>
            <a:r>
              <a:rPr lang="en-US" sz="1899" dirty="0">
                <a:latin typeface="Roboto Slab" pitchFamily="2" charset="0"/>
                <a:ea typeface="Roboto Slab" pitchFamily="2" charset="0"/>
                <a:cs typeface="Verdana" charset="0"/>
              </a:rPr>
              <a:t>™ </a:t>
            </a:r>
            <a:r>
              <a:rPr lang="en-US" sz="1998" dirty="0">
                <a:latin typeface="Roboto" panose="02000000000000000000" pitchFamily="2" charset="0"/>
                <a:ea typeface="Roboto" panose="02000000000000000000" pitchFamily="2" charset="0"/>
                <a:cs typeface="Roboto" panose="02000000000000000000" pitchFamily="2" charset="0"/>
              </a:rPr>
              <a:t>10, and PSAT</a:t>
            </a:r>
            <a:r>
              <a:rPr lang="en-US" sz="1899" dirty="0">
                <a:latin typeface="Roboto Slab" pitchFamily="2" charset="0"/>
                <a:ea typeface="Roboto Slab" pitchFamily="2" charset="0"/>
                <a:cs typeface="Verdana" charset="0"/>
              </a:rPr>
              <a:t>™</a:t>
            </a:r>
            <a:r>
              <a:rPr lang="en-US" sz="1998" dirty="0">
                <a:latin typeface="Roboto" panose="02000000000000000000" pitchFamily="2" charset="0"/>
                <a:ea typeface="Roboto" panose="02000000000000000000" pitchFamily="2" charset="0"/>
                <a:cs typeface="Roboto" panose="02000000000000000000" pitchFamily="2" charset="0"/>
              </a:rPr>
              <a:t> 8/9.</a:t>
            </a:r>
          </a:p>
          <a:p>
            <a:pPr>
              <a:lnSpc>
                <a:spcPct val="100000"/>
              </a:lnSpc>
              <a:buSzPct val="65000"/>
            </a:pPr>
            <a:r>
              <a:rPr lang="en-US" sz="1998" b="1" dirty="0">
                <a:latin typeface="Roboto" panose="02000000000000000000" pitchFamily="2" charset="0"/>
                <a:ea typeface="Roboto" panose="02000000000000000000" pitchFamily="2" charset="0"/>
                <a:cs typeface="Roboto" panose="02000000000000000000" pitchFamily="2" charset="0"/>
              </a:rPr>
              <a:t>Jump right into practice:</a:t>
            </a:r>
            <a:br>
              <a:rPr lang="en-US" sz="1998" b="1" dirty="0">
                <a:latin typeface="Roboto" panose="02000000000000000000" pitchFamily="2" charset="0"/>
                <a:ea typeface="Roboto" panose="02000000000000000000" pitchFamily="2" charset="0"/>
                <a:cs typeface="Roboto" panose="02000000000000000000" pitchFamily="2" charset="0"/>
              </a:rPr>
            </a:br>
            <a:r>
              <a:rPr lang="en-US" sz="1998" dirty="0">
                <a:latin typeface="Roboto" panose="02000000000000000000" pitchFamily="2" charset="0"/>
                <a:ea typeface="Roboto" panose="02000000000000000000" pitchFamily="2" charset="0"/>
                <a:cs typeface="Roboto" panose="02000000000000000000" pitchFamily="2" charset="0"/>
              </a:rPr>
              <a:t>No</a:t>
            </a:r>
            <a:r>
              <a:rPr lang="en-US" sz="1998" b="1" dirty="0">
                <a:latin typeface="Roboto" panose="02000000000000000000" pitchFamily="2" charset="0"/>
                <a:ea typeface="Roboto" panose="02000000000000000000" pitchFamily="2" charset="0"/>
                <a:cs typeface="Roboto" panose="02000000000000000000" pitchFamily="2" charset="0"/>
              </a:rPr>
              <a:t> </a:t>
            </a:r>
            <a:r>
              <a:rPr lang="en-US" sz="1998" dirty="0">
                <a:latin typeface="Roboto" panose="02000000000000000000" pitchFamily="2" charset="0"/>
                <a:ea typeface="Roboto" panose="02000000000000000000" pitchFamily="2" charset="0"/>
                <a:cs typeface="Roboto" panose="02000000000000000000" pitchFamily="2" charset="0"/>
              </a:rPr>
              <a:t>additional diagnostic quizzes are needed.  </a:t>
            </a:r>
          </a:p>
          <a:p>
            <a:endParaRPr lang="en-US" dirty="0"/>
          </a:p>
          <a:p>
            <a:endParaRPr lang="en-US" dirty="0"/>
          </a:p>
        </p:txBody>
      </p:sp>
      <p:sp>
        <p:nvSpPr>
          <p:cNvPr id="6" name="Title 5">
            <a:extLst>
              <a:ext uri="{FF2B5EF4-FFF2-40B4-BE49-F238E27FC236}">
                <a16:creationId xmlns:a16="http://schemas.microsoft.com/office/drawing/2014/main" id="{FFDB8D4C-E4A9-465D-B23F-C7A548354FC1}"/>
              </a:ext>
            </a:extLst>
          </p:cNvPr>
          <p:cNvSpPr>
            <a:spLocks noGrp="1"/>
          </p:cNvSpPr>
          <p:nvPr>
            <p:ph type="title"/>
          </p:nvPr>
        </p:nvSpPr>
        <p:spPr>
          <a:xfrm>
            <a:off x="360807" y="564280"/>
            <a:ext cx="11445311" cy="553998"/>
          </a:xfrm>
        </p:spPr>
        <p:txBody>
          <a:bodyPr/>
          <a:lstStyle/>
          <a:p>
            <a:r>
              <a:rPr lang="en-US" dirty="0">
                <a:latin typeface="Roboto Slab" pitchFamily="2" charset="0"/>
                <a:ea typeface="Roboto Slab" pitchFamily="2" charset="0"/>
                <a:cs typeface="Roboto" panose="02000000000000000000" pitchFamily="2" charset="0"/>
              </a:rPr>
              <a:t>Why Link Khan Academy</a:t>
            </a:r>
            <a:r>
              <a:rPr lang="en-US" sz="3038" baseline="30000" dirty="0">
                <a:latin typeface="Roboto Slab" pitchFamily="2" charset="0"/>
                <a:ea typeface="Roboto Slab" pitchFamily="2" charset="0"/>
                <a:cs typeface="Roboto" panose="02000000000000000000" pitchFamily="2" charset="0"/>
              </a:rPr>
              <a:t>®</a:t>
            </a:r>
            <a:r>
              <a:rPr lang="en-US" baseline="30000" dirty="0">
                <a:latin typeface="Roboto Slab" pitchFamily="2" charset="0"/>
                <a:ea typeface="Roboto Slab" pitchFamily="2" charset="0"/>
                <a:cs typeface="Roboto" panose="02000000000000000000" pitchFamily="2" charset="0"/>
              </a:rPr>
              <a:t> </a:t>
            </a:r>
            <a:r>
              <a:rPr lang="en-US" dirty="0">
                <a:latin typeface="Roboto Slab" pitchFamily="2" charset="0"/>
                <a:ea typeface="Roboto Slab" pitchFamily="2" charset="0"/>
                <a:cs typeface="Roboto" panose="02000000000000000000" pitchFamily="2" charset="0"/>
              </a:rPr>
              <a:t>and College Board Accounts?</a:t>
            </a:r>
          </a:p>
        </p:txBody>
      </p:sp>
      <p:pic>
        <p:nvPicPr>
          <p:cNvPr id="5" name="Content Placeholder 4">
            <a:extLst>
              <a:ext uri="{FF2B5EF4-FFF2-40B4-BE49-F238E27FC236}">
                <a16:creationId xmlns:a16="http://schemas.microsoft.com/office/drawing/2014/main" id="{55662E00-CD84-4225-9798-4F9449F54A4A}"/>
              </a:ext>
            </a:extLst>
          </p:cNvPr>
          <p:cNvPicPr>
            <a:picLocks noGrp="1" noChangeAspect="1"/>
          </p:cNvPicPr>
          <p:nvPr>
            <p:ph idx="14"/>
          </p:nvPr>
        </p:nvPicPr>
        <p:blipFill>
          <a:blip r:embed="rId4"/>
          <a:stretch>
            <a:fillRect/>
          </a:stretch>
        </p:blipFill>
        <p:spPr>
          <a:xfrm>
            <a:off x="821268" y="1976807"/>
            <a:ext cx="2895843" cy="2904386"/>
          </a:xfrm>
          <a:prstGeom prst="rect">
            <a:avLst/>
          </a:prstGeom>
        </p:spPr>
      </p:pic>
    </p:spTree>
    <p:custDataLst>
      <p:tags r:id="rId1"/>
    </p:custDataLst>
    <p:extLst>
      <p:ext uri="{BB962C8B-B14F-4D97-AF65-F5344CB8AC3E}">
        <p14:creationId xmlns:p14="http://schemas.microsoft.com/office/powerpoint/2010/main" val="397741451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95287D-96CB-47E4-8BA0-DAA6FB4B221E}"/>
              </a:ext>
            </a:extLst>
          </p:cNvPr>
          <p:cNvSpPr>
            <a:spLocks noGrp="1"/>
          </p:cNvSpPr>
          <p:nvPr>
            <p:ph type="title"/>
          </p:nvPr>
        </p:nvSpPr>
        <p:spPr>
          <a:xfrm>
            <a:off x="466726" y="555850"/>
            <a:ext cx="3741737" cy="552715"/>
          </a:xfrm>
        </p:spPr>
        <p:txBody>
          <a:bodyPr/>
          <a:lstStyle/>
          <a:p>
            <a:r>
              <a:rPr lang="en-US" sz="2991" dirty="0">
                <a:latin typeface="Verdana"/>
                <a:ea typeface="Verdana"/>
                <a:cs typeface="Verdana"/>
              </a:rPr>
              <a:t>Best Practices</a:t>
            </a:r>
            <a:endParaRPr lang="en-US" dirty="0"/>
          </a:p>
        </p:txBody>
      </p:sp>
      <p:sp>
        <p:nvSpPr>
          <p:cNvPr id="9" name="Content Placeholder 8">
            <a:extLst>
              <a:ext uri="{FF2B5EF4-FFF2-40B4-BE49-F238E27FC236}">
                <a16:creationId xmlns:a16="http://schemas.microsoft.com/office/drawing/2014/main" id="{5C89AA23-EEA7-4A40-BA93-F32EF0B08080}"/>
              </a:ext>
            </a:extLst>
          </p:cNvPr>
          <p:cNvSpPr>
            <a:spLocks noGrp="1"/>
          </p:cNvSpPr>
          <p:nvPr>
            <p:ph idx="1"/>
          </p:nvPr>
        </p:nvSpPr>
        <p:spPr>
          <a:xfrm>
            <a:off x="4595744" y="621021"/>
            <a:ext cx="6960030" cy="5372218"/>
          </a:xfrm>
        </p:spPr>
        <p:txBody>
          <a:bodyPr>
            <a:normAutofit lnSpcReduction="10000"/>
          </a:bodyPr>
          <a:lstStyle/>
          <a:p>
            <a:pPr marL="285157" indent="-285157"/>
            <a:r>
              <a:rPr lang="en-US" sz="1567" dirty="0">
                <a:latin typeface="Arial"/>
                <a:cs typeface="Arial"/>
              </a:rPr>
              <a:t>Best practices are behaviors that any student can do to make the MOST of their practice time on Official SAT Practice. </a:t>
            </a:r>
          </a:p>
          <a:p>
            <a:pPr marL="0" indent="0">
              <a:buNone/>
            </a:pPr>
            <a:endParaRPr lang="en-US" sz="1567"/>
          </a:p>
          <a:p>
            <a:pPr marL="285157" indent="-285157"/>
            <a:r>
              <a:rPr lang="en-US" sz="1567" dirty="0">
                <a:latin typeface="Arial"/>
                <a:cs typeface="Arial"/>
              </a:rPr>
              <a:t>The three best practices include:</a:t>
            </a:r>
            <a:endParaRPr lang="en-US" sz="1567">
              <a:latin typeface="Arial"/>
              <a:cs typeface="Arial"/>
            </a:endParaRPr>
          </a:p>
          <a:p>
            <a:pPr marL="285157" indent="-285157"/>
            <a:r>
              <a:rPr lang="en-US" sz="1567">
                <a:latin typeface="Arial"/>
                <a:cs typeface="Arial"/>
              </a:rPr>
              <a:t>•</a:t>
            </a:r>
            <a:r>
              <a:rPr lang="en-US" sz="1567" b="1">
                <a:latin typeface="Arial"/>
                <a:cs typeface="Arial"/>
              </a:rPr>
              <a:t>Leveling up skills: </a:t>
            </a:r>
            <a:r>
              <a:rPr lang="en-US" sz="1567">
                <a:latin typeface="Arial"/>
                <a:cs typeface="Arial"/>
              </a:rPr>
              <a:t>As students progress through OSP material, they can achieve new levels in the skills practiced. Overall, leveling up provides a signal that students are consistently advancing in content tested on the SAT, and is a marker for learning progress on OSP. This best practice also helps students learn how to monitor their progress. </a:t>
            </a:r>
            <a:endParaRPr lang="en-US">
              <a:latin typeface="Arial"/>
              <a:cs typeface="Arial"/>
            </a:endParaRPr>
          </a:p>
          <a:p>
            <a:pPr marL="285157" indent="-285157"/>
            <a:r>
              <a:rPr lang="en-US" sz="1567">
                <a:latin typeface="Arial"/>
                <a:cs typeface="Arial"/>
              </a:rPr>
              <a:t>•</a:t>
            </a:r>
            <a:r>
              <a:rPr lang="en-US" sz="1567" b="1">
                <a:latin typeface="Arial"/>
                <a:cs typeface="Arial"/>
              </a:rPr>
              <a:t>Taking a full-length practice test: </a:t>
            </a:r>
            <a:r>
              <a:rPr lang="en-US" sz="1567">
                <a:latin typeface="Arial"/>
                <a:cs typeface="Arial"/>
              </a:rPr>
              <a:t>Taking a full-length practice exam simulates the real test experience and helps students see what they do and don’t know. There are 8 full-length online practice exams available on OSP which can be taken in one sitting or over time. </a:t>
            </a:r>
            <a:endParaRPr lang="en-US">
              <a:latin typeface="Arial"/>
              <a:cs typeface="Arial"/>
            </a:endParaRPr>
          </a:p>
          <a:p>
            <a:pPr marL="285157" indent="-285157"/>
            <a:r>
              <a:rPr lang="en-US" sz="1567">
                <a:latin typeface="Arial"/>
                <a:cs typeface="Arial"/>
              </a:rPr>
              <a:t>•</a:t>
            </a:r>
            <a:r>
              <a:rPr lang="en-US" sz="1567" b="1">
                <a:latin typeface="Arial"/>
                <a:cs typeface="Arial"/>
              </a:rPr>
              <a:t>Following personalized practice recommendations: </a:t>
            </a:r>
            <a:r>
              <a:rPr lang="en-US" sz="1567">
                <a:latin typeface="Arial"/>
                <a:cs typeface="Arial"/>
              </a:rPr>
              <a:t>OSP provides personalized practice recommendations based on a student’s previous scores and performance on any PSAT or SAT assessment or through mini-diagnostic quizzes. Following practice recommendations helps students learn how to stay focused when they study and work on areas where they most need to grow.</a:t>
            </a:r>
            <a:endParaRPr lang="en-US">
              <a:latin typeface="Arial"/>
              <a:cs typeface="Arial"/>
            </a:endParaRPr>
          </a:p>
          <a:p>
            <a:pPr marL="285157" indent="-285157"/>
            <a:r>
              <a:rPr lang="en-US" sz="1567">
                <a:latin typeface="Arial"/>
                <a:cs typeface="Arial"/>
              </a:rPr>
              <a:t>•</a:t>
            </a:r>
            <a:endParaRPr lang="en-US">
              <a:latin typeface="Arial"/>
              <a:cs typeface="Arial"/>
            </a:endParaRPr>
          </a:p>
          <a:p>
            <a:pPr marL="285157" indent="-285157"/>
            <a:endParaRPr lang="en-US" sz="1567" dirty="0"/>
          </a:p>
        </p:txBody>
      </p:sp>
      <p:pic>
        <p:nvPicPr>
          <p:cNvPr id="2" name="Picture 4" descr="A picture containing drawing, light, food&#10;&#10;Description automatically generated">
            <a:extLst>
              <a:ext uri="{FF2B5EF4-FFF2-40B4-BE49-F238E27FC236}">
                <a16:creationId xmlns:a16="http://schemas.microsoft.com/office/drawing/2014/main" id="{6B56C5BA-B848-47E1-B4E7-4961A1254DE9}"/>
              </a:ext>
            </a:extLst>
          </p:cNvPr>
          <p:cNvPicPr>
            <a:picLocks noChangeAspect="1"/>
          </p:cNvPicPr>
          <p:nvPr/>
        </p:nvPicPr>
        <p:blipFill>
          <a:blip r:embed="rId2"/>
          <a:stretch>
            <a:fillRect/>
          </a:stretch>
        </p:blipFill>
        <p:spPr>
          <a:xfrm>
            <a:off x="2880635" y="4446994"/>
            <a:ext cx="1392999" cy="893772"/>
          </a:xfrm>
          <a:prstGeom prst="rect">
            <a:avLst/>
          </a:prstGeom>
        </p:spPr>
      </p:pic>
      <p:pic>
        <p:nvPicPr>
          <p:cNvPr id="5" name="Picture 5" descr="Icon&#10;&#10;Description automatically generated">
            <a:extLst>
              <a:ext uri="{FF2B5EF4-FFF2-40B4-BE49-F238E27FC236}">
                <a16:creationId xmlns:a16="http://schemas.microsoft.com/office/drawing/2014/main" id="{B7CA6837-DDA7-432B-8A11-42AD98B90672}"/>
              </a:ext>
            </a:extLst>
          </p:cNvPr>
          <p:cNvPicPr>
            <a:picLocks noChangeAspect="1"/>
          </p:cNvPicPr>
          <p:nvPr/>
        </p:nvPicPr>
        <p:blipFill>
          <a:blip r:embed="rId3"/>
          <a:stretch>
            <a:fillRect/>
          </a:stretch>
        </p:blipFill>
        <p:spPr>
          <a:xfrm>
            <a:off x="2797691" y="3251605"/>
            <a:ext cx="1499686" cy="985798"/>
          </a:xfrm>
          <a:prstGeom prst="rect">
            <a:avLst/>
          </a:prstGeom>
        </p:spPr>
      </p:pic>
      <p:pic>
        <p:nvPicPr>
          <p:cNvPr id="6" name="Picture 6" descr="Icon&#10;&#10;Description automatically generated">
            <a:extLst>
              <a:ext uri="{FF2B5EF4-FFF2-40B4-BE49-F238E27FC236}">
                <a16:creationId xmlns:a16="http://schemas.microsoft.com/office/drawing/2014/main" id="{02F00214-B924-4381-BF00-051528C71453}"/>
              </a:ext>
            </a:extLst>
          </p:cNvPr>
          <p:cNvPicPr>
            <a:picLocks noChangeAspect="1"/>
          </p:cNvPicPr>
          <p:nvPr/>
        </p:nvPicPr>
        <p:blipFill>
          <a:blip r:embed="rId4"/>
          <a:stretch>
            <a:fillRect/>
          </a:stretch>
        </p:blipFill>
        <p:spPr>
          <a:xfrm>
            <a:off x="2637269" y="1917294"/>
            <a:ext cx="1790960" cy="1171984"/>
          </a:xfrm>
          <a:prstGeom prst="rect">
            <a:avLst/>
          </a:prstGeom>
        </p:spPr>
      </p:pic>
    </p:spTree>
    <p:extLst>
      <p:ext uri="{BB962C8B-B14F-4D97-AF65-F5344CB8AC3E}">
        <p14:creationId xmlns:p14="http://schemas.microsoft.com/office/powerpoint/2010/main" val="422075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859BF-3A2B-4B4D-8782-66523E3B704F}"/>
              </a:ext>
            </a:extLst>
          </p:cNvPr>
          <p:cNvSpPr>
            <a:spLocks noGrp="1"/>
          </p:cNvSpPr>
          <p:nvPr>
            <p:ph type="title"/>
          </p:nvPr>
        </p:nvSpPr>
        <p:spPr>
          <a:xfrm>
            <a:off x="330687" y="621502"/>
            <a:ext cx="3544646" cy="1321900"/>
          </a:xfrm>
        </p:spPr>
        <p:txBody>
          <a:bodyPr/>
          <a:lstStyle/>
          <a:p>
            <a:r>
              <a:rPr lang="en-US" sz="2848" dirty="0">
                <a:latin typeface="Roboto Slab" pitchFamily="2" charset="0"/>
                <a:ea typeface="Roboto Slab" pitchFamily="2" charset="0"/>
              </a:rPr>
              <a:t>Engaging Students</a:t>
            </a:r>
            <a:br>
              <a:rPr lang="en-US" sz="2848" dirty="0">
                <a:latin typeface="Roboto Slab" pitchFamily="2" charset="0"/>
                <a:ea typeface="Roboto Slab" pitchFamily="2" charset="0"/>
              </a:rPr>
            </a:br>
            <a:r>
              <a:rPr lang="en-US" sz="2848" dirty="0">
                <a:latin typeface="Roboto Slab" pitchFamily="2" charset="0"/>
                <a:ea typeface="Roboto Slab" pitchFamily="2" charset="0"/>
              </a:rPr>
              <a:t>in Official SAT</a:t>
            </a:r>
            <a:r>
              <a:rPr lang="en-US" sz="2848" baseline="30000" dirty="0">
                <a:latin typeface="Roboto Slab" pitchFamily="2" charset="0"/>
                <a:ea typeface="Roboto Slab" pitchFamily="2" charset="0"/>
              </a:rPr>
              <a:t>®</a:t>
            </a:r>
            <a:r>
              <a:rPr lang="en-US" sz="2848" dirty="0">
                <a:latin typeface="Roboto Slab" pitchFamily="2" charset="0"/>
                <a:ea typeface="Roboto Slab" pitchFamily="2" charset="0"/>
              </a:rPr>
              <a:t> Practice</a:t>
            </a:r>
            <a:endParaRPr lang="en-US" sz="2848" dirty="0"/>
          </a:p>
        </p:txBody>
      </p:sp>
      <p:graphicFrame>
        <p:nvGraphicFramePr>
          <p:cNvPr id="11" name="Content Placeholder 10">
            <a:extLst>
              <a:ext uri="{FF2B5EF4-FFF2-40B4-BE49-F238E27FC236}">
                <a16:creationId xmlns:a16="http://schemas.microsoft.com/office/drawing/2014/main" id="{6FF6E3C9-1AFD-40CF-B014-D338A97F1EC7}"/>
              </a:ext>
            </a:extLst>
          </p:cNvPr>
          <p:cNvGraphicFramePr>
            <a:graphicFrameLocks noGrp="1"/>
          </p:cNvGraphicFramePr>
          <p:nvPr>
            <p:ph idx="1"/>
          </p:nvPr>
        </p:nvGraphicFramePr>
        <p:xfrm>
          <a:off x="3875332" y="742030"/>
          <a:ext cx="7858105" cy="5373941"/>
        </p:xfrm>
        <a:graphic>
          <a:graphicData uri="http://schemas.openxmlformats.org/drawingml/2006/table">
            <a:tbl>
              <a:tblPr>
                <a:tableStyleId>{5C22544A-7EE6-4342-B048-85BDC9FD1C3A}</a:tableStyleId>
              </a:tblPr>
              <a:tblGrid>
                <a:gridCol w="1881933">
                  <a:extLst>
                    <a:ext uri="{9D8B030D-6E8A-4147-A177-3AD203B41FA5}">
                      <a16:colId xmlns:a16="http://schemas.microsoft.com/office/drawing/2014/main" val="1928142914"/>
                    </a:ext>
                  </a:extLst>
                </a:gridCol>
                <a:gridCol w="5976172">
                  <a:extLst>
                    <a:ext uri="{9D8B030D-6E8A-4147-A177-3AD203B41FA5}">
                      <a16:colId xmlns:a16="http://schemas.microsoft.com/office/drawing/2014/main" val="3893915531"/>
                    </a:ext>
                  </a:extLst>
                </a:gridCol>
              </a:tblGrid>
              <a:tr h="2003768">
                <a:tc>
                  <a:txBody>
                    <a:bodyPr/>
                    <a:lstStyle/>
                    <a:p>
                      <a:r>
                        <a:rPr lang="en-US" sz="1200" b="1" i="0" dirty="0">
                          <a:solidFill>
                            <a:schemeClr val="accent3"/>
                          </a:solidFill>
                          <a:latin typeface="Roboto" panose="02000000000000000000" pitchFamily="2" charset="0"/>
                          <a:ea typeface="Roboto" panose="02000000000000000000" pitchFamily="2" charset="0"/>
                          <a:cs typeface="Roboto" panose="02000000000000000000" pitchFamily="2" charset="0"/>
                        </a:rPr>
                        <a:t>Independent Practice: </a:t>
                      </a:r>
                    </a:p>
                    <a:p>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Students practice individually at home or in virtual study groups. </a:t>
                      </a: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171450" indent="-171450">
                        <a:buFont typeface="Arial" panose="020B0604020202020204" pitchFamily="34" charset="0"/>
                        <a:buChar char="•"/>
                      </a:pP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Share information about Official SAT</a:t>
                      </a:r>
                      <a:r>
                        <a:rPr lang="en-US" sz="1200" b="0" i="0" baseline="30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 Practice with handouts available at </a:t>
                      </a:r>
                      <a:r>
                        <a:rPr lang="en-US" sz="1300" dirty="0">
                          <a:solidFill>
                            <a:schemeClr val="accent3"/>
                          </a:solidFill>
                          <a:hlinkClick r:id="rId3">
                            <a:extLst>
                              <a:ext uri="{A12FA001-AC4F-418D-AE19-62706E023703}">
                                <ahyp:hlinkClr xmlns:ahyp="http://schemas.microsoft.com/office/drawing/2018/hyperlinkcolor" val="tx"/>
                              </a:ext>
                            </a:extLst>
                          </a:hlinkClick>
                        </a:rPr>
                        <a:t>https://www.isbe.net/Pages/sat-psat.aspx</a:t>
                      </a:r>
                      <a:r>
                        <a:rPr lang="en-US" sz="1300" dirty="0">
                          <a:solidFill>
                            <a:schemeClr val="accent3"/>
                          </a:solidFill>
                        </a:rPr>
                        <a:t>. </a:t>
                      </a:r>
                      <a:endParaRPr lang="en-US" sz="1200" b="0" i="0" dirty="0">
                        <a:solidFill>
                          <a:schemeClr val="accent3"/>
                        </a:solidFill>
                        <a:latin typeface="Roboto" panose="02000000000000000000" pitchFamily="2" charset="0"/>
                        <a:ea typeface="Roboto" panose="02000000000000000000" pitchFamily="2" charset="0"/>
                        <a:cs typeface="Roboto" panose="02000000000000000000" pitchFamily="2" charset="0"/>
                      </a:endParaRPr>
                    </a:p>
                    <a:p>
                      <a:pPr marL="171450" indent="-171450">
                        <a:buFont typeface="Arial" panose="020B0604020202020204" pitchFamily="34" charset="0"/>
                        <a:buChar char="•"/>
                      </a:pP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Encourage parents to work with students to set</a:t>
                      </a: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and stick to</a:t>
                      </a: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a study schedule.</a:t>
                      </a:r>
                    </a:p>
                    <a:p>
                      <a:pPr marL="171450" indent="-171450">
                        <a:buFont typeface="Arial" panose="020B0604020202020204" pitchFamily="34" charset="0"/>
                        <a:buChar char="•"/>
                      </a:pP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Link</a:t>
                      </a: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 to resources on website, through social media, make announcements, and post flyers around school.</a:t>
                      </a: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30070268"/>
                  </a:ext>
                </a:extLst>
              </a:tr>
              <a:tr h="1591035">
                <a:tc>
                  <a:txBody>
                    <a:bodyPr/>
                    <a:lstStyle/>
                    <a:p>
                      <a:r>
                        <a:rPr lang="en-US" sz="1200" b="1" i="0" dirty="0">
                          <a:solidFill>
                            <a:schemeClr val="accent3"/>
                          </a:solidFill>
                          <a:latin typeface="Roboto" panose="02000000000000000000" pitchFamily="2" charset="0"/>
                          <a:ea typeface="Roboto" panose="02000000000000000000" pitchFamily="2" charset="0"/>
                          <a:cs typeface="Roboto" panose="02000000000000000000" pitchFamily="2" charset="0"/>
                        </a:rPr>
                        <a:t>Extracurricular Practice: </a:t>
                      </a:r>
                    </a:p>
                    <a:p>
                      <a:r>
                        <a:rPr lang="en-US" sz="1200" b="0" i="0" dirty="0">
                          <a:latin typeface="Roboto" panose="02000000000000000000" pitchFamily="2" charset="0"/>
                          <a:ea typeface="Roboto" panose="02000000000000000000" pitchFamily="2" charset="0"/>
                          <a:cs typeface="Roboto" panose="02000000000000000000" pitchFamily="2" charset="0"/>
                        </a:rPr>
                        <a:t>Students practice in a college prep course or with a</a:t>
                      </a:r>
                    </a:p>
                    <a:p>
                      <a:r>
                        <a:rPr lang="en-US" sz="1200" b="0" i="0" dirty="0">
                          <a:latin typeface="Roboto" panose="02000000000000000000" pitchFamily="2" charset="0"/>
                          <a:ea typeface="Roboto" panose="02000000000000000000" pitchFamily="2" charset="0"/>
                          <a:cs typeface="Roboto" panose="02000000000000000000" pitchFamily="2" charset="0"/>
                        </a:rPr>
                        <a:t>community-based organization virtually.</a:t>
                      </a: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171450" indent="-171450">
                        <a:buFont typeface="Arial" panose="020B0604020202020204" pitchFamily="34" charset="0"/>
                        <a:buChar char="•"/>
                      </a:pPr>
                      <a:r>
                        <a:rPr lang="en-US" sz="1200" b="0" i="0" dirty="0">
                          <a:latin typeface="Roboto" panose="02000000000000000000" pitchFamily="2" charset="0"/>
                          <a:ea typeface="Roboto" panose="02000000000000000000" pitchFamily="2" charset="0"/>
                          <a:cs typeface="Roboto" panose="02000000000000000000" pitchFamily="2" charset="0"/>
                        </a:rPr>
                        <a:t>Incorporate Official SAT</a:t>
                      </a:r>
                      <a:r>
                        <a:rPr lang="en-US" sz="1200" b="0" i="0" baseline="30000" dirty="0">
                          <a:latin typeface="Roboto" panose="02000000000000000000" pitchFamily="2" charset="0"/>
                          <a:ea typeface="Roboto" panose="02000000000000000000" pitchFamily="2" charset="0"/>
                          <a:cs typeface="Roboto" panose="02000000000000000000" pitchFamily="2" charset="0"/>
                        </a:rPr>
                        <a:t>®</a:t>
                      </a:r>
                      <a:r>
                        <a:rPr lang="en-US" sz="1200" b="0" i="0" dirty="0">
                          <a:latin typeface="Roboto" panose="02000000000000000000" pitchFamily="2" charset="0"/>
                          <a:ea typeface="Roboto" panose="02000000000000000000" pitchFamily="2" charset="0"/>
                          <a:cs typeface="Roboto" panose="02000000000000000000" pitchFamily="2" charset="0"/>
                        </a:rPr>
                        <a:t> Practice tools during non-content classes, such as a</a:t>
                      </a:r>
                      <a:r>
                        <a:rPr lang="en-US" sz="1200" b="0" i="0" baseline="0" dirty="0">
                          <a:latin typeface="Roboto" panose="02000000000000000000" pitchFamily="2" charset="0"/>
                          <a:ea typeface="Roboto" panose="02000000000000000000" pitchFamily="2" charset="0"/>
                          <a:cs typeface="Roboto" panose="02000000000000000000" pitchFamily="2" charset="0"/>
                        </a:rPr>
                        <a:t> college prep class</a:t>
                      </a:r>
                      <a:r>
                        <a:rPr lang="en-US" sz="1200" b="0" i="0" dirty="0">
                          <a:latin typeface="Roboto" panose="02000000000000000000" pitchFamily="2" charset="0"/>
                          <a:ea typeface="Roboto" panose="02000000000000000000" pitchFamily="2" charset="0"/>
                          <a:cs typeface="Roboto" panose="02000000000000000000" pitchFamily="2" charset="0"/>
                        </a:rPr>
                        <a:t> or seminar courses.</a:t>
                      </a:r>
                    </a:p>
                    <a:p>
                      <a:pPr marL="171450" indent="-171450">
                        <a:buFont typeface="Arial" panose="020B0604020202020204" pitchFamily="34" charset="0"/>
                        <a:buChar char="•"/>
                      </a:pPr>
                      <a:r>
                        <a:rPr lang="en-US" sz="1200" b="0" i="0" dirty="0">
                          <a:latin typeface="Roboto" panose="02000000000000000000" pitchFamily="2" charset="0"/>
                          <a:ea typeface="Roboto" panose="02000000000000000000" pitchFamily="2" charset="0"/>
                          <a:cs typeface="Roboto" panose="02000000000000000000" pitchFamily="2" charset="0"/>
                        </a:rPr>
                        <a:t>Partner with community-based/college-access</a:t>
                      </a:r>
                      <a:r>
                        <a:rPr lang="en-US" sz="1200" b="0" i="0" baseline="0" dirty="0">
                          <a:latin typeface="Roboto" panose="02000000000000000000" pitchFamily="2" charset="0"/>
                          <a:ea typeface="Roboto" panose="02000000000000000000" pitchFamily="2" charset="0"/>
                          <a:cs typeface="Roboto" panose="02000000000000000000" pitchFamily="2" charset="0"/>
                        </a:rPr>
                        <a:t> o</a:t>
                      </a:r>
                      <a:r>
                        <a:rPr lang="en-US" sz="1200" b="0" i="0" dirty="0">
                          <a:latin typeface="Roboto" panose="02000000000000000000" pitchFamily="2" charset="0"/>
                          <a:ea typeface="Roboto" panose="02000000000000000000" pitchFamily="2" charset="0"/>
                          <a:cs typeface="Roboto" panose="02000000000000000000" pitchFamily="2" charset="0"/>
                        </a:rPr>
                        <a:t>rganizations to support </a:t>
                      </a:r>
                      <a:r>
                        <a:rPr lang="en-US" sz="1200" b="0" i="0" baseline="0" dirty="0">
                          <a:latin typeface="Roboto" panose="02000000000000000000" pitchFamily="2" charset="0"/>
                          <a:ea typeface="Roboto" panose="02000000000000000000" pitchFamily="2" charset="0"/>
                          <a:cs typeface="Roboto" panose="02000000000000000000" pitchFamily="2" charset="0"/>
                        </a:rPr>
                        <a:t>students with practice.</a:t>
                      </a: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888446975"/>
                  </a:ext>
                </a:extLst>
              </a:tr>
              <a:tr h="1779138">
                <a:tc>
                  <a:txBody>
                    <a:bodyPr/>
                    <a:lstStyle/>
                    <a:p>
                      <a:r>
                        <a:rPr lang="en-US" sz="1200" b="1" i="0" dirty="0">
                          <a:solidFill>
                            <a:schemeClr val="accent3"/>
                          </a:solidFill>
                          <a:latin typeface="Roboto" panose="02000000000000000000" pitchFamily="2" charset="0"/>
                          <a:ea typeface="Roboto" panose="02000000000000000000" pitchFamily="2" charset="0"/>
                          <a:cs typeface="Roboto" panose="02000000000000000000" pitchFamily="2" charset="0"/>
                        </a:rPr>
                        <a:t>Teacher-Guided</a:t>
                      </a:r>
                      <a:r>
                        <a:rPr lang="en-US" sz="1200" b="1" i="0" baseline="0" dirty="0">
                          <a:solidFill>
                            <a:schemeClr val="accent3"/>
                          </a:solidFill>
                          <a:latin typeface="Roboto" panose="02000000000000000000" pitchFamily="2" charset="0"/>
                          <a:ea typeface="Roboto" panose="02000000000000000000" pitchFamily="2" charset="0"/>
                          <a:cs typeface="Roboto" panose="02000000000000000000" pitchFamily="2" charset="0"/>
                        </a:rPr>
                        <a:t>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Roboto" panose="02000000000000000000" pitchFamily="2" charset="0"/>
                          <a:ea typeface="Roboto" panose="02000000000000000000" pitchFamily="2" charset="0"/>
                          <a:cs typeface="Roboto" panose="02000000000000000000" pitchFamily="2" charset="0"/>
                        </a:rPr>
                        <a:t>Students practice in class (in-person or virtually) using Official SAT</a:t>
                      </a:r>
                      <a:r>
                        <a:rPr lang="en-US" sz="1200" b="0" i="0" baseline="30000" dirty="0">
                          <a:latin typeface="Roboto" panose="02000000000000000000" pitchFamily="2" charset="0"/>
                          <a:ea typeface="Roboto" panose="02000000000000000000" pitchFamily="2" charset="0"/>
                          <a:cs typeface="Roboto" panose="02000000000000000000" pitchFamily="2" charset="0"/>
                        </a:rPr>
                        <a:t>®</a:t>
                      </a:r>
                      <a:r>
                        <a:rPr lang="en-US" sz="1200" b="0" i="0" dirty="0">
                          <a:latin typeface="Roboto" panose="02000000000000000000" pitchFamily="2" charset="0"/>
                          <a:ea typeface="Roboto" panose="02000000000000000000" pitchFamily="2" charset="0"/>
                          <a:cs typeface="Roboto" panose="02000000000000000000" pitchFamily="2" charset="0"/>
                        </a:rPr>
                        <a:t> Practice as a learning tool.</a:t>
                      </a:r>
                    </a:p>
                    <a:p>
                      <a:endParaRPr lang="en-US" sz="1200" b="1" i="0" dirty="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171450" indent="-171450">
                        <a:buFont typeface="Arial" panose="020B0604020202020204" pitchFamily="34" charset="0"/>
                        <a:buChar char="•"/>
                      </a:pP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Incorporate independent practice into the class period and answer</a:t>
                      </a: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student questions.</a:t>
                      </a:r>
                    </a:p>
                    <a:p>
                      <a:pPr marL="171450" indent="-171450">
                        <a:buFont typeface="Arial" panose="020B0604020202020204" pitchFamily="34" charset="0"/>
                        <a:buChar char="•"/>
                      </a:pP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Use an SAT</a:t>
                      </a:r>
                      <a:r>
                        <a:rPr lang="en-US" sz="1200" b="0" i="0" baseline="30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200" b="0" i="0" baseline="0" dirty="0">
                          <a:solidFill>
                            <a:schemeClr val="tx1"/>
                          </a:solidFill>
                          <a:latin typeface="Roboto" panose="02000000000000000000" pitchFamily="2" charset="0"/>
                          <a:ea typeface="Roboto" panose="02000000000000000000" pitchFamily="2" charset="0"/>
                          <a:cs typeface="Roboto" panose="02000000000000000000" pitchFamily="2" charset="0"/>
                        </a:rPr>
                        <a:t> question from </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Official SAT</a:t>
                      </a:r>
                      <a:r>
                        <a:rPr lang="en-US" sz="1200" b="0" i="0" baseline="30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 Practice as bell work or an exit ticket.</a:t>
                      </a:r>
                    </a:p>
                    <a:p>
                      <a:pPr marL="171450" indent="-171450">
                        <a:buFont typeface="Arial" panose="020B0604020202020204" pitchFamily="34" charset="0"/>
                        <a:buChar char="•"/>
                      </a:pP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Assign 60 minutes of  Official SAT</a:t>
                      </a:r>
                      <a:r>
                        <a:rPr lang="en-US" sz="1200" b="0" i="0" baseline="300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200" b="0" i="0" dirty="0">
                          <a:solidFill>
                            <a:schemeClr val="tx1"/>
                          </a:solidFill>
                          <a:latin typeface="Roboto" panose="02000000000000000000" pitchFamily="2" charset="0"/>
                          <a:ea typeface="Roboto" panose="02000000000000000000" pitchFamily="2" charset="0"/>
                          <a:cs typeface="Roboto" panose="02000000000000000000" pitchFamily="2" charset="0"/>
                        </a:rPr>
                        <a:t> Practice per week as homework.</a:t>
                      </a:r>
                    </a:p>
                  </a:txBody>
                  <a:tcPr marL="137159" marR="137159" marT="137159" marB="137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718820802"/>
                  </a:ext>
                </a:extLst>
              </a:tr>
            </a:tbl>
          </a:graphicData>
        </a:graphic>
      </p:graphicFrame>
    </p:spTree>
    <p:extLst>
      <p:ext uri="{BB962C8B-B14F-4D97-AF65-F5344CB8AC3E}">
        <p14:creationId xmlns:p14="http://schemas.microsoft.com/office/powerpoint/2010/main" val="1966907920"/>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5B5-7415-4C80-9166-09A876F6AD0D}"/>
              </a:ext>
            </a:extLst>
          </p:cNvPr>
          <p:cNvSpPr>
            <a:spLocks noGrp="1"/>
          </p:cNvSpPr>
          <p:nvPr>
            <p:ph type="title"/>
          </p:nvPr>
        </p:nvSpPr>
        <p:spPr/>
        <p:txBody>
          <a:bodyPr/>
          <a:lstStyle/>
          <a:p>
            <a:r>
              <a:rPr lang="en-US" dirty="0"/>
              <a:t>Practice Builds Confidence</a:t>
            </a:r>
          </a:p>
        </p:txBody>
      </p:sp>
      <p:pic>
        <p:nvPicPr>
          <p:cNvPr id="3" name="Online Media 2" title="Practice Builds Confidence - Jazmￃﾭn">
            <a:hlinkClick r:id="" action="ppaction://media"/>
            <a:extLst>
              <a:ext uri="{FF2B5EF4-FFF2-40B4-BE49-F238E27FC236}">
                <a16:creationId xmlns:a16="http://schemas.microsoft.com/office/drawing/2014/main" id="{6D7A8C23-A8CA-4FFA-8012-04CFC166DCB9}"/>
              </a:ext>
            </a:extLst>
          </p:cNvPr>
          <p:cNvPicPr>
            <a:picLocks noRot="1" noChangeAspect="1"/>
          </p:cNvPicPr>
          <p:nvPr>
            <a:videoFile r:link="rId1"/>
          </p:nvPr>
        </p:nvPicPr>
        <p:blipFill>
          <a:blip r:embed="rId3"/>
          <a:stretch>
            <a:fillRect/>
          </a:stretch>
        </p:blipFill>
        <p:spPr>
          <a:xfrm>
            <a:off x="1824486" y="1244010"/>
            <a:ext cx="8350101" cy="4696932"/>
          </a:xfrm>
          <a:prstGeom prst="rect">
            <a:avLst/>
          </a:prstGeom>
        </p:spPr>
      </p:pic>
    </p:spTree>
    <p:extLst>
      <p:ext uri="{BB962C8B-B14F-4D97-AF65-F5344CB8AC3E}">
        <p14:creationId xmlns:p14="http://schemas.microsoft.com/office/powerpoint/2010/main" val="29591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859BF-3A2B-4B4D-8782-66523E3B704F}"/>
              </a:ext>
            </a:extLst>
          </p:cNvPr>
          <p:cNvSpPr>
            <a:spLocks noGrp="1"/>
          </p:cNvSpPr>
          <p:nvPr>
            <p:ph type="title"/>
          </p:nvPr>
        </p:nvSpPr>
        <p:spPr>
          <a:xfrm>
            <a:off x="458562" y="708318"/>
            <a:ext cx="4155661" cy="914096"/>
          </a:xfrm>
        </p:spPr>
        <p:txBody>
          <a:bodyPr/>
          <a:lstStyle/>
          <a:p>
            <a:r>
              <a:rPr lang="en-US" sz="2800" dirty="0">
                <a:latin typeface="Roboto Slab" charset="0"/>
                <a:ea typeface="Roboto Slab" charset="0"/>
                <a:cs typeface="Roboto Slab" charset="0"/>
              </a:rPr>
              <a:t>Independent</a:t>
            </a:r>
            <a:br>
              <a:rPr lang="en-US" sz="2800" dirty="0">
                <a:latin typeface="Roboto Slab" charset="0"/>
                <a:ea typeface="Roboto Slab" charset="0"/>
                <a:cs typeface="Roboto Slab" charset="0"/>
              </a:rPr>
            </a:br>
            <a:r>
              <a:rPr lang="en-US" sz="2800" dirty="0">
                <a:latin typeface="Roboto Slab" charset="0"/>
                <a:ea typeface="Roboto Slab" charset="0"/>
                <a:cs typeface="Roboto Slab" charset="0"/>
              </a:rPr>
              <a:t>Practice Plans</a:t>
            </a:r>
            <a:endParaRPr lang="en-US" sz="2800" dirty="0"/>
          </a:p>
        </p:txBody>
      </p:sp>
      <p:sp>
        <p:nvSpPr>
          <p:cNvPr id="12" name="Content Placeholder 11">
            <a:extLst>
              <a:ext uri="{FF2B5EF4-FFF2-40B4-BE49-F238E27FC236}">
                <a16:creationId xmlns:a16="http://schemas.microsoft.com/office/drawing/2014/main" id="{0B7284FD-2D14-4B53-A8D6-DDFA81561050}"/>
              </a:ext>
            </a:extLst>
          </p:cNvPr>
          <p:cNvSpPr>
            <a:spLocks noGrp="1"/>
          </p:cNvSpPr>
          <p:nvPr>
            <p:ph idx="1"/>
          </p:nvPr>
        </p:nvSpPr>
        <p:spPr/>
        <p:txBody>
          <a:bodyPr/>
          <a:lstStyle/>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2" name="Rectangle 1">
            <a:extLst>
              <a:ext uri="{FF2B5EF4-FFF2-40B4-BE49-F238E27FC236}">
                <a16:creationId xmlns:a16="http://schemas.microsoft.com/office/drawing/2014/main" id="{1894F841-C684-4FC8-B0C9-DE1070639074}"/>
              </a:ext>
            </a:extLst>
          </p:cNvPr>
          <p:cNvSpPr/>
          <p:nvPr/>
        </p:nvSpPr>
        <p:spPr>
          <a:xfrm>
            <a:off x="3961522" y="929933"/>
            <a:ext cx="8110114" cy="4729500"/>
          </a:xfrm>
          <a:prstGeom prst="rect">
            <a:avLst/>
          </a:prstGeom>
        </p:spPr>
        <p:txBody>
          <a:bodyPr wrap="square">
            <a:spAutoFit/>
          </a:bodyPr>
          <a:lstStyle/>
          <a:p>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Parent Involvement</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Share information about Official SAT</a:t>
            </a:r>
            <a:r>
              <a:rPr lang="en-US" baseline="30000" dirty="0">
                <a:latin typeface="Roboto" panose="02000000000000000000" pitchFamily="2" charset="0"/>
                <a:ea typeface="Roboto" panose="02000000000000000000" pitchFamily="2" charset="0"/>
                <a:cs typeface="Roboto" panose="02000000000000000000" pitchFamily="2" charset="0"/>
              </a:rPr>
              <a:t>®</a:t>
            </a:r>
            <a:r>
              <a:rPr lang="en-US" dirty="0">
                <a:latin typeface="Roboto" panose="02000000000000000000" pitchFamily="2" charset="0"/>
                <a:ea typeface="Roboto" panose="02000000000000000000" pitchFamily="2" charset="0"/>
                <a:cs typeface="Roboto" panose="02000000000000000000" pitchFamily="2" charset="0"/>
              </a:rPr>
              <a:t> Practice with parents.</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Encourage parents to work with student to set a study schedule.</a:t>
            </a:r>
          </a:p>
          <a:p>
            <a:pPr>
              <a:spcBef>
                <a:spcPts val="2800"/>
              </a:spcBef>
            </a:pP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Study Groups</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Students form groups of three-five for virtual practice.</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Students meet virtually on their own schedule for 60 minutes per week.</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Encourage students to set up virtual study groups and pick a leader.</a:t>
            </a:r>
          </a:p>
          <a:p>
            <a:pPr marL="285724" indent="-285724">
              <a:spcBef>
                <a:spcPts val="1200"/>
              </a:spcBef>
              <a:buSzPct val="75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Direct students to </a:t>
            </a: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SAT.org/studygroup</a:t>
            </a:r>
            <a:r>
              <a:rPr lang="en-US" dirty="0">
                <a:latin typeface="Roboto" panose="02000000000000000000" pitchFamily="2" charset="0"/>
                <a:ea typeface="Roboto" panose="02000000000000000000" pitchFamily="2" charset="0"/>
                <a:cs typeface="Roboto" panose="02000000000000000000" pitchFamily="2" charset="0"/>
              </a:rPr>
              <a:t> for a sample schedule and tips for setting up a study group.</a:t>
            </a: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8" name="Picture 2" descr="This is a picture of a handout for Student Study Groups">
            <a:extLst>
              <a:ext uri="{FF2B5EF4-FFF2-40B4-BE49-F238E27FC236}">
                <a16:creationId xmlns:a16="http://schemas.microsoft.com/office/drawing/2014/main" id="{BB3EE1B4-BE35-430F-9E08-BCACBD374827}"/>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603241" y="2075129"/>
            <a:ext cx="2727082" cy="3506739"/>
          </a:xfrm>
          <a:prstGeom prst="rect">
            <a:avLst/>
          </a:prstGeom>
          <a:ln w="9525" cmpd="sng">
            <a:solidFill>
              <a:schemeClr val="tx1"/>
            </a:solidFill>
          </a:ln>
          <a:effectLst>
            <a:outerShdw blurRad="50800" dist="50800" dir="2700000" algn="tl" rotWithShape="0">
              <a:schemeClr val="bg1">
                <a:lumMod val="75000"/>
                <a:alpha val="22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93145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FF7E8-5FA8-47BB-9E33-ED68C665DDBC}"/>
              </a:ext>
            </a:extLst>
          </p:cNvPr>
          <p:cNvSpPr>
            <a:spLocks noGrp="1"/>
          </p:cNvSpPr>
          <p:nvPr>
            <p:ph type="title"/>
          </p:nvPr>
        </p:nvSpPr>
        <p:spPr>
          <a:xfrm>
            <a:off x="356460" y="414990"/>
            <a:ext cx="11286154" cy="413170"/>
          </a:xfrm>
        </p:spPr>
        <p:txBody>
          <a:bodyPr/>
          <a:lstStyle/>
          <a:p>
            <a:r>
              <a:rPr lang="en-US"/>
              <a:t>Key Dates</a:t>
            </a:r>
            <a:endParaRPr lang="en-US" dirty="0"/>
          </a:p>
        </p:txBody>
      </p:sp>
      <p:sp>
        <p:nvSpPr>
          <p:cNvPr id="5" name="TextBox 4">
            <a:extLst>
              <a:ext uri="{FF2B5EF4-FFF2-40B4-BE49-F238E27FC236}">
                <a16:creationId xmlns:a16="http://schemas.microsoft.com/office/drawing/2014/main" id="{F9EE07E0-F927-43BA-8855-81BC004C513C}"/>
              </a:ext>
            </a:extLst>
          </p:cNvPr>
          <p:cNvSpPr txBox="1"/>
          <p:nvPr/>
        </p:nvSpPr>
        <p:spPr>
          <a:xfrm>
            <a:off x="8693678" y="456570"/>
            <a:ext cx="2970498" cy="478114"/>
          </a:xfrm>
          <a:prstGeom prst="rect">
            <a:avLst/>
          </a:prstGeom>
          <a:noFill/>
        </p:spPr>
        <p:txBody>
          <a:bodyPr wrap="square" lIns="34180" tIns="34180" rIns="34180" bIns="34180" rtlCol="0">
            <a:spAutoFit/>
          </a:bodyPr>
          <a:lstStyle/>
          <a:p>
            <a:r>
              <a:rPr lang="en-US" sz="1329" dirty="0"/>
              <a:t>Key Dates for Digital and Paper Based Testing are available on </a:t>
            </a:r>
            <a:r>
              <a:rPr lang="en-US" sz="1329" dirty="0">
                <a:hlinkClick r:id="rId3"/>
              </a:rPr>
              <a:t>PED website</a:t>
            </a:r>
            <a:r>
              <a:rPr lang="en-US" sz="1329" dirty="0"/>
              <a:t>.</a:t>
            </a:r>
          </a:p>
        </p:txBody>
      </p:sp>
      <p:graphicFrame>
        <p:nvGraphicFramePr>
          <p:cNvPr id="7" name="Table 6">
            <a:extLst>
              <a:ext uri="{FF2B5EF4-FFF2-40B4-BE49-F238E27FC236}">
                <a16:creationId xmlns:a16="http://schemas.microsoft.com/office/drawing/2014/main" id="{A3F0AA38-3E7A-416A-A931-F93C441131B9}"/>
              </a:ext>
            </a:extLst>
          </p:cNvPr>
          <p:cNvGraphicFramePr>
            <a:graphicFrameLocks noGrp="1"/>
          </p:cNvGraphicFramePr>
          <p:nvPr>
            <p:extLst>
              <p:ext uri="{D42A27DB-BD31-4B8C-83A1-F6EECF244321}">
                <p14:modId xmlns:p14="http://schemas.microsoft.com/office/powerpoint/2010/main" val="3229150851"/>
              </p:ext>
            </p:extLst>
          </p:nvPr>
        </p:nvGraphicFramePr>
        <p:xfrm>
          <a:off x="708917" y="1039779"/>
          <a:ext cx="10531011" cy="4724025"/>
        </p:xfrm>
        <a:graphic>
          <a:graphicData uri="http://schemas.openxmlformats.org/drawingml/2006/table">
            <a:tbl>
              <a:tblPr firstRow="1" firstCol="1" bandRow="1"/>
              <a:tblGrid>
                <a:gridCol w="3065317">
                  <a:extLst>
                    <a:ext uri="{9D8B030D-6E8A-4147-A177-3AD203B41FA5}">
                      <a16:colId xmlns:a16="http://schemas.microsoft.com/office/drawing/2014/main" val="1554943187"/>
                    </a:ext>
                  </a:extLst>
                </a:gridCol>
                <a:gridCol w="2102584">
                  <a:extLst>
                    <a:ext uri="{9D8B030D-6E8A-4147-A177-3AD203B41FA5}">
                      <a16:colId xmlns:a16="http://schemas.microsoft.com/office/drawing/2014/main" val="3106177431"/>
                    </a:ext>
                  </a:extLst>
                </a:gridCol>
                <a:gridCol w="1219370">
                  <a:extLst>
                    <a:ext uri="{9D8B030D-6E8A-4147-A177-3AD203B41FA5}">
                      <a16:colId xmlns:a16="http://schemas.microsoft.com/office/drawing/2014/main" val="2876410591"/>
                    </a:ext>
                  </a:extLst>
                </a:gridCol>
                <a:gridCol w="1084719">
                  <a:extLst>
                    <a:ext uri="{9D8B030D-6E8A-4147-A177-3AD203B41FA5}">
                      <a16:colId xmlns:a16="http://schemas.microsoft.com/office/drawing/2014/main" val="3668673215"/>
                    </a:ext>
                  </a:extLst>
                </a:gridCol>
                <a:gridCol w="1355900">
                  <a:extLst>
                    <a:ext uri="{9D8B030D-6E8A-4147-A177-3AD203B41FA5}">
                      <a16:colId xmlns:a16="http://schemas.microsoft.com/office/drawing/2014/main" val="2902009795"/>
                    </a:ext>
                  </a:extLst>
                </a:gridCol>
                <a:gridCol w="1703121">
                  <a:extLst>
                    <a:ext uri="{9D8B030D-6E8A-4147-A177-3AD203B41FA5}">
                      <a16:colId xmlns:a16="http://schemas.microsoft.com/office/drawing/2014/main" val="1426548549"/>
                    </a:ext>
                  </a:extLst>
                </a:gridCol>
              </a:tblGrid>
              <a:tr h="595901">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Activity</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Role</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Primary Testing Window</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March 3-5</a:t>
                      </a: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#1</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March 24-26</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#2 </a:t>
                      </a:r>
                      <a:b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April 13-15</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#3</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April 27-29</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extLst>
                  <a:ext uri="{0D108BD9-81ED-4DB2-BD59-A6C34878D82A}">
                    <a16:rowId xmlns:a16="http://schemas.microsoft.com/office/drawing/2014/main" val="1512825329"/>
                  </a:ext>
                </a:extLst>
              </a:tr>
              <a:tr h="922929">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Submit Requests for College Board Accommodations Requests, EL Supports, and State Allowed Accommodations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SSD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1/27/21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2/2/21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2/22/21</a:t>
                      </a: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99055709"/>
                  </a:ext>
                </a:extLst>
              </a:tr>
              <a:tr h="303072">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Submit Late Requests in SSD Online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SSD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1/27/21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2/12/21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01550065"/>
                  </a:ext>
                </a:extLst>
              </a:tr>
              <a:tr h="303072">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Submit Offsite Testing Requests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2/26/21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lnT w="12700" cap="flat" cmpd="sng" algn="ctr">
                      <a:solidFill>
                        <a:srgbClr val="B4C6E7"/>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60000083"/>
                  </a:ext>
                </a:extLst>
              </a:tr>
              <a:tr h="637960">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Receive Access to TIDE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District Test Coordinator</a:t>
                      </a: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2/3/21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2/3/21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2/3/21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2/3/21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872710"/>
                  </a:ext>
                </a:extLst>
              </a:tr>
              <a:tr h="303072">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Install College Board Secure Browser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Technology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least four weeks prior to test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lnT w="12700" cap="flat" cmpd="sng" algn="ctr">
                      <a:solidFill>
                        <a:srgbClr val="B4C6E7"/>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16579905"/>
                  </a:ext>
                </a:extLst>
              </a:tr>
              <a:tr h="192687">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Complete TIDE Training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Test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At least four weeks prior to test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70595988"/>
                  </a:ext>
                </a:extLst>
              </a:tr>
              <a:tr h="767966">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Complete Technical Readiness Activities; Configure Student Test Settings; Setup Proctor Accounts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least two weeks prior to test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2043554"/>
                  </a:ext>
                </a:extLst>
              </a:tr>
              <a:tr h="394294">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SAT Coordinator Training Opens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2/1/21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5116108"/>
                  </a:ext>
                </a:extLst>
              </a:tr>
              <a:tr h="303072">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Materials Arrive In Schools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Week of 2/8/21</a:t>
                      </a: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rgbClr val="B4C6E7"/>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67210233"/>
                  </a:ext>
                </a:extLst>
              </a:tr>
            </a:tbl>
          </a:graphicData>
        </a:graphic>
      </p:graphicFrame>
    </p:spTree>
    <p:extLst>
      <p:ext uri="{BB962C8B-B14F-4D97-AF65-F5344CB8AC3E}">
        <p14:creationId xmlns:p14="http://schemas.microsoft.com/office/powerpoint/2010/main" val="2710457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859BF-3A2B-4B4D-8782-66523E3B704F}"/>
              </a:ext>
            </a:extLst>
          </p:cNvPr>
          <p:cNvSpPr>
            <a:spLocks noGrp="1"/>
          </p:cNvSpPr>
          <p:nvPr>
            <p:ph type="title"/>
          </p:nvPr>
        </p:nvSpPr>
        <p:spPr>
          <a:xfrm>
            <a:off x="458562" y="552728"/>
            <a:ext cx="4155661" cy="526298"/>
          </a:xfrm>
        </p:spPr>
        <p:txBody>
          <a:bodyPr/>
          <a:lstStyle/>
          <a:p>
            <a:r>
              <a:rPr lang="en-US" sz="2800" dirty="0">
                <a:latin typeface="Roboto Slab" charset="0"/>
                <a:ea typeface="Roboto Slab" charset="0"/>
                <a:cs typeface="Roboto Slab" charset="0"/>
              </a:rPr>
              <a:t>Extracurricular Practice</a:t>
            </a:r>
            <a:endParaRPr lang="en-US" sz="2800" dirty="0"/>
          </a:p>
        </p:txBody>
      </p:sp>
      <p:sp>
        <p:nvSpPr>
          <p:cNvPr id="2" name="Rectangle 1">
            <a:extLst>
              <a:ext uri="{FF2B5EF4-FFF2-40B4-BE49-F238E27FC236}">
                <a16:creationId xmlns:a16="http://schemas.microsoft.com/office/drawing/2014/main" id="{1894F841-C684-4FC8-B0C9-DE1070639074}"/>
              </a:ext>
            </a:extLst>
          </p:cNvPr>
          <p:cNvSpPr/>
          <p:nvPr/>
        </p:nvSpPr>
        <p:spPr>
          <a:xfrm>
            <a:off x="4475187" y="1115120"/>
            <a:ext cx="7258251" cy="4673074"/>
          </a:xfrm>
          <a:prstGeom prst="rect">
            <a:avLst/>
          </a:prstGeom>
        </p:spPr>
        <p:txBody>
          <a:bodyPr wrap="square">
            <a:spAutoFit/>
          </a:bodyPr>
          <a:lstStyle/>
          <a:p>
            <a:pPr>
              <a:spcBef>
                <a:spcPts val="800"/>
              </a:spcBef>
            </a:pP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Incorporate Official SAT</a:t>
            </a:r>
            <a:r>
              <a:rPr lang="en-US" b="1" baseline="30000" dirty="0">
                <a:solidFill>
                  <a:srgbClr val="0065A4"/>
                </a:solidFill>
                <a:latin typeface="Roboto" panose="02000000000000000000" pitchFamily="2" charset="0"/>
                <a:ea typeface="Roboto" panose="02000000000000000000" pitchFamily="2" charset="0"/>
                <a:cs typeface="Roboto" panose="02000000000000000000" pitchFamily="2" charset="0"/>
              </a:rPr>
              <a:t>®</a:t>
            </a: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 Practice tools during non-content classes</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Use time during college prep or seminar courses.</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Encourage students to use 30 minutes of class time twice per week for independent student practice.</a:t>
            </a:r>
          </a:p>
          <a:p>
            <a:pPr>
              <a:spcBef>
                <a:spcPts val="2599"/>
              </a:spcBef>
            </a:pP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Partner with community-based/college-access organizations</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Virtually train CBO/CAO staff on Official SAT</a:t>
            </a:r>
            <a:r>
              <a:rPr lang="en-US" baseline="30000" dirty="0">
                <a:latin typeface="Roboto" panose="02000000000000000000" pitchFamily="2" charset="0"/>
                <a:ea typeface="Roboto" panose="02000000000000000000" pitchFamily="2" charset="0"/>
                <a:cs typeface="Roboto" panose="02000000000000000000" pitchFamily="2" charset="0"/>
              </a:rPr>
              <a:t>®</a:t>
            </a:r>
            <a:r>
              <a:rPr lang="en-US" dirty="0">
                <a:latin typeface="Roboto" panose="02000000000000000000" pitchFamily="2" charset="0"/>
                <a:ea typeface="Roboto" panose="02000000000000000000" pitchFamily="2" charset="0"/>
                <a:cs typeface="Roboto" panose="02000000000000000000" pitchFamily="2" charset="0"/>
              </a:rPr>
              <a:t> Practice.</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Designate a point of contact to coordinate communication. </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Develop study plans for students. </a:t>
            </a:r>
          </a:p>
          <a:p>
            <a:pPr marL="325549" lvl="1" indent="-325549">
              <a:spcBef>
                <a:spcPts val="800"/>
              </a:spcBef>
              <a:buSzPct val="1000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Encourage students to create a practice schedule.</a:t>
            </a:r>
          </a:p>
          <a:p>
            <a:pPr>
              <a:spcBef>
                <a:spcPts val="1200"/>
              </a:spcBef>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8" name="Picture 2" descr="This is a picture of a handout for Student Study Groups">
            <a:extLst>
              <a:ext uri="{FF2B5EF4-FFF2-40B4-BE49-F238E27FC236}">
                <a16:creationId xmlns:a16="http://schemas.microsoft.com/office/drawing/2014/main" id="{BB3EE1B4-BE35-430F-9E08-BCACBD374827}"/>
              </a:ext>
            </a:extLst>
          </p:cNvPr>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603241" y="1998930"/>
            <a:ext cx="2727082" cy="3506739"/>
          </a:xfrm>
          <a:prstGeom prst="rect">
            <a:avLst/>
          </a:prstGeom>
          <a:ln w="9525" cmpd="sng">
            <a:solidFill>
              <a:schemeClr val="tx1"/>
            </a:solidFill>
          </a:ln>
          <a:effectLst>
            <a:outerShdw blurRad="50800" dist="50800" dir="2700000" algn="tl" rotWithShape="0">
              <a:schemeClr val="bg1">
                <a:lumMod val="75000"/>
                <a:alpha val="22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53527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859BF-3A2B-4B4D-8782-66523E3B704F}"/>
              </a:ext>
            </a:extLst>
          </p:cNvPr>
          <p:cNvSpPr>
            <a:spLocks noGrp="1"/>
          </p:cNvSpPr>
          <p:nvPr>
            <p:ph type="title"/>
          </p:nvPr>
        </p:nvSpPr>
        <p:spPr>
          <a:xfrm>
            <a:off x="456829" y="555849"/>
            <a:ext cx="4155661" cy="914096"/>
          </a:xfrm>
        </p:spPr>
        <p:txBody>
          <a:bodyPr/>
          <a:lstStyle/>
          <a:p>
            <a:r>
              <a:rPr lang="en-US" sz="2800" dirty="0">
                <a:latin typeface="Roboto Slab" charset="0"/>
                <a:ea typeface="Roboto Slab" charset="0"/>
                <a:cs typeface="Roboto Slab" charset="0"/>
              </a:rPr>
              <a:t>Teacher-Led Practice: Getting Started</a:t>
            </a:r>
            <a:endParaRPr lang="en-US" sz="2800" dirty="0"/>
          </a:p>
        </p:txBody>
      </p:sp>
      <p:sp>
        <p:nvSpPr>
          <p:cNvPr id="12" name="Content Placeholder 11">
            <a:extLst>
              <a:ext uri="{FF2B5EF4-FFF2-40B4-BE49-F238E27FC236}">
                <a16:creationId xmlns:a16="http://schemas.microsoft.com/office/drawing/2014/main" id="{0B7284FD-2D14-4B53-A8D6-DDFA81561050}"/>
              </a:ext>
            </a:extLst>
          </p:cNvPr>
          <p:cNvSpPr>
            <a:spLocks noGrp="1"/>
          </p:cNvSpPr>
          <p:nvPr>
            <p:ph idx="1"/>
          </p:nvPr>
        </p:nvSpPr>
        <p:spPr/>
        <p:txBody>
          <a:bodyPr/>
          <a:lstStyle/>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2" name="Rectangle 1">
            <a:extLst>
              <a:ext uri="{FF2B5EF4-FFF2-40B4-BE49-F238E27FC236}">
                <a16:creationId xmlns:a16="http://schemas.microsoft.com/office/drawing/2014/main" id="{1894F841-C684-4FC8-B0C9-DE1070639074}"/>
              </a:ext>
            </a:extLst>
          </p:cNvPr>
          <p:cNvSpPr/>
          <p:nvPr/>
        </p:nvSpPr>
        <p:spPr>
          <a:xfrm>
            <a:off x="4773485" y="1204962"/>
            <a:ext cx="7121025" cy="4539704"/>
          </a:xfrm>
          <a:prstGeom prst="rect">
            <a:avLst/>
          </a:prstGeom>
        </p:spPr>
        <p:txBody>
          <a:bodyPr wrap="square">
            <a:spAutoFit/>
          </a:bodyPr>
          <a:lstStyle/>
          <a:p>
            <a:pPr>
              <a:spcBef>
                <a:spcPts val="800"/>
              </a:spcBef>
            </a:pPr>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Incorporate independent practice into the class period and answer student questions</a:t>
            </a:r>
          </a:p>
          <a:p>
            <a:pPr marL="285724" lvl="1" indent="-285724">
              <a:spcBef>
                <a:spcPts val="600"/>
              </a:spcBef>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Use one class period a week. </a:t>
            </a:r>
          </a:p>
          <a:p>
            <a:pPr marL="285724" lvl="1" indent="-285724">
              <a:spcBef>
                <a:spcPts val="600"/>
              </a:spcBef>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Add your students to your class in the Coach Tools and track progress.</a:t>
            </a:r>
          </a:p>
          <a:p>
            <a:pPr marL="285724" lvl="1" indent="-285724">
              <a:spcBef>
                <a:spcPts val="600"/>
              </a:spcBef>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Utilize the </a:t>
            </a:r>
            <a:r>
              <a:rPr lang="en-US" dirty="0">
                <a:solidFill>
                  <a:schemeClr val="accent3"/>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Official SAT</a:t>
            </a:r>
            <a:r>
              <a:rPr lang="en-US" baseline="30000" dirty="0">
                <a:solidFill>
                  <a:schemeClr val="accent3"/>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dirty="0">
                <a:solidFill>
                  <a:schemeClr val="accent3"/>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 Practice Lesson Plans. </a:t>
            </a:r>
            <a:endParaRPr lang="en-US" dirty="0">
              <a:solidFill>
                <a:schemeClr val="accent3"/>
              </a:solidFill>
              <a:latin typeface="Roboto" panose="02000000000000000000" pitchFamily="2" charset="0"/>
              <a:ea typeface="Roboto" panose="02000000000000000000" pitchFamily="2" charset="0"/>
              <a:cs typeface="Roboto" panose="02000000000000000000" pitchFamily="2" charset="0"/>
            </a:endParaRPr>
          </a:p>
          <a:p>
            <a:pPr marL="285724" lvl="1" indent="-285724">
              <a:spcBef>
                <a:spcPts val="600"/>
              </a:spcBef>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Use during a shortened class period.</a:t>
            </a:r>
          </a:p>
          <a:p>
            <a:pPr marL="285724" lvl="1" indent="-285724">
              <a:spcBef>
                <a:spcPts val="600"/>
              </a:spcBef>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Begin the class with Official SAT</a:t>
            </a:r>
            <a:r>
              <a:rPr lang="en-US" baseline="30000" dirty="0">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Practice as bell work.</a:t>
            </a:r>
          </a:p>
          <a:p>
            <a:pPr marL="0" lvl="1">
              <a:spcBef>
                <a:spcPts val="600"/>
              </a:spcBef>
            </a:pPr>
            <a:endParaRPr lang="en-US" dirty="0">
              <a:latin typeface="Roboto" panose="02000000000000000000" pitchFamily="2" charset="0"/>
              <a:ea typeface="Roboto" panose="02000000000000000000" pitchFamily="2" charset="0"/>
              <a:cs typeface="Roboto" panose="02000000000000000000" pitchFamily="2" charset="0"/>
            </a:endParaRPr>
          </a:p>
          <a:p>
            <a:r>
              <a:rPr lang="en-US" b="1" dirty="0">
                <a:solidFill>
                  <a:srgbClr val="0065A4"/>
                </a:solidFill>
                <a:latin typeface="Roboto" panose="02000000000000000000" pitchFamily="2" charset="0"/>
                <a:ea typeface="Roboto" panose="02000000000000000000" pitchFamily="2" charset="0"/>
                <a:cs typeface="Roboto" panose="02000000000000000000" pitchFamily="2" charset="0"/>
              </a:rPr>
              <a:t>Homework assignments</a:t>
            </a:r>
          </a:p>
          <a:p>
            <a:pPr marL="225405" lvl="1" indent="-225405">
              <a:spcBef>
                <a:spcPts val="600"/>
              </a:spcBef>
            </a:pPr>
            <a:r>
              <a:rPr lang="en-US" dirty="0">
                <a:latin typeface="Roboto" panose="02000000000000000000" pitchFamily="2" charset="0"/>
                <a:ea typeface="Roboto" panose="02000000000000000000" pitchFamily="2" charset="0"/>
                <a:cs typeface="Roboto" panose="02000000000000000000" pitchFamily="2" charset="0"/>
              </a:rPr>
              <a:t>Assign 60 minutes of Official SAT</a:t>
            </a:r>
            <a:r>
              <a:rPr lang="en-US" baseline="30000" dirty="0">
                <a:latin typeface="Roboto" panose="02000000000000000000" pitchFamily="2" charset="0"/>
                <a:ea typeface="Roboto" panose="02000000000000000000" pitchFamily="2" charset="0"/>
                <a:cs typeface="Roboto" panose="02000000000000000000" pitchFamily="2" charset="0"/>
              </a:rPr>
              <a:t>®</a:t>
            </a:r>
            <a:r>
              <a:rPr lang="en-US" dirty="0">
                <a:latin typeface="Roboto" panose="02000000000000000000" pitchFamily="2" charset="0"/>
                <a:ea typeface="Roboto" panose="02000000000000000000" pitchFamily="2" charset="0"/>
                <a:cs typeface="Roboto" panose="02000000000000000000" pitchFamily="2" charset="0"/>
              </a:rPr>
              <a:t> Practice per week.</a:t>
            </a: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a:p>
            <a:pPr marL="457158" indent="-457158">
              <a:spcBef>
                <a:spcPts val="1200"/>
              </a:spcBef>
              <a:buFont typeface="Wingdings" panose="05000000000000000000" pitchFamily="2" charset="2"/>
              <a:buChar char="Ø"/>
            </a:pP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79B8CBF4-79B3-463E-A6FB-6F853D0BB47D}"/>
              </a:ext>
            </a:extLst>
          </p:cNvPr>
          <p:cNvPicPr>
            <a:picLocks noChangeAspect="1"/>
          </p:cNvPicPr>
          <p:nvPr/>
        </p:nvPicPr>
        <p:blipFill>
          <a:blip r:embed="rId4"/>
          <a:stretch>
            <a:fillRect/>
          </a:stretch>
        </p:blipFill>
        <p:spPr>
          <a:xfrm>
            <a:off x="955265" y="2480280"/>
            <a:ext cx="2969065" cy="2253628"/>
          </a:xfrm>
          <a:prstGeom prst="rect">
            <a:avLst/>
          </a:prstGeom>
        </p:spPr>
      </p:pic>
    </p:spTree>
    <p:extLst>
      <p:ext uri="{BB962C8B-B14F-4D97-AF65-F5344CB8AC3E}">
        <p14:creationId xmlns:p14="http://schemas.microsoft.com/office/powerpoint/2010/main" val="3551170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8B9D-85E3-43FC-BDAA-EE0197581283}"/>
              </a:ext>
            </a:extLst>
          </p:cNvPr>
          <p:cNvSpPr>
            <a:spLocks noGrp="1"/>
          </p:cNvSpPr>
          <p:nvPr>
            <p:ph type="title"/>
          </p:nvPr>
        </p:nvSpPr>
        <p:spPr/>
        <p:txBody>
          <a:bodyPr/>
          <a:lstStyle/>
          <a:p>
            <a:r>
              <a:rPr lang="en-US" dirty="0"/>
              <a:t>Benefits of Khan Academy </a:t>
            </a:r>
          </a:p>
        </p:txBody>
      </p:sp>
      <p:pic>
        <p:nvPicPr>
          <p:cNvPr id="3" name="Online Media 2" title="SAT Practice Benefits Rural Communities -  Jazmￃﾭn's Father">
            <a:hlinkClick r:id="" action="ppaction://media"/>
            <a:extLst>
              <a:ext uri="{FF2B5EF4-FFF2-40B4-BE49-F238E27FC236}">
                <a16:creationId xmlns:a16="http://schemas.microsoft.com/office/drawing/2014/main" id="{24FED692-DB41-40A8-BCF1-C9C16C27C3D1}"/>
              </a:ext>
            </a:extLst>
          </p:cNvPr>
          <p:cNvPicPr>
            <a:picLocks noRot="1" noChangeAspect="1"/>
          </p:cNvPicPr>
          <p:nvPr>
            <a:videoFile r:link="rId1"/>
          </p:nvPr>
        </p:nvPicPr>
        <p:blipFill>
          <a:blip r:embed="rId3"/>
          <a:stretch>
            <a:fillRect/>
          </a:stretch>
        </p:blipFill>
        <p:spPr>
          <a:xfrm>
            <a:off x="1658679" y="1102796"/>
            <a:ext cx="8874640" cy="4991986"/>
          </a:xfrm>
          <a:prstGeom prst="rect">
            <a:avLst/>
          </a:prstGeom>
        </p:spPr>
      </p:pic>
    </p:spTree>
    <p:extLst>
      <p:ext uri="{BB962C8B-B14F-4D97-AF65-F5344CB8AC3E}">
        <p14:creationId xmlns:p14="http://schemas.microsoft.com/office/powerpoint/2010/main" val="4377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199" dirty="0"/>
              <a:t>BigFuture™— Search Colleges, Scholarships,</a:t>
            </a:r>
            <a:br>
              <a:rPr lang="en-US" sz="3199" dirty="0"/>
            </a:br>
            <a:r>
              <a:rPr lang="en-US" sz="3199" dirty="0"/>
              <a:t>and Careers</a:t>
            </a:r>
            <a:endParaRPr lang="en-US" dirty="0"/>
          </a:p>
        </p:txBody>
      </p:sp>
      <p:sp>
        <p:nvSpPr>
          <p:cNvPr id="4" name="Content Placeholder 3"/>
          <p:cNvSpPr>
            <a:spLocks noGrp="1"/>
          </p:cNvSpPr>
          <p:nvPr>
            <p:ph idx="4294967295"/>
          </p:nvPr>
        </p:nvSpPr>
        <p:spPr>
          <a:xfrm>
            <a:off x="385260" y="1848994"/>
            <a:ext cx="3741687" cy="3446414"/>
          </a:xfrm>
        </p:spPr>
        <p:txBody>
          <a:bodyPr>
            <a:normAutofit fontScale="92500"/>
          </a:bodyPr>
          <a:lstStyle/>
          <a:p>
            <a:pPr>
              <a:spcBef>
                <a:spcPts val="1600"/>
              </a:spcBef>
              <a:buFont typeface="Wingdings" panose="05000000000000000000" pitchFamily="2" charset="2"/>
              <a:buChar char="§"/>
            </a:pPr>
            <a:r>
              <a:rPr lang="en-US" sz="1999" dirty="0"/>
              <a:t>Search for colleges.</a:t>
            </a:r>
          </a:p>
          <a:p>
            <a:pPr>
              <a:spcBef>
                <a:spcPts val="1600"/>
              </a:spcBef>
              <a:buFont typeface="Wingdings" panose="05000000000000000000" pitchFamily="2" charset="2"/>
              <a:buChar char="§"/>
            </a:pPr>
            <a:r>
              <a:rPr lang="en-US" sz="1999" dirty="0"/>
              <a:t>Watch videos from real students.</a:t>
            </a:r>
          </a:p>
          <a:p>
            <a:pPr>
              <a:spcBef>
                <a:spcPts val="1600"/>
              </a:spcBef>
              <a:buFont typeface="Wingdings" panose="05000000000000000000" pitchFamily="2" charset="2"/>
              <a:buChar char="§"/>
            </a:pPr>
            <a:r>
              <a:rPr lang="en-US" sz="1999" dirty="0"/>
              <a:t>Hear from education professionals.</a:t>
            </a:r>
          </a:p>
          <a:p>
            <a:pPr>
              <a:spcBef>
                <a:spcPts val="1600"/>
              </a:spcBef>
              <a:buFont typeface="Wingdings" panose="05000000000000000000" pitchFamily="2" charset="2"/>
              <a:buChar char="§"/>
            </a:pPr>
            <a:r>
              <a:rPr lang="en-US" sz="1999" dirty="0"/>
              <a:t>Learn about different colleges.</a:t>
            </a:r>
          </a:p>
          <a:p>
            <a:pPr>
              <a:spcBef>
                <a:spcPts val="1600"/>
              </a:spcBef>
              <a:buFont typeface="Wingdings" panose="05000000000000000000" pitchFamily="2" charset="2"/>
              <a:buChar char="§"/>
            </a:pPr>
            <a:r>
              <a:rPr lang="en-US" sz="1999" dirty="0"/>
              <a:t>Get help paying for college.</a:t>
            </a:r>
          </a:p>
          <a:p>
            <a:pPr>
              <a:spcBef>
                <a:spcPts val="1600"/>
              </a:spcBef>
              <a:buFont typeface="Wingdings" panose="05000000000000000000" pitchFamily="2" charset="2"/>
              <a:buChar char="§"/>
            </a:pPr>
            <a:r>
              <a:rPr lang="en-US" sz="1999" dirty="0"/>
              <a:t>Build a personalized plan for</a:t>
            </a:r>
            <a:br>
              <a:rPr lang="en-US" sz="1999" dirty="0"/>
            </a:br>
            <a:r>
              <a:rPr lang="en-US" sz="1999" dirty="0"/>
              <a:t>getting into college.</a:t>
            </a:r>
          </a:p>
        </p:txBody>
      </p:sp>
      <p:pic>
        <p:nvPicPr>
          <p:cNvPr id="8" name="Picture 7" descr="Screen shot of BegFuture dashboard.">
            <a:extLst>
              <a:ext uri="{FF2B5EF4-FFF2-40B4-BE49-F238E27FC236}">
                <a16:creationId xmlns:a16="http://schemas.microsoft.com/office/drawing/2014/main" id="{73394EE3-443E-4C56-B986-E5B390B3BD5B}"/>
              </a:ext>
            </a:extLst>
          </p:cNvPr>
          <p:cNvPicPr>
            <a:picLocks noChangeAspect="1"/>
          </p:cNvPicPr>
          <p:nvPr/>
        </p:nvPicPr>
        <p:blipFill>
          <a:blip r:embed="rId4"/>
          <a:stretch>
            <a:fillRect/>
          </a:stretch>
        </p:blipFill>
        <p:spPr>
          <a:xfrm>
            <a:off x="4783169" y="1139278"/>
            <a:ext cx="6859370" cy="486584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35013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5091BF-4172-471A-BD78-19AA13AF7C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676" y="501650"/>
            <a:ext cx="10100735" cy="5681663"/>
          </a:xfrm>
          <a:prstGeom prst="rect">
            <a:avLst/>
          </a:prstGeom>
          <a:solidFill>
            <a:srgbClr val="FFFFFF"/>
          </a:solidFill>
        </p:spPr>
      </p:pic>
    </p:spTree>
    <p:extLst>
      <p:ext uri="{BB962C8B-B14F-4D97-AF65-F5344CB8AC3E}">
        <p14:creationId xmlns:p14="http://schemas.microsoft.com/office/powerpoint/2010/main" val="2787732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College Board Opportunity Scholarships</a:t>
            </a:r>
          </a:p>
        </p:txBody>
      </p:sp>
      <p:sp>
        <p:nvSpPr>
          <p:cNvPr id="7" name="BainBulletsConfiguration" hidden="1"/>
          <p:cNvSpPr txBox="1"/>
          <p:nvPr/>
        </p:nvSpPr>
        <p:spPr>
          <a:xfrm>
            <a:off x="12142" y="12153"/>
            <a:ext cx="8440383" cy="85184"/>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17" name="Rectangle 16">
            <a:extLst>
              <a:ext uri="{FF2B5EF4-FFF2-40B4-BE49-F238E27FC236}">
                <a16:creationId xmlns:a16="http://schemas.microsoft.com/office/drawing/2014/main" id="{D04012E9-247E-C245-BA62-CB5A81D5B7AD}"/>
              </a:ext>
            </a:extLst>
          </p:cNvPr>
          <p:cNvSpPr/>
          <p:nvPr/>
        </p:nvSpPr>
        <p:spPr>
          <a:xfrm>
            <a:off x="284825" y="1841378"/>
            <a:ext cx="5862034" cy="4872872"/>
          </a:xfrm>
          <a:prstGeom prst="rect">
            <a:avLst/>
          </a:prstGeom>
        </p:spPr>
        <p:txBody>
          <a:bodyPr wrap="square" lIns="0" tIns="45720" rIns="91440" bIns="45720" anchor="t">
            <a:spAutoFit/>
          </a:bodyPr>
          <a:lstStyle/>
          <a:p>
            <a:pPr marL="502285" indent="-260350" defTabSz="2314883">
              <a:spcBef>
                <a:spcPts val="1399"/>
              </a:spcBef>
              <a:buClr>
                <a:schemeClr val="accent3"/>
              </a:buClr>
              <a:buSzPct val="125000"/>
              <a:buFontTx/>
              <a:buChar char="•"/>
              <a:defRPr sz="5000" b="0">
                <a:solidFill>
                  <a:srgbClr val="1E1E1E"/>
                </a:solidFill>
                <a:latin typeface="Roboto"/>
                <a:ea typeface="Roboto"/>
                <a:cs typeface="Roboto"/>
                <a:sym typeface="Roboto"/>
              </a:defRPr>
            </a:pPr>
            <a:r>
              <a:rPr lang="en-US" sz="1850" dirty="0"/>
              <a:t>Launched in December 2018, the program now recognizes more winners and addresses affordability concerns by connecting students with other scholarships and aid.</a:t>
            </a:r>
          </a:p>
          <a:p>
            <a:pPr marL="502285" indent="-260350" defTabSz="2314883">
              <a:spcBef>
                <a:spcPts val="1399"/>
              </a:spcBef>
              <a:buClr>
                <a:schemeClr val="accent3"/>
              </a:buClr>
              <a:buSzPct val="125000"/>
              <a:buFontTx/>
              <a:buChar char="•"/>
              <a:defRPr sz="5000" b="0">
                <a:solidFill>
                  <a:srgbClr val="1E1E1E"/>
                </a:solidFill>
                <a:latin typeface="Roboto"/>
                <a:ea typeface="Roboto"/>
                <a:cs typeface="Roboto"/>
                <a:sym typeface="Roboto"/>
              </a:defRPr>
            </a:pPr>
            <a:r>
              <a:rPr lang="en-US" sz="1850" dirty="0"/>
              <a:t>Students earn chances at scholarships by completing six key actions along the path to college. Scholarships are awarded monthly through drawings among all eligible students.</a:t>
            </a:r>
          </a:p>
          <a:p>
            <a:pPr marL="502285" indent="-260350" defTabSz="2314883">
              <a:spcBef>
                <a:spcPts val="1399"/>
              </a:spcBef>
              <a:buClr>
                <a:schemeClr val="accent3"/>
              </a:buClr>
              <a:buSzPct val="125000"/>
              <a:buChar char="•"/>
              <a:defRPr sz="5000" b="0">
                <a:solidFill>
                  <a:srgbClr val="1E1E1E"/>
                </a:solidFill>
                <a:latin typeface="Roboto"/>
                <a:ea typeface="Roboto"/>
                <a:cs typeface="Roboto"/>
                <a:sym typeface="Roboto"/>
              </a:defRPr>
            </a:pPr>
            <a:r>
              <a:rPr lang="en-US" sz="1850" dirty="0"/>
              <a:t>Half of the scholarships (more than $2 million a year) are designated for students whose families earn less than $60,000 per year.  Students who qualify have more chances to earn money for college.</a:t>
            </a:r>
          </a:p>
          <a:p>
            <a:pPr marL="502285" indent="-260350" defTabSz="2314883">
              <a:lnSpc>
                <a:spcPct val="90000"/>
              </a:lnSpc>
              <a:spcBef>
                <a:spcPts val="2848"/>
              </a:spcBef>
              <a:buClr>
                <a:schemeClr val="accent3"/>
              </a:buClr>
              <a:buSzPct val="125000"/>
              <a:buChar char="•"/>
              <a:defRPr sz="5000" b="0">
                <a:solidFill>
                  <a:srgbClr val="1E1E1E"/>
                </a:solidFill>
                <a:latin typeface="Roboto"/>
                <a:ea typeface="Roboto"/>
                <a:cs typeface="Roboto"/>
                <a:sym typeface="Roboto"/>
              </a:defRPr>
            </a:pPr>
            <a:endParaRPr lang="en-US" sz="1899" dirty="0"/>
          </a:p>
        </p:txBody>
      </p:sp>
      <p:pic>
        <p:nvPicPr>
          <p:cNvPr id="18" name="Picture 17">
            <a:extLst>
              <a:ext uri="{FF2B5EF4-FFF2-40B4-BE49-F238E27FC236}">
                <a16:creationId xmlns:a16="http://schemas.microsoft.com/office/drawing/2014/main" id="{9D0DB588-560F-154E-A88D-E8BD41710194}"/>
              </a:ext>
            </a:extLst>
          </p:cNvPr>
          <p:cNvPicPr>
            <a:picLocks noChangeAspect="1"/>
          </p:cNvPicPr>
          <p:nvPr/>
        </p:nvPicPr>
        <p:blipFill>
          <a:blip r:embed="rId3"/>
          <a:stretch>
            <a:fillRect/>
          </a:stretch>
        </p:blipFill>
        <p:spPr>
          <a:xfrm>
            <a:off x="8239095" y="1387926"/>
            <a:ext cx="2275883" cy="2447187"/>
          </a:xfrm>
          <a:prstGeom prst="rect">
            <a:avLst/>
          </a:prstGeom>
        </p:spPr>
      </p:pic>
      <p:sp>
        <p:nvSpPr>
          <p:cNvPr id="6" name="Title 1">
            <a:extLst>
              <a:ext uri="{FF2B5EF4-FFF2-40B4-BE49-F238E27FC236}">
                <a16:creationId xmlns:a16="http://schemas.microsoft.com/office/drawing/2014/main" id="{DEEF9079-B2BF-3B43-A26A-E078E60CEA1B}"/>
              </a:ext>
            </a:extLst>
          </p:cNvPr>
          <p:cNvSpPr txBox="1">
            <a:spLocks/>
          </p:cNvSpPr>
          <p:nvPr/>
        </p:nvSpPr>
        <p:spPr bwMode="gray">
          <a:xfrm>
            <a:off x="7068475" y="4294940"/>
            <a:ext cx="4838700" cy="1822589"/>
          </a:xfrm>
          <a:prstGeom prst="rect">
            <a:avLst/>
          </a:prstGeom>
          <a:noFill/>
          <a:ln w="9525">
            <a:noFill/>
            <a:miter lim="800000"/>
            <a:headEnd/>
            <a:tailEnd/>
          </a:ln>
          <a:effectLst/>
        </p:spPr>
        <p:txBody>
          <a:bodyPr vert="horz" wrap="square" lIns="607716" tIns="0" rIns="607716" bIns="0" numCol="1" anchor="t" anchorCtr="0" compatLnSpc="1">
            <a:prstTxWarp prst="textNoShape">
              <a:avLst/>
            </a:prstTxWarp>
          </a:bodyPr>
          <a:lstStyle>
            <a:lvl1pPr algn="l" defTabSz="981334" rtl="0" eaLnBrk="1" latinLnBrk="0" hangingPunct="1">
              <a:spcBef>
                <a:spcPct val="0"/>
              </a:spcBef>
              <a:buNone/>
              <a:defRPr sz="2800" kern="1200">
                <a:solidFill>
                  <a:schemeClr val="tx1"/>
                </a:solidFill>
                <a:latin typeface="+mj-lt"/>
                <a:ea typeface="+mj-ea"/>
                <a:cs typeface="+mj-cs"/>
              </a:defRPr>
            </a:lvl1pPr>
          </a:lstStyle>
          <a:p>
            <a:pPr algn="ctr"/>
            <a:r>
              <a:rPr lang="en-US" sz="2660">
                <a:solidFill>
                  <a:schemeClr val="tx2"/>
                </a:solidFill>
              </a:rPr>
              <a:t>More than </a:t>
            </a:r>
            <a:r>
              <a:rPr lang="en-US" sz="2660" b="1">
                <a:solidFill>
                  <a:schemeClr val="tx2"/>
                </a:solidFill>
              </a:rPr>
              <a:t>7,000 students</a:t>
            </a:r>
            <a:r>
              <a:rPr lang="en-US" sz="2660">
                <a:solidFill>
                  <a:schemeClr val="tx2"/>
                </a:solidFill>
              </a:rPr>
              <a:t> each year will earn a total of nearly </a:t>
            </a:r>
            <a:r>
              <a:rPr lang="en-US" sz="2660" b="1">
                <a:solidFill>
                  <a:schemeClr val="tx2"/>
                </a:solidFill>
              </a:rPr>
              <a:t>$5 million </a:t>
            </a:r>
            <a:r>
              <a:rPr lang="en-US" sz="2660">
                <a:solidFill>
                  <a:schemeClr val="tx2"/>
                </a:solidFill>
              </a:rPr>
              <a:t>in scholarships.</a:t>
            </a:r>
            <a:endParaRPr lang="en-US" sz="2660" b="1">
              <a:solidFill>
                <a:schemeClr val="tx2"/>
              </a:solidFill>
            </a:endParaRPr>
          </a:p>
        </p:txBody>
      </p:sp>
    </p:spTree>
    <p:extLst>
      <p:ext uri="{BB962C8B-B14F-4D97-AF65-F5344CB8AC3E}">
        <p14:creationId xmlns:p14="http://schemas.microsoft.com/office/powerpoint/2010/main" val="3600478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24128B-3BD8-5645-9194-A3A479D557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370" y="1129586"/>
            <a:ext cx="12000988" cy="4258177"/>
          </a:xfrm>
          <a:prstGeom prst="rect">
            <a:avLst/>
          </a:prstGeom>
        </p:spPr>
      </p:pic>
      <p:sp>
        <p:nvSpPr>
          <p:cNvPr id="3" name="BainBulletsConfiguration" hidden="1"/>
          <p:cNvSpPr txBox="1"/>
          <p:nvPr/>
        </p:nvSpPr>
        <p:spPr>
          <a:xfrm>
            <a:off x="12142" y="12153"/>
            <a:ext cx="8440383" cy="85184"/>
          </a:xfrm>
          <a:prstGeom prst="rect">
            <a:avLst/>
          </a:prstGeom>
          <a:noFill/>
        </p:spPr>
        <p:txBody>
          <a:bodyPr vert="horz" wrap="square" lIns="34180" tIns="34180" rIns="34180" bIns="34180" rtlCol="0">
            <a:spAutoFit/>
          </a:bodyPr>
          <a:lstStyle/>
          <a:p>
            <a:endParaRPr lang="en-US" sz="100">
              <a:solidFill>
                <a:srgbClr val="FFFFFF"/>
              </a:solidFill>
            </a:endParaRPr>
          </a:p>
        </p:txBody>
      </p:sp>
      <p:sp>
        <p:nvSpPr>
          <p:cNvPr id="5" name="Title 4"/>
          <p:cNvSpPr>
            <a:spLocks noGrp="1"/>
          </p:cNvSpPr>
          <p:nvPr>
            <p:ph type="title"/>
          </p:nvPr>
        </p:nvSpPr>
        <p:spPr/>
        <p:txBody>
          <a:bodyPr/>
          <a:lstStyle/>
          <a:p>
            <a:r>
              <a:rPr lang="en-US"/>
              <a:t>The 6 Key Actions to Prepare for College</a:t>
            </a:r>
          </a:p>
        </p:txBody>
      </p:sp>
      <p:sp>
        <p:nvSpPr>
          <p:cNvPr id="15" name="Rectangle 14"/>
          <p:cNvSpPr/>
          <p:nvPr/>
        </p:nvSpPr>
        <p:spPr>
          <a:xfrm>
            <a:off x="881447" y="2680561"/>
            <a:ext cx="2564023" cy="101194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Build Your College List </a:t>
            </a:r>
            <a:r>
              <a:rPr lang="en-US" sz="1329" b="1">
                <a:solidFill>
                  <a:schemeClr val="accent3"/>
                </a:solidFill>
                <a:latin typeface="+mj-lt"/>
              </a:rPr>
              <a:t>$500 </a:t>
            </a:r>
            <a:br>
              <a:rPr lang="en-US" sz="1329" b="1">
                <a:solidFill>
                  <a:schemeClr val="tx1"/>
                </a:solidFill>
                <a:latin typeface="+mj-lt"/>
              </a:rPr>
            </a:br>
            <a:r>
              <a:rPr lang="en-US" sz="1329" b="1">
                <a:solidFill>
                  <a:schemeClr val="tx1"/>
                </a:solidFill>
                <a:latin typeface="+mj-lt"/>
              </a:rPr>
              <a:t>(1,800 Scholarships)</a:t>
            </a:r>
          </a:p>
          <a:p>
            <a:pPr>
              <a:spcAft>
                <a:spcPts val="570"/>
              </a:spcAft>
            </a:pPr>
            <a:r>
              <a:rPr lang="en-US" sz="1139">
                <a:solidFill>
                  <a:srgbClr val="000000"/>
                </a:solidFill>
                <a:latin typeface="Roboto" panose="02000000000000000000" pitchFamily="2" charset="0"/>
              </a:rPr>
              <a:t>Get started by exploring colleges </a:t>
            </a:r>
            <a:r>
              <a:rPr lang="en-US" sz="1139" dirty="0">
                <a:solidFill>
                  <a:srgbClr val="000000"/>
                </a:solidFill>
                <a:latin typeface="Roboto" panose="02000000000000000000" pitchFamily="2" charset="0"/>
              </a:rPr>
              <a:t>that interest you on</a:t>
            </a:r>
            <a:r>
              <a:rPr lang="en-US" sz="1139">
                <a:solidFill>
                  <a:srgbClr val="000000"/>
                </a:solidFill>
                <a:latin typeface="Roboto" panose="02000000000000000000" pitchFamily="2" charset="0"/>
              </a:rPr>
              <a:t> </a:t>
            </a:r>
            <a:r>
              <a:rPr lang="en-US" sz="1139" dirty="0" err="1">
                <a:solidFill>
                  <a:srgbClr val="000000"/>
                </a:solidFill>
                <a:latin typeface="Roboto" panose="02000000000000000000" pitchFamily="2" charset="0"/>
              </a:rPr>
              <a:t>BigFuture</a:t>
            </a:r>
            <a:r>
              <a:rPr lang="en-US" sz="1139">
                <a:solidFill>
                  <a:srgbClr val="000000"/>
                </a:solidFill>
                <a:latin typeface="Roboto" panose="02000000000000000000" pitchFamily="2" charset="0"/>
              </a:rPr>
              <a:t>™.</a:t>
            </a:r>
            <a:r>
              <a:rPr lang="en-US" sz="1139">
                <a:latin typeface="Roboto" panose="02000000000000000000" pitchFamily="2" charset="0"/>
              </a:rPr>
              <a:t>​</a:t>
            </a:r>
            <a:br>
              <a:rPr lang="en-US" sz="1139">
                <a:latin typeface="Roboto" panose="02000000000000000000" pitchFamily="2" charset="0"/>
              </a:rPr>
            </a:br>
            <a:endParaRPr lang="en-US" sz="1139">
              <a:solidFill>
                <a:schemeClr val="tx1"/>
              </a:solidFill>
            </a:endParaRPr>
          </a:p>
        </p:txBody>
      </p:sp>
      <p:sp>
        <p:nvSpPr>
          <p:cNvPr id="17" name="Rectangle 16"/>
          <p:cNvSpPr/>
          <p:nvPr/>
        </p:nvSpPr>
        <p:spPr>
          <a:xfrm>
            <a:off x="4619392" y="5285369"/>
            <a:ext cx="2270687" cy="8366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Complete the FAFSA </a:t>
            </a:r>
            <a:r>
              <a:rPr lang="en-US" sz="1329" b="1">
                <a:solidFill>
                  <a:schemeClr val="accent3"/>
                </a:solidFill>
                <a:latin typeface="+mj-lt"/>
              </a:rPr>
              <a:t>$500 </a:t>
            </a:r>
            <a:br>
              <a:rPr lang="en-US" sz="1329" b="1">
                <a:solidFill>
                  <a:schemeClr val="tx1"/>
                </a:solidFill>
                <a:latin typeface="+mj-lt"/>
              </a:rPr>
            </a:br>
            <a:r>
              <a:rPr lang="en-US" sz="1329" b="1">
                <a:solidFill>
                  <a:schemeClr val="tx1"/>
                </a:solidFill>
                <a:latin typeface="+mj-lt"/>
              </a:rPr>
              <a:t>(1,700 Scholarships)</a:t>
            </a:r>
          </a:p>
          <a:p>
            <a:pPr>
              <a:spcAft>
                <a:spcPts val="570"/>
              </a:spcAft>
            </a:pPr>
            <a:r>
              <a:rPr lang="en-US" sz="1139">
                <a:solidFill>
                  <a:schemeClr val="tx1"/>
                </a:solidFill>
              </a:rPr>
              <a:t>Fill out the free government form to apply for financial aid.</a:t>
            </a:r>
          </a:p>
        </p:txBody>
      </p:sp>
      <p:sp>
        <p:nvSpPr>
          <p:cNvPr id="18" name="Rectangle 17"/>
          <p:cNvSpPr/>
          <p:nvPr/>
        </p:nvSpPr>
        <p:spPr>
          <a:xfrm>
            <a:off x="4619392" y="2672169"/>
            <a:ext cx="2760295" cy="8366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Practice for the SAT </a:t>
            </a:r>
            <a:r>
              <a:rPr lang="en-US" sz="1329" b="1">
                <a:solidFill>
                  <a:schemeClr val="accent3"/>
                </a:solidFill>
                <a:latin typeface="+mj-lt"/>
              </a:rPr>
              <a:t>$500 </a:t>
            </a:r>
            <a:br>
              <a:rPr lang="en-US" sz="1329" b="1">
                <a:solidFill>
                  <a:schemeClr val="accent3"/>
                </a:solidFill>
                <a:latin typeface="+mj-lt"/>
              </a:rPr>
            </a:br>
            <a:r>
              <a:rPr lang="en-US" sz="1329" b="1">
                <a:solidFill>
                  <a:schemeClr val="tx1"/>
                </a:solidFill>
                <a:latin typeface="+mj-lt"/>
              </a:rPr>
              <a:t>(2,200 Scholarships)</a:t>
            </a:r>
          </a:p>
          <a:p>
            <a:pPr>
              <a:spcAft>
                <a:spcPts val="570"/>
              </a:spcAft>
            </a:pPr>
            <a:r>
              <a:rPr lang="en-US" sz="1139">
                <a:solidFill>
                  <a:schemeClr val="tx1"/>
                </a:solidFill>
              </a:rPr>
              <a:t>Get ready for test day with Official SAT Practice on Khan Academy</a:t>
            </a:r>
            <a:r>
              <a:rPr lang="en-US" sz="1139" baseline="30000">
                <a:solidFill>
                  <a:schemeClr val="tx1"/>
                </a:solidFill>
              </a:rPr>
              <a:t>®</a:t>
            </a:r>
            <a:r>
              <a:rPr lang="en-US" sz="1139">
                <a:solidFill>
                  <a:schemeClr val="tx1"/>
                </a:solidFill>
              </a:rPr>
              <a:t>.​</a:t>
            </a:r>
          </a:p>
        </p:txBody>
      </p:sp>
      <p:sp>
        <p:nvSpPr>
          <p:cNvPr id="19" name="Rectangle 18"/>
          <p:cNvSpPr/>
          <p:nvPr/>
        </p:nvSpPr>
        <p:spPr>
          <a:xfrm>
            <a:off x="8440928" y="5289321"/>
            <a:ext cx="3151309" cy="6613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Apply to Colleges </a:t>
            </a:r>
            <a:r>
              <a:rPr lang="en-US" sz="1329" b="1">
                <a:solidFill>
                  <a:schemeClr val="accent3"/>
                </a:solidFill>
                <a:latin typeface="+mj-lt"/>
              </a:rPr>
              <a:t>$500</a:t>
            </a:r>
            <a:br>
              <a:rPr lang="en-US" sz="1329" b="1">
                <a:solidFill>
                  <a:schemeClr val="tx1"/>
                </a:solidFill>
                <a:latin typeface="+mj-lt"/>
              </a:rPr>
            </a:br>
            <a:r>
              <a:rPr lang="en-US" sz="1329" b="1">
                <a:solidFill>
                  <a:schemeClr val="tx1"/>
                </a:solidFill>
                <a:latin typeface="+mj-lt"/>
              </a:rPr>
              <a:t>(300 Scholarships)</a:t>
            </a:r>
          </a:p>
          <a:p>
            <a:pPr>
              <a:spcAft>
                <a:spcPts val="570"/>
              </a:spcAft>
            </a:pPr>
            <a:r>
              <a:rPr lang="en-US" sz="1139">
                <a:solidFill>
                  <a:schemeClr val="tx1"/>
                </a:solidFill>
              </a:rPr>
              <a:t>Apply to the colleges you want to attend. </a:t>
            </a:r>
          </a:p>
        </p:txBody>
      </p:sp>
      <p:sp>
        <p:nvSpPr>
          <p:cNvPr id="25" name="Rectangle 24"/>
          <p:cNvSpPr/>
          <p:nvPr/>
        </p:nvSpPr>
        <p:spPr>
          <a:xfrm>
            <a:off x="8440929" y="2683272"/>
            <a:ext cx="2387465" cy="10411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Explore Scholarships </a:t>
            </a:r>
            <a:r>
              <a:rPr lang="en-US" sz="1329" b="1">
                <a:solidFill>
                  <a:schemeClr val="accent3"/>
                </a:solidFill>
                <a:latin typeface="+mj-lt"/>
              </a:rPr>
              <a:t>$500 </a:t>
            </a:r>
            <a:r>
              <a:rPr lang="en-US" sz="1329" b="1">
                <a:solidFill>
                  <a:schemeClr val="tx1"/>
                </a:solidFill>
                <a:latin typeface="+mj-lt"/>
              </a:rPr>
              <a:t>(800 Scholarships)</a:t>
            </a:r>
          </a:p>
          <a:p>
            <a:pPr>
              <a:spcAft>
                <a:spcPts val="570"/>
              </a:spcAft>
            </a:pPr>
            <a:r>
              <a:rPr lang="en-US" sz="1139">
                <a:solidFill>
                  <a:schemeClr val="tx1"/>
                </a:solidFill>
              </a:rPr>
              <a:t>Find scholarships and other aid to help you pay for college.</a:t>
            </a:r>
            <a:br>
              <a:rPr lang="en-US" sz="1329">
                <a:solidFill>
                  <a:schemeClr val="tx1"/>
                </a:solidFill>
              </a:rPr>
            </a:br>
            <a:endParaRPr lang="en-US" sz="1329">
              <a:solidFill>
                <a:schemeClr val="tx1"/>
              </a:solidFill>
            </a:endParaRPr>
          </a:p>
        </p:txBody>
      </p:sp>
      <p:sp>
        <p:nvSpPr>
          <p:cNvPr id="28" name="Rectangle 27"/>
          <p:cNvSpPr/>
          <p:nvPr/>
        </p:nvSpPr>
        <p:spPr>
          <a:xfrm>
            <a:off x="881446" y="5297960"/>
            <a:ext cx="2973410" cy="8366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spcAft>
                <a:spcPts val="570"/>
              </a:spcAft>
            </a:pPr>
            <a:r>
              <a:rPr lang="en-US" sz="1329" b="1">
                <a:solidFill>
                  <a:schemeClr val="tx1"/>
                </a:solidFill>
                <a:latin typeface="+mj-lt"/>
              </a:rPr>
              <a:t>Strengthen Your College List </a:t>
            </a:r>
            <a:r>
              <a:rPr lang="en-US" sz="1329" b="1">
                <a:solidFill>
                  <a:schemeClr val="accent3"/>
                </a:solidFill>
                <a:latin typeface="+mj-lt"/>
              </a:rPr>
              <a:t>$500 </a:t>
            </a:r>
            <a:r>
              <a:rPr lang="en-US" sz="1329" b="1">
                <a:solidFill>
                  <a:schemeClr val="tx1"/>
                </a:solidFill>
                <a:latin typeface="+mj-lt"/>
              </a:rPr>
              <a:t>(400 Scholarships)</a:t>
            </a:r>
          </a:p>
          <a:p>
            <a:pPr>
              <a:spcAft>
                <a:spcPts val="570"/>
              </a:spcAft>
            </a:pPr>
            <a:r>
              <a:rPr lang="en-US" sz="1139">
                <a:solidFill>
                  <a:schemeClr val="tx1"/>
                </a:solidFill>
              </a:rPr>
              <a:t>Make sure your college list has a mix of safety, match and reach schools.</a:t>
            </a:r>
          </a:p>
        </p:txBody>
      </p:sp>
      <p:sp>
        <p:nvSpPr>
          <p:cNvPr id="4" name="Oval 3">
            <a:extLst>
              <a:ext uri="{FF2B5EF4-FFF2-40B4-BE49-F238E27FC236}">
                <a16:creationId xmlns:a16="http://schemas.microsoft.com/office/drawing/2014/main" id="{D13D5FED-D9C1-1546-A1AE-EF9B61E103A3}"/>
              </a:ext>
            </a:extLst>
          </p:cNvPr>
          <p:cNvSpPr/>
          <p:nvPr/>
        </p:nvSpPr>
        <p:spPr>
          <a:xfrm>
            <a:off x="8351726" y="1044813"/>
            <a:ext cx="1483650" cy="1627356"/>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7" name="Picture 6" descr="Logo, icon&#10;&#10;Description automatically generated">
            <a:extLst>
              <a:ext uri="{FF2B5EF4-FFF2-40B4-BE49-F238E27FC236}">
                <a16:creationId xmlns:a16="http://schemas.microsoft.com/office/drawing/2014/main" id="{35178956-3C11-0A47-93BF-35263E25E243}"/>
              </a:ext>
            </a:extLst>
          </p:cNvPr>
          <p:cNvPicPr>
            <a:picLocks noChangeAspect="1"/>
          </p:cNvPicPr>
          <p:nvPr/>
        </p:nvPicPr>
        <p:blipFill>
          <a:blip r:embed="rId4"/>
          <a:stretch>
            <a:fillRect/>
          </a:stretch>
        </p:blipFill>
        <p:spPr>
          <a:xfrm>
            <a:off x="8380755" y="1072752"/>
            <a:ext cx="1635827" cy="1635827"/>
          </a:xfrm>
          <a:prstGeom prst="rect">
            <a:avLst/>
          </a:prstGeom>
        </p:spPr>
      </p:pic>
    </p:spTree>
    <p:extLst>
      <p:ext uri="{BB962C8B-B14F-4D97-AF65-F5344CB8AC3E}">
        <p14:creationId xmlns:p14="http://schemas.microsoft.com/office/powerpoint/2010/main" val="689292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2C293D1B-549F-A74F-A1C3-1D7FB9F2B1A1}"/>
              </a:ext>
            </a:extLst>
          </p:cNvPr>
          <p:cNvPicPr>
            <a:picLocks noChangeAspect="1"/>
          </p:cNvPicPr>
          <p:nvPr/>
        </p:nvPicPr>
        <p:blipFill>
          <a:blip r:embed="rId3"/>
          <a:stretch>
            <a:fillRect/>
          </a:stretch>
        </p:blipFill>
        <p:spPr>
          <a:xfrm>
            <a:off x="2250499" y="1803400"/>
            <a:ext cx="7691001" cy="4330700"/>
          </a:xfrm>
          <a:prstGeom prst="rect">
            <a:avLst/>
          </a:prstGeom>
        </p:spPr>
      </p:pic>
      <p:sp>
        <p:nvSpPr>
          <p:cNvPr id="4" name="Title 1">
            <a:extLst>
              <a:ext uri="{FF2B5EF4-FFF2-40B4-BE49-F238E27FC236}">
                <a16:creationId xmlns:a16="http://schemas.microsoft.com/office/drawing/2014/main" id="{B49D3891-8AA1-7B4E-B18A-7DAF00EB0994}"/>
              </a:ext>
            </a:extLst>
          </p:cNvPr>
          <p:cNvSpPr txBox="1">
            <a:spLocks/>
          </p:cNvSpPr>
          <p:nvPr/>
        </p:nvSpPr>
        <p:spPr>
          <a:xfrm>
            <a:off x="356461" y="538394"/>
            <a:ext cx="11286153" cy="413175"/>
          </a:xfrm>
          <a:prstGeom prst="rect">
            <a:avLst/>
          </a:prstGeom>
        </p:spPr>
        <p:txBody>
          <a:bodyPr/>
          <a:lstStyle>
            <a:lvl1pPr algn="l" defTabSz="931678" rtl="0" eaLnBrk="1" latinLnBrk="0" hangingPunct="1">
              <a:spcBef>
                <a:spcPct val="0"/>
              </a:spcBef>
              <a:buNone/>
              <a:defRPr sz="3418" kern="1200">
                <a:solidFill>
                  <a:schemeClr val="tx1"/>
                </a:solidFill>
                <a:latin typeface="+mj-lt"/>
                <a:ea typeface="+mj-ea"/>
                <a:cs typeface="+mj-cs"/>
              </a:defRPr>
            </a:lvl1pPr>
          </a:lstStyle>
          <a:p>
            <a:r>
              <a:rPr lang="en-US"/>
              <a:t>When students complete all six steps, they are eligible for a $40,000 scholarship </a:t>
            </a:r>
          </a:p>
        </p:txBody>
      </p:sp>
    </p:spTree>
    <p:extLst>
      <p:ext uri="{BB962C8B-B14F-4D97-AF65-F5344CB8AC3E}">
        <p14:creationId xmlns:p14="http://schemas.microsoft.com/office/powerpoint/2010/main" val="196600460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Resources</a:t>
            </a:r>
          </a:p>
        </p:txBody>
      </p:sp>
    </p:spTree>
    <p:extLst>
      <p:ext uri="{BB962C8B-B14F-4D97-AF65-F5344CB8AC3E}">
        <p14:creationId xmlns:p14="http://schemas.microsoft.com/office/powerpoint/2010/main" val="2263124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0099" y="538394"/>
            <a:ext cx="7049397" cy="413175"/>
          </a:xfrm>
          <a:prstGeom prst="rect">
            <a:avLst/>
          </a:prstGeom>
        </p:spPr>
        <p:txBody>
          <a:bodyPr>
            <a:noAutofit/>
          </a:bodyPr>
          <a:lstStyle/>
          <a:p>
            <a:r>
              <a:rPr lang="en-US" sz="2800" dirty="0">
                <a:latin typeface="Roboto Slab" pitchFamily="2" charset="0"/>
                <a:ea typeface="Roboto Slab" pitchFamily="2" charset="0"/>
              </a:rPr>
              <a:t>Read the Teacher Implementation Guide</a:t>
            </a:r>
            <a:br>
              <a:rPr lang="en-US" sz="3199" dirty="0">
                <a:latin typeface="Roboto Slab" pitchFamily="2" charset="0"/>
                <a:ea typeface="Roboto Slab" pitchFamily="2" charset="0"/>
              </a:rPr>
            </a:br>
            <a:r>
              <a:rPr lang="en-US" sz="1600" b="1" dirty="0">
                <a:solidFill>
                  <a:srgbClr val="00B0F0"/>
                </a:solidFill>
                <a:latin typeface="Roboto Slab" pitchFamily="2" charset="0"/>
                <a:ea typeface="Roboto Slab" pitchFamily="2" charset="0"/>
              </a:rPr>
              <a:t>SAT.org/k12</a:t>
            </a:r>
          </a:p>
        </p:txBody>
      </p:sp>
      <p:sp>
        <p:nvSpPr>
          <p:cNvPr id="4" name="Content Placeholder 3"/>
          <p:cNvSpPr>
            <a:spLocks noGrp="1"/>
          </p:cNvSpPr>
          <p:nvPr>
            <p:ph idx="4294967295"/>
          </p:nvPr>
        </p:nvSpPr>
        <p:spPr>
          <a:xfrm>
            <a:off x="4920116" y="1691038"/>
            <a:ext cx="6404887" cy="4236653"/>
          </a:xfrm>
        </p:spPr>
        <p:txBody>
          <a:bodyPr/>
          <a:lstStyle/>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Information and strategies for teachers in all subject areas</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Overview of content and structure for the SAT Suite of Assessments</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Test highlights</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General Instructional Strategies</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Sample test questions and annotations</a:t>
            </a:r>
          </a:p>
          <a:p>
            <a:pPr marL="566876">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Skill-Building Strategies for the classroom</a:t>
            </a:r>
          </a:p>
          <a:p>
            <a:pPr marL="566876">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Keys to the SAT (information pertaining to the SAT Suite structure and format)</a:t>
            </a:r>
          </a:p>
          <a:p>
            <a:pPr marL="566876">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Rubrics and sample essays</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Scores and reporting</a:t>
            </a:r>
          </a:p>
          <a:p>
            <a:pPr>
              <a:spcBef>
                <a:spcPts val="800"/>
              </a:spcBef>
              <a:buClr>
                <a:srgbClr val="00B0F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Advice to share with students</a:t>
            </a:r>
          </a:p>
          <a:p>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85" y="1545157"/>
            <a:ext cx="3852810" cy="4528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a:extLst>
              <a:ext uri="{FF2B5EF4-FFF2-40B4-BE49-F238E27FC236}">
                <a16:creationId xmlns:a16="http://schemas.microsoft.com/office/drawing/2014/main" id="{E2E4C63E-015C-4561-AFA4-F8091F6AEB8E}"/>
              </a:ext>
            </a:extLst>
          </p:cNvPr>
          <p:cNvSpPr txBox="1">
            <a:spLocks/>
          </p:cNvSpPr>
          <p:nvPr/>
        </p:nvSpPr>
        <p:spPr>
          <a:xfrm>
            <a:off x="318285" y="474515"/>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tx2"/>
                </a:solidFill>
              </a:rPr>
              <a:t>For DTCs, Test Coordinators, and all Curriculum staff</a:t>
            </a:r>
          </a:p>
        </p:txBody>
      </p:sp>
    </p:spTree>
    <p:custDataLst>
      <p:tags r:id="rId1"/>
    </p:custDataLst>
    <p:extLst>
      <p:ext uri="{BB962C8B-B14F-4D97-AF65-F5344CB8AC3E}">
        <p14:creationId xmlns:p14="http://schemas.microsoft.com/office/powerpoint/2010/main" val="429025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EFF7E8-5FA8-47BB-9E33-ED68C665DDBC}"/>
              </a:ext>
            </a:extLst>
          </p:cNvPr>
          <p:cNvSpPr>
            <a:spLocks noGrp="1"/>
          </p:cNvSpPr>
          <p:nvPr>
            <p:ph type="title"/>
          </p:nvPr>
        </p:nvSpPr>
        <p:spPr>
          <a:xfrm>
            <a:off x="356460" y="414990"/>
            <a:ext cx="11286154" cy="413170"/>
          </a:xfrm>
        </p:spPr>
        <p:txBody>
          <a:bodyPr/>
          <a:lstStyle/>
          <a:p>
            <a:r>
              <a:rPr lang="en-US" dirty="0"/>
              <a:t>Key Dates</a:t>
            </a:r>
          </a:p>
        </p:txBody>
      </p:sp>
      <p:graphicFrame>
        <p:nvGraphicFramePr>
          <p:cNvPr id="3" name="Table 2">
            <a:extLst>
              <a:ext uri="{FF2B5EF4-FFF2-40B4-BE49-F238E27FC236}">
                <a16:creationId xmlns:a16="http://schemas.microsoft.com/office/drawing/2014/main" id="{E0ED36D3-F15E-410C-9A98-D18DA063E67A}"/>
              </a:ext>
            </a:extLst>
          </p:cNvPr>
          <p:cNvGraphicFramePr>
            <a:graphicFrameLocks noGrp="1"/>
          </p:cNvGraphicFramePr>
          <p:nvPr>
            <p:extLst>
              <p:ext uri="{D42A27DB-BD31-4B8C-83A1-F6EECF244321}">
                <p14:modId xmlns:p14="http://schemas.microsoft.com/office/powerpoint/2010/main" val="1726458752"/>
              </p:ext>
            </p:extLst>
          </p:nvPr>
        </p:nvGraphicFramePr>
        <p:xfrm>
          <a:off x="983411" y="1408032"/>
          <a:ext cx="10259942" cy="4329611"/>
        </p:xfrm>
        <a:graphic>
          <a:graphicData uri="http://schemas.openxmlformats.org/drawingml/2006/table">
            <a:tbl>
              <a:tblPr firstRow="1" firstCol="1" bandRow="1"/>
              <a:tblGrid>
                <a:gridCol w="2747588">
                  <a:extLst>
                    <a:ext uri="{9D8B030D-6E8A-4147-A177-3AD203B41FA5}">
                      <a16:colId xmlns:a16="http://schemas.microsoft.com/office/drawing/2014/main" val="2764219790"/>
                    </a:ext>
                  </a:extLst>
                </a:gridCol>
                <a:gridCol w="2156322">
                  <a:extLst>
                    <a:ext uri="{9D8B030D-6E8A-4147-A177-3AD203B41FA5}">
                      <a16:colId xmlns:a16="http://schemas.microsoft.com/office/drawing/2014/main" val="3241238746"/>
                    </a:ext>
                  </a:extLst>
                </a:gridCol>
                <a:gridCol w="1252060">
                  <a:extLst>
                    <a:ext uri="{9D8B030D-6E8A-4147-A177-3AD203B41FA5}">
                      <a16:colId xmlns:a16="http://schemas.microsoft.com/office/drawing/2014/main" val="1083346836"/>
                    </a:ext>
                  </a:extLst>
                </a:gridCol>
                <a:gridCol w="1112941">
                  <a:extLst>
                    <a:ext uri="{9D8B030D-6E8A-4147-A177-3AD203B41FA5}">
                      <a16:colId xmlns:a16="http://schemas.microsoft.com/office/drawing/2014/main" val="42229208"/>
                    </a:ext>
                  </a:extLst>
                </a:gridCol>
                <a:gridCol w="1391178">
                  <a:extLst>
                    <a:ext uri="{9D8B030D-6E8A-4147-A177-3AD203B41FA5}">
                      <a16:colId xmlns:a16="http://schemas.microsoft.com/office/drawing/2014/main" val="213642944"/>
                    </a:ext>
                  </a:extLst>
                </a:gridCol>
                <a:gridCol w="1599853">
                  <a:extLst>
                    <a:ext uri="{9D8B030D-6E8A-4147-A177-3AD203B41FA5}">
                      <a16:colId xmlns:a16="http://schemas.microsoft.com/office/drawing/2014/main" val="1334969580"/>
                    </a:ext>
                  </a:extLst>
                </a:gridCol>
              </a:tblGrid>
              <a:tr h="758200">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Activity</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Role</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Primary Testing Window</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March 3-5</a:t>
                      </a: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#1</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March 24-26</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#2 </a:t>
                      </a:r>
                      <a:b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b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April 13-15</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tc>
                  <a:txBody>
                    <a:bodyPr/>
                    <a:lstStyle/>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Makeup Testing Window #3</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April 27-29</a:t>
                      </a:r>
                      <a:endParaRPr lang="en-US" sz="11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00" marR="51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298"/>
                    </a:solidFill>
                  </a:tcPr>
                </a:tc>
                <a:extLst>
                  <a:ext uri="{0D108BD9-81ED-4DB2-BD59-A6C34878D82A}">
                    <a16:rowId xmlns:a16="http://schemas.microsoft.com/office/drawing/2014/main" val="2095945668"/>
                  </a:ext>
                </a:extLst>
              </a:tr>
              <a:tr h="871135">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Update Rosters; submit Updates to Pre-ID file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District Test Coordinator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1/28 – 3/2/21</a:t>
                      </a: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3/8/21 – 3/23/21</a:t>
                      </a: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3/29/21 - 4/12/21</a:t>
                      </a: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4/16/21 - 4/26/21</a:t>
                      </a: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6696187"/>
                  </a:ext>
                </a:extLst>
              </a:tr>
              <a:tr h="678866">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Print Test Tickets &amp; Confirm Student Device Readiness for initial Testing 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2/22/21-2/26/21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3/15/21 – 3/19/21</a:t>
                      </a: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4/5/21 – 4/9/21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4/19/21 – 4/23/21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626088"/>
                  </a:ext>
                </a:extLst>
              </a:tr>
              <a:tr h="507251">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Testing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3/3/21-3/5/21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3/24/21-3/26/21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4/13/21-4/15/21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4/27/21-4/29/21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246519"/>
                  </a:ext>
                </a:extLst>
              </a:tr>
              <a:tr h="335636">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Accommodated Testing Window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SSD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3/3/21-3/16/21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3/24/21-4/6/21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4/13/21-4/26/21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4/27/21-4/29/21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941850"/>
                  </a:ext>
                </a:extLst>
              </a:tr>
              <a:tr h="335636">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Deadline to Return Test Day Forms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3/5/21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3/26/21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4/15/21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4/29/21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209029"/>
                  </a:ext>
                </a:extLst>
              </a:tr>
              <a:tr h="507251">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Scores Available to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Beginning 3/19/21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Beginning </a:t>
                      </a:r>
                      <a:br>
                        <a:rPr lang="en-US" sz="1100">
                          <a:effectLst/>
                          <a:latin typeface="Calibri" panose="020F0502020204030204" pitchFamily="34" charset="0"/>
                          <a:ea typeface="Calibri" panose="020F0502020204030204" pitchFamily="34" charset="0"/>
                          <a:cs typeface="Calibri" panose="020F0502020204030204" pitchFamily="34" charset="0"/>
                        </a:rPr>
                      </a:br>
                      <a:r>
                        <a:rPr lang="en-US" sz="1100">
                          <a:effectLst/>
                          <a:latin typeface="Calibri" panose="020F0502020204030204" pitchFamily="34" charset="0"/>
                          <a:ea typeface="Calibri" panose="020F0502020204030204" pitchFamily="34" charset="0"/>
                          <a:cs typeface="Calibri" panose="020F0502020204030204" pitchFamily="34" charset="0"/>
                        </a:rPr>
                        <a:t>4/9/21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Beginning 4/30/21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Beginning </a:t>
                      </a:r>
                      <a:br>
                        <a:rPr lang="en-US" sz="1100" dirty="0">
                          <a:effectLst/>
                          <a:latin typeface="Calibri" panose="020F0502020204030204" pitchFamily="34" charset="0"/>
                          <a:ea typeface="Calibri" panose="020F0502020204030204" pitchFamily="34" charset="0"/>
                          <a:cs typeface="Calibri" panose="020F0502020204030204" pitchFamily="34" charset="0"/>
                        </a:rPr>
                      </a:br>
                      <a:r>
                        <a:rPr lang="en-US" sz="1100" dirty="0">
                          <a:effectLst/>
                          <a:latin typeface="Calibri" panose="020F0502020204030204" pitchFamily="34" charset="0"/>
                          <a:ea typeface="Calibri" panose="020F0502020204030204" pitchFamily="34" charset="0"/>
                          <a:cs typeface="Calibri" panose="020F0502020204030204" pitchFamily="34" charset="0"/>
                        </a:rPr>
                        <a:t>5/14/21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81597"/>
                  </a:ext>
                </a:extLst>
              </a:tr>
              <a:tr h="335636">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Calibri" panose="020F0502020204030204" pitchFamily="34" charset="0"/>
                        </a:rPr>
                        <a:t>Scores Available to Educators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School Test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417" marR="314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984015"/>
                  </a:ext>
                </a:extLst>
              </a:tr>
            </a:tbl>
          </a:graphicData>
        </a:graphic>
      </p:graphicFrame>
      <p:sp>
        <p:nvSpPr>
          <p:cNvPr id="6" name="TextBox 5">
            <a:extLst>
              <a:ext uri="{FF2B5EF4-FFF2-40B4-BE49-F238E27FC236}">
                <a16:creationId xmlns:a16="http://schemas.microsoft.com/office/drawing/2014/main" id="{E0888395-C270-4C2A-98D9-6FB08316020F}"/>
              </a:ext>
            </a:extLst>
          </p:cNvPr>
          <p:cNvSpPr txBox="1"/>
          <p:nvPr/>
        </p:nvSpPr>
        <p:spPr>
          <a:xfrm>
            <a:off x="8693678" y="456570"/>
            <a:ext cx="2970498" cy="478114"/>
          </a:xfrm>
          <a:prstGeom prst="rect">
            <a:avLst/>
          </a:prstGeom>
          <a:noFill/>
        </p:spPr>
        <p:txBody>
          <a:bodyPr wrap="square" lIns="34180" tIns="34180" rIns="34180" bIns="34180" rtlCol="0">
            <a:spAutoFit/>
          </a:bodyPr>
          <a:lstStyle/>
          <a:p>
            <a:r>
              <a:rPr lang="en-US" sz="1329" dirty="0"/>
              <a:t>Key Dates for Digital and Paper Based Testing are available on </a:t>
            </a:r>
            <a:r>
              <a:rPr lang="en-US" sz="1329" dirty="0">
                <a:hlinkClick r:id="rId3"/>
              </a:rPr>
              <a:t>PED website</a:t>
            </a:r>
            <a:r>
              <a:rPr lang="en-US" sz="1329" dirty="0"/>
              <a:t>.</a:t>
            </a:r>
          </a:p>
        </p:txBody>
      </p:sp>
    </p:spTree>
    <p:extLst>
      <p:ext uri="{BB962C8B-B14F-4D97-AF65-F5344CB8AC3E}">
        <p14:creationId xmlns:p14="http://schemas.microsoft.com/office/powerpoint/2010/main" val="1584377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12DE-1DAF-4EB3-B0EC-65723E516622}"/>
              </a:ext>
            </a:extLst>
          </p:cNvPr>
          <p:cNvSpPr>
            <a:spLocks noGrp="1"/>
          </p:cNvSpPr>
          <p:nvPr>
            <p:ph type="title"/>
          </p:nvPr>
        </p:nvSpPr>
        <p:spPr/>
        <p:txBody>
          <a:bodyPr/>
          <a:lstStyle/>
          <a:p>
            <a:r>
              <a:rPr lang="en-US" dirty="0"/>
              <a:t>NM SAT School Day Training</a:t>
            </a:r>
          </a:p>
        </p:txBody>
      </p:sp>
      <p:graphicFrame>
        <p:nvGraphicFramePr>
          <p:cNvPr id="4" name="Table 3">
            <a:extLst>
              <a:ext uri="{FF2B5EF4-FFF2-40B4-BE49-F238E27FC236}">
                <a16:creationId xmlns:a16="http://schemas.microsoft.com/office/drawing/2014/main" id="{F44ECE01-2884-440A-B966-F0B7F93BDBC9}"/>
              </a:ext>
            </a:extLst>
          </p:cNvPr>
          <p:cNvGraphicFramePr>
            <a:graphicFrameLocks noGrp="1"/>
          </p:cNvGraphicFramePr>
          <p:nvPr>
            <p:extLst>
              <p:ext uri="{D42A27DB-BD31-4B8C-83A1-F6EECF244321}">
                <p14:modId xmlns:p14="http://schemas.microsoft.com/office/powerpoint/2010/main" val="174295712"/>
              </p:ext>
            </p:extLst>
          </p:nvPr>
        </p:nvGraphicFramePr>
        <p:xfrm>
          <a:off x="356461" y="1290902"/>
          <a:ext cx="11508563" cy="4104038"/>
        </p:xfrm>
        <a:graphic>
          <a:graphicData uri="http://schemas.openxmlformats.org/drawingml/2006/table">
            <a:tbl>
              <a:tblPr firstRow="1">
                <a:tableStyleId>{1FECB4D8-DB02-4DC6-A0A2-4F2EBAE1DC90}</a:tableStyleId>
              </a:tblPr>
              <a:tblGrid>
                <a:gridCol w="2256770">
                  <a:extLst>
                    <a:ext uri="{9D8B030D-6E8A-4147-A177-3AD203B41FA5}">
                      <a16:colId xmlns:a16="http://schemas.microsoft.com/office/drawing/2014/main" val="4148639736"/>
                    </a:ext>
                  </a:extLst>
                </a:gridCol>
                <a:gridCol w="7522028">
                  <a:extLst>
                    <a:ext uri="{9D8B030D-6E8A-4147-A177-3AD203B41FA5}">
                      <a16:colId xmlns:a16="http://schemas.microsoft.com/office/drawing/2014/main" val="3506043669"/>
                    </a:ext>
                  </a:extLst>
                </a:gridCol>
                <a:gridCol w="1729765">
                  <a:extLst>
                    <a:ext uri="{9D8B030D-6E8A-4147-A177-3AD203B41FA5}">
                      <a16:colId xmlns:a16="http://schemas.microsoft.com/office/drawing/2014/main" val="368297072"/>
                    </a:ext>
                  </a:extLst>
                </a:gridCol>
              </a:tblGrid>
              <a:tr h="476918">
                <a:tc>
                  <a:txBody>
                    <a:bodyPr/>
                    <a:lstStyle/>
                    <a:p>
                      <a:pPr marL="0" marR="0">
                        <a:spcBef>
                          <a:spcPts val="0"/>
                        </a:spcBef>
                        <a:spcAft>
                          <a:spcPts val="1200"/>
                        </a:spcAft>
                      </a:pPr>
                      <a:r>
                        <a:rPr lang="en-US" sz="1400" b="1" dirty="0">
                          <a:effectLst/>
                        </a:rPr>
                        <a:t>Professional Development </a:t>
                      </a:r>
                      <a:endParaRPr lang="en-US" sz="1400" b="1" dirty="0">
                        <a:effectLst/>
                        <a:latin typeface="+mn-lt"/>
                        <a:ea typeface="Arial" panose="020B0604020202020204" pitchFamily="34" charset="0"/>
                        <a:cs typeface="Times New Roman" panose="02020603050405020304" pitchFamily="18" charset="0"/>
                      </a:endParaRPr>
                    </a:p>
                  </a:txBody>
                  <a:tcPr marL="49022" marR="49022"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1200"/>
                        </a:spcAft>
                      </a:pPr>
                      <a:r>
                        <a:rPr lang="en-US" sz="1400" dirty="0">
                          <a:effectLst/>
                        </a:rPr>
                        <a:t>Audience </a:t>
                      </a:r>
                      <a:endParaRPr lang="en-US" sz="1400" dirty="0">
                        <a:effectLst/>
                        <a:latin typeface="+mn-lt"/>
                        <a:ea typeface="Arial" panose="020B0604020202020204" pitchFamily="34" charset="0"/>
                        <a:cs typeface="Times New Roman" panose="02020603050405020304" pitchFamily="18" charset="0"/>
                      </a:endParaRPr>
                    </a:p>
                  </a:txBody>
                  <a:tcPr marL="49022" marR="49022"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1200"/>
                        </a:spcAft>
                      </a:pPr>
                      <a:r>
                        <a:rPr lang="en-US" sz="1400" dirty="0">
                          <a:effectLst/>
                        </a:rPr>
                        <a:t>Timing </a:t>
                      </a:r>
                      <a:endParaRPr lang="en-US" sz="1400" dirty="0">
                        <a:effectLst/>
                        <a:latin typeface="+mn-lt"/>
                        <a:ea typeface="Arial" panose="020B0604020202020204" pitchFamily="34" charset="0"/>
                        <a:cs typeface="Times New Roman" panose="02020603050405020304" pitchFamily="18" charset="0"/>
                      </a:endParaRPr>
                    </a:p>
                  </a:txBody>
                  <a:tcPr marL="49022" marR="49022"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5130052"/>
                  </a:ext>
                </a:extLst>
              </a:tr>
              <a:tr h="853393">
                <a:tc>
                  <a:txBody>
                    <a:bodyPr/>
                    <a:lstStyle/>
                    <a:p>
                      <a:pPr marL="0" marR="0" fontAlgn="base">
                        <a:spcBef>
                          <a:spcPts val="0"/>
                        </a:spcBef>
                        <a:spcAft>
                          <a:spcPts val="0"/>
                        </a:spcAft>
                      </a:pPr>
                      <a:r>
                        <a:rPr lang="en-US" sz="1400" b="0" dirty="0">
                          <a:effectLst/>
                          <a:latin typeface="+mn-lt"/>
                          <a:ea typeface="Calibri" panose="020F0502020204030204" pitchFamily="34" charset="0"/>
                          <a:cs typeface="Calibri" panose="020F0502020204030204" pitchFamily="34" charset="0"/>
                        </a:rPr>
                        <a:t>Learn about Accommodations and Supports and using SSD Online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Calibri" panose="020F0502020204030204" pitchFamily="34" charset="0"/>
                        </a:rPr>
                        <a:t>Test Coordinators, District Test Coordinators, SSD Coordinators</a:t>
                      </a:r>
                    </a:p>
                    <a:p>
                      <a:pPr marL="0" marR="0" fontAlgn="base">
                        <a:spcBef>
                          <a:spcPts val="0"/>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US" sz="14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dirty="0">
                          <a:effectLst/>
                          <a:latin typeface="+mn-lt"/>
                          <a:ea typeface="Calibri" panose="020F0502020204030204" pitchFamily="34" charset="0"/>
                          <a:cs typeface="Calibri" panose="020F0502020204030204" pitchFamily="34" charset="0"/>
                          <a:hlinkClick r:id="rId3"/>
                        </a:rPr>
                        <a:t>Available now – click here</a:t>
                      </a:r>
                      <a:endParaRPr lang="en-US" sz="14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715690"/>
                  </a:ext>
                </a:extLst>
              </a:tr>
              <a:tr h="670523">
                <a:tc>
                  <a:txBody>
                    <a:bodyPr/>
                    <a:lstStyle/>
                    <a:p>
                      <a:pPr marL="0" marR="0">
                        <a:spcBef>
                          <a:spcPts val="0"/>
                        </a:spcBef>
                        <a:spcAft>
                          <a:spcPts val="1200"/>
                        </a:spcAft>
                      </a:pPr>
                      <a:r>
                        <a:rPr lang="en-US" sz="1400" dirty="0">
                          <a:effectLst/>
                          <a:latin typeface="+mn-lt"/>
                          <a:ea typeface="Arial" panose="020B0604020202020204" pitchFamily="34" charset="0"/>
                          <a:cs typeface="Times New Roman" panose="02020603050405020304" pitchFamily="18" charset="0"/>
                        </a:rPr>
                        <a:t>Bulk Registration Webinar</a:t>
                      </a:r>
                    </a:p>
                  </a:txBody>
                  <a:tcPr marL="49022" marR="490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1200"/>
                        </a:spcAft>
                      </a:pPr>
                      <a:r>
                        <a:rPr lang="en-US" sz="1400" dirty="0">
                          <a:effectLst/>
                          <a:latin typeface="+mn-lt"/>
                          <a:ea typeface="Arial" panose="020B0604020202020204" pitchFamily="34" charset="0"/>
                          <a:cs typeface="Times New Roman" panose="02020603050405020304" pitchFamily="18" charset="0"/>
                        </a:rPr>
                        <a:t>District Test Coordinators are invited to learn the process for uploading and registering additional students via the Bulk Registration Tool.</a:t>
                      </a:r>
                    </a:p>
                  </a:txBody>
                  <a:tcPr marL="49022" marR="490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1200"/>
                        </a:spcAft>
                      </a:pPr>
                      <a:r>
                        <a:rPr lang="en-US" sz="1400" b="0" i="0" u="none" strike="noStrike" kern="1200" dirty="0">
                          <a:solidFill>
                            <a:schemeClr val="dk1"/>
                          </a:solidFill>
                          <a:effectLst/>
                          <a:latin typeface="+mn-lt"/>
                          <a:ea typeface="+mn-ea"/>
                          <a:cs typeface="+mn-cs"/>
                          <a:hlinkClick r:id="rId4"/>
                        </a:rPr>
                        <a:t>Available now – click here</a:t>
                      </a:r>
                      <a:endParaRPr lang="en-US" sz="1400" b="0" i="0" u="none" strike="noStrike" kern="1200" dirty="0">
                        <a:solidFill>
                          <a:schemeClr val="dk1"/>
                        </a:solidFill>
                        <a:effectLst/>
                        <a:latin typeface="+mn-lt"/>
                        <a:ea typeface="+mn-ea"/>
                        <a:cs typeface="+mn-cs"/>
                      </a:endParaRPr>
                    </a:p>
                    <a:p>
                      <a:pPr marL="0" marR="0">
                        <a:spcBef>
                          <a:spcPts val="0"/>
                        </a:spcBef>
                        <a:spcAft>
                          <a:spcPts val="1200"/>
                        </a:spcAft>
                      </a:pPr>
                      <a:r>
                        <a:rPr lang="en-US" sz="1200" b="0" i="1" u="none" strike="noStrike" kern="1200" dirty="0">
                          <a:solidFill>
                            <a:schemeClr val="dk1"/>
                          </a:solidFill>
                          <a:effectLst/>
                          <a:latin typeface="+mn-lt"/>
                          <a:ea typeface="+mn-ea"/>
                          <a:cs typeface="+mn-cs"/>
                        </a:rPr>
                        <a:t>Password to access: NMPED_Spring2021</a:t>
                      </a:r>
                    </a:p>
                    <a:p>
                      <a:pPr marL="0" marR="0">
                        <a:spcBef>
                          <a:spcPts val="0"/>
                        </a:spcBef>
                        <a:spcAft>
                          <a:spcPts val="1200"/>
                        </a:spcAft>
                      </a:pPr>
                      <a:endParaRPr lang="en-US" sz="1200" i="1" u="none" dirty="0">
                        <a:effectLst/>
                        <a:latin typeface="+mn-lt"/>
                        <a:ea typeface="Arial" panose="020B0604020202020204" pitchFamily="34" charset="0"/>
                        <a:cs typeface="Times New Roman" panose="02020603050405020304" pitchFamily="18" charset="0"/>
                      </a:endParaRPr>
                    </a:p>
                  </a:txBody>
                  <a:tcPr marL="49022" marR="490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016046"/>
                  </a:ext>
                </a:extLst>
              </a:tr>
              <a:tr h="365740">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Digital Readiness Implementation Overview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Technology Coordinators, District Test Coordinators, School Test Coordinators, and school administrators are invited to participate in this training to begin preparing for digital specific activities. </a:t>
                      </a:r>
                    </a:p>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February 16</a:t>
                      </a:r>
                      <a:r>
                        <a:rPr lang="en-US" sz="1400" b="0" i="0" baseline="30000" dirty="0">
                          <a:effectLst/>
                          <a:latin typeface="+mn-lt"/>
                          <a:ea typeface="Calibri" panose="020F0502020204030204" pitchFamily="34" charset="0"/>
                          <a:cs typeface="Aldhabi" panose="020B0604020202020204" pitchFamily="2" charset="-78"/>
                        </a:rPr>
                        <a:t>th</a:t>
                      </a:r>
                      <a:endParaRPr lang="en-US" sz="1400" b="0" i="0" dirty="0">
                        <a:effectLst/>
                        <a:latin typeface="+mn-lt"/>
                        <a:ea typeface="Calibri" panose="020F0502020204030204" pitchFamily="34" charset="0"/>
                        <a:cs typeface="Aldhabi" panose="020B0604020202020204" pitchFamily="2" charset="-78"/>
                      </a:endParaRPr>
                    </a:p>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Registration email will be sent soon.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13527"/>
                  </a:ext>
                </a:extLst>
              </a:tr>
              <a:tr h="365740">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College Board Accommodations and Supports Q&amp;A Sessions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Test Coordinators, District Test Coordinators, SSD Coordinators.</a:t>
                      </a:r>
                    </a:p>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base">
                        <a:spcBef>
                          <a:spcPts val="0"/>
                        </a:spcBef>
                        <a:spcAft>
                          <a:spcPts val="0"/>
                        </a:spcAft>
                      </a:pPr>
                      <a:r>
                        <a:rPr lang="en-US" sz="1400" b="0" i="0" dirty="0">
                          <a:effectLst/>
                          <a:latin typeface="+mn-lt"/>
                          <a:ea typeface="Calibri" panose="020F0502020204030204" pitchFamily="34" charset="0"/>
                          <a:cs typeface="Aldhabi" panose="020B0604020202020204" pitchFamily="2" charset="-78"/>
                        </a:rPr>
                        <a:t>February, March, April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3998"/>
                  </a:ext>
                </a:extLst>
              </a:tr>
            </a:tbl>
          </a:graphicData>
        </a:graphic>
      </p:graphicFrame>
    </p:spTree>
    <p:extLst>
      <p:ext uri="{BB962C8B-B14F-4D97-AF65-F5344CB8AC3E}">
        <p14:creationId xmlns:p14="http://schemas.microsoft.com/office/powerpoint/2010/main" val="4171048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21D41-8FD3-4316-8FA1-7755DCB13EB9}"/>
              </a:ext>
            </a:extLst>
          </p:cNvPr>
          <p:cNvSpPr>
            <a:spLocks noGrp="1"/>
          </p:cNvSpPr>
          <p:nvPr>
            <p:ph type="title"/>
          </p:nvPr>
        </p:nvSpPr>
        <p:spPr/>
        <p:txBody>
          <a:bodyPr/>
          <a:lstStyle/>
          <a:p>
            <a:r>
              <a:rPr lang="en-US" dirty="0"/>
              <a:t>Other College Board Professional Development</a:t>
            </a:r>
          </a:p>
        </p:txBody>
      </p:sp>
      <p:sp>
        <p:nvSpPr>
          <p:cNvPr id="7" name="Content Placeholder 1">
            <a:extLst>
              <a:ext uri="{FF2B5EF4-FFF2-40B4-BE49-F238E27FC236}">
                <a16:creationId xmlns:a16="http://schemas.microsoft.com/office/drawing/2014/main" id="{D0099FA2-AB17-452A-9AA2-D059A1141572}"/>
              </a:ext>
            </a:extLst>
          </p:cNvPr>
          <p:cNvSpPr txBox="1">
            <a:spLocks/>
          </p:cNvSpPr>
          <p:nvPr/>
        </p:nvSpPr>
        <p:spPr>
          <a:xfrm>
            <a:off x="356461" y="2841172"/>
            <a:ext cx="3930726" cy="2975012"/>
          </a:xfrm>
          <a:prstGeom prst="rect">
            <a:avLst/>
          </a:prstGeom>
        </p:spPr>
        <p:txBody>
          <a:bodyPr vert="horz" lIns="86817" tIns="43408" rIns="86817" bIns="43408"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tx1"/>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709" dirty="0"/>
              <a:t>New Mexico Customized Training </a:t>
            </a:r>
          </a:p>
          <a:p>
            <a:r>
              <a:rPr lang="en-US" sz="1709" dirty="0"/>
              <a:t>E-learning Modules</a:t>
            </a:r>
          </a:p>
          <a:p>
            <a:r>
              <a:rPr lang="en-US" sz="1709" dirty="0"/>
              <a:t>Self-Directed Courses</a:t>
            </a:r>
          </a:p>
          <a:p>
            <a:r>
              <a:rPr lang="en-US" sz="1709" dirty="0"/>
              <a:t>Find more at: </a:t>
            </a:r>
            <a:br>
              <a:rPr lang="en-US" sz="1709" dirty="0"/>
            </a:br>
            <a:br>
              <a:rPr lang="en-US" sz="1709" dirty="0"/>
            </a:br>
            <a:r>
              <a:rPr lang="en-US" sz="1600" b="1" dirty="0">
                <a:hlinkClick r:id="rId4"/>
              </a:rPr>
              <a:t>https:\\collegereadiness.collegeboard.org/educators/k-12/professional-development</a:t>
            </a:r>
            <a:endParaRPr lang="en-US" sz="1709" b="1" dirty="0"/>
          </a:p>
        </p:txBody>
      </p:sp>
      <p:sp>
        <p:nvSpPr>
          <p:cNvPr id="5" name="Text Placeholder 4">
            <a:extLst>
              <a:ext uri="{FF2B5EF4-FFF2-40B4-BE49-F238E27FC236}">
                <a16:creationId xmlns:a16="http://schemas.microsoft.com/office/drawing/2014/main" id="{BDA38126-D1DC-4C7A-AC65-CBCEB93E2AB8}"/>
              </a:ext>
            </a:extLst>
          </p:cNvPr>
          <p:cNvSpPr txBox="1">
            <a:spLocks/>
          </p:cNvSpPr>
          <p:nvPr/>
        </p:nvSpPr>
        <p:spPr>
          <a:xfrm>
            <a:off x="250652" y="1765223"/>
            <a:ext cx="3741738" cy="477054"/>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buNone/>
            </a:pPr>
            <a:r>
              <a:rPr lang="en-US" b="1" dirty="0">
                <a:solidFill>
                  <a:schemeClr val="accent3"/>
                </a:solidFill>
              </a:rPr>
              <a:t>For DTCs, Test Coordinators, and SSD Coordinators</a:t>
            </a:r>
          </a:p>
        </p:txBody>
      </p:sp>
      <p:pic>
        <p:nvPicPr>
          <p:cNvPr id="6" name="Picture 5">
            <a:extLst>
              <a:ext uri="{FF2B5EF4-FFF2-40B4-BE49-F238E27FC236}">
                <a16:creationId xmlns:a16="http://schemas.microsoft.com/office/drawing/2014/main" id="{57A87F06-1087-4659-BEC6-E9F85FF68EFD}"/>
              </a:ext>
            </a:extLst>
          </p:cNvPr>
          <p:cNvPicPr>
            <a:picLocks noChangeAspect="1"/>
          </p:cNvPicPr>
          <p:nvPr/>
        </p:nvPicPr>
        <p:blipFill>
          <a:blip r:embed="rId5"/>
          <a:stretch>
            <a:fillRect/>
          </a:stretch>
        </p:blipFill>
        <p:spPr>
          <a:xfrm>
            <a:off x="5256982" y="1505506"/>
            <a:ext cx="6211098" cy="4153714"/>
          </a:xfrm>
          <a:prstGeom prst="rect">
            <a:avLst/>
          </a:prstGeom>
        </p:spPr>
      </p:pic>
    </p:spTree>
    <p:custDataLst>
      <p:tags r:id="rId1"/>
    </p:custDataLst>
    <p:extLst>
      <p:ext uri="{BB962C8B-B14F-4D97-AF65-F5344CB8AC3E}">
        <p14:creationId xmlns:p14="http://schemas.microsoft.com/office/powerpoint/2010/main" val="1522088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66612" y="603309"/>
            <a:ext cx="3741179" cy="581698"/>
          </a:xfrm>
        </p:spPr>
        <p:txBody>
          <a:bodyPr>
            <a:normAutofit/>
          </a:bodyPr>
          <a:lstStyle/>
          <a:p>
            <a:r>
              <a:rPr lang="en-US" dirty="0">
                <a:solidFill>
                  <a:schemeClr val="tx1"/>
                </a:solidFill>
              </a:rPr>
              <a:t>Thank You</a:t>
            </a:r>
          </a:p>
        </p:txBody>
      </p:sp>
      <p:sp>
        <p:nvSpPr>
          <p:cNvPr id="4" name="Rectangle 3">
            <a:extLst>
              <a:ext uri="{FF2B5EF4-FFF2-40B4-BE49-F238E27FC236}">
                <a16:creationId xmlns:a16="http://schemas.microsoft.com/office/drawing/2014/main" id="{1E970C2A-A7B8-4BF5-AC9E-CC702B6F7114}"/>
              </a:ext>
            </a:extLst>
          </p:cNvPr>
          <p:cNvSpPr/>
          <p:nvPr/>
        </p:nvSpPr>
        <p:spPr>
          <a:xfrm>
            <a:off x="640439" y="1185007"/>
            <a:ext cx="7134704" cy="2862322"/>
          </a:xfrm>
          <a:prstGeom prst="rect">
            <a:avLst/>
          </a:prstGeom>
        </p:spPr>
        <p:txBody>
          <a:bodyPr wrap="square">
            <a:spAutoFit/>
          </a:bodyPr>
          <a:lstStyle/>
          <a:p>
            <a:endParaRPr lang="en-US"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SAT School Day contact:		</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	</a:t>
            </a:r>
            <a:r>
              <a:rPr lang="en-US" u="sng" dirty="0">
                <a:latin typeface="Roboto" panose="02000000000000000000" pitchFamily="2" charset="0"/>
                <a:ea typeface="Roboto" panose="02000000000000000000" pitchFamily="2" charset="0"/>
                <a:cs typeface="Roboto" panose="02000000000000000000" pitchFamily="2" charset="0"/>
              </a:rPr>
              <a:t>adam.rios2@state.nm.us</a:t>
            </a:r>
            <a:r>
              <a:rPr lang="en-US" dirty="0">
                <a:latin typeface="Roboto" panose="02000000000000000000" pitchFamily="2" charset="0"/>
                <a:ea typeface="Roboto" panose="02000000000000000000" pitchFamily="2" charset="0"/>
                <a:cs typeface="Roboto" panose="02000000000000000000" pitchFamily="2" charset="0"/>
              </a:rPr>
              <a:t>	</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	Phone:  (505) 250-3175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College Board New Mexico Email:  		</a:t>
            </a:r>
            <a:r>
              <a:rPr lang="en-US" dirty="0">
                <a:hlinkClick r:id="rId3"/>
              </a:rPr>
              <a:t>NMSAT@collegeboard.org</a:t>
            </a:r>
            <a:endParaRPr lang="en-US" dirty="0"/>
          </a:p>
          <a:p>
            <a:pPr marL="342900" indent="-342900">
              <a:buFont typeface="Arial" panose="020B0604020202020204" pitchFamily="34" charset="0"/>
              <a:buChar char="•"/>
            </a:pPr>
            <a:endParaRPr lang="en-US" dirty="0"/>
          </a:p>
          <a:p>
            <a:pPr lvl="2"/>
            <a:endParaRPr lang="en-US" dirty="0"/>
          </a:p>
          <a:p>
            <a:pPr lvl="2"/>
            <a:endParaRPr lang="en-US" dirty="0"/>
          </a:p>
        </p:txBody>
      </p:sp>
    </p:spTree>
    <p:extLst>
      <p:ext uri="{BB962C8B-B14F-4D97-AF65-F5344CB8AC3E}">
        <p14:creationId xmlns:p14="http://schemas.microsoft.com/office/powerpoint/2010/main" val="31362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6334-2180-429E-AD28-C4C6FC25203F}"/>
              </a:ext>
            </a:extLst>
          </p:cNvPr>
          <p:cNvSpPr>
            <a:spLocks noGrp="1"/>
          </p:cNvSpPr>
          <p:nvPr>
            <p:ph type="title"/>
          </p:nvPr>
        </p:nvSpPr>
        <p:spPr/>
        <p:txBody>
          <a:bodyPr/>
          <a:lstStyle/>
          <a:p>
            <a:r>
              <a:rPr lang="en-US" dirty="0"/>
              <a:t>Fall Testing vs. NM School Day Administrations</a:t>
            </a:r>
          </a:p>
        </p:txBody>
      </p:sp>
      <p:graphicFrame>
        <p:nvGraphicFramePr>
          <p:cNvPr id="3" name="Table 3">
            <a:extLst>
              <a:ext uri="{FF2B5EF4-FFF2-40B4-BE49-F238E27FC236}">
                <a16:creationId xmlns:a16="http://schemas.microsoft.com/office/drawing/2014/main" id="{878560BB-6956-4260-AC5D-77980B75B1FA}"/>
              </a:ext>
            </a:extLst>
          </p:cNvPr>
          <p:cNvGraphicFramePr>
            <a:graphicFrameLocks noGrp="1"/>
          </p:cNvGraphicFramePr>
          <p:nvPr>
            <p:extLst>
              <p:ext uri="{D42A27DB-BD31-4B8C-83A1-F6EECF244321}">
                <p14:modId xmlns:p14="http://schemas.microsoft.com/office/powerpoint/2010/main" val="3056893459"/>
              </p:ext>
            </p:extLst>
          </p:nvPr>
        </p:nvGraphicFramePr>
        <p:xfrm>
          <a:off x="356461" y="2694183"/>
          <a:ext cx="11418979" cy="3474720"/>
        </p:xfrm>
        <a:graphic>
          <a:graphicData uri="http://schemas.openxmlformats.org/drawingml/2006/table">
            <a:tbl>
              <a:tblPr firstRow="1" bandRow="1">
                <a:tableStyleId>{D27102A9-8310-4765-A935-A1911B00CA55}</a:tableStyleId>
              </a:tblPr>
              <a:tblGrid>
                <a:gridCol w="1896882">
                  <a:extLst>
                    <a:ext uri="{9D8B030D-6E8A-4147-A177-3AD203B41FA5}">
                      <a16:colId xmlns:a16="http://schemas.microsoft.com/office/drawing/2014/main" val="1349768591"/>
                    </a:ext>
                  </a:extLst>
                </a:gridCol>
                <a:gridCol w="4368302">
                  <a:extLst>
                    <a:ext uri="{9D8B030D-6E8A-4147-A177-3AD203B41FA5}">
                      <a16:colId xmlns:a16="http://schemas.microsoft.com/office/drawing/2014/main" val="2067488743"/>
                    </a:ext>
                  </a:extLst>
                </a:gridCol>
                <a:gridCol w="5153795">
                  <a:extLst>
                    <a:ext uri="{9D8B030D-6E8A-4147-A177-3AD203B41FA5}">
                      <a16:colId xmlns:a16="http://schemas.microsoft.com/office/drawing/2014/main" val="262447425"/>
                    </a:ext>
                  </a:extLst>
                </a:gridCol>
              </a:tblGrid>
              <a:tr h="255687">
                <a:tc>
                  <a:txBody>
                    <a:bodyPr/>
                    <a:lstStyle/>
                    <a:p>
                      <a:endParaRPr lang="en-US" sz="1400" dirty="0">
                        <a:solidFill>
                          <a:schemeClr val="tx1"/>
                        </a:solidFill>
                      </a:endParaRPr>
                    </a:p>
                  </a:txBody>
                  <a:tcPr/>
                </a:tc>
                <a:tc>
                  <a:txBody>
                    <a:bodyPr/>
                    <a:lstStyle/>
                    <a:p>
                      <a:r>
                        <a:rPr lang="en-US" sz="1400" dirty="0"/>
                        <a:t>Fall 2020 SAT</a:t>
                      </a:r>
                      <a:endParaRPr lang="en-US" sz="1400" dirty="0">
                        <a:solidFill>
                          <a:schemeClr val="tx1"/>
                        </a:solidFill>
                      </a:endParaRPr>
                    </a:p>
                  </a:txBody>
                  <a:tcPr/>
                </a:tc>
                <a:tc>
                  <a:txBody>
                    <a:bodyPr/>
                    <a:lstStyle/>
                    <a:p>
                      <a:r>
                        <a:rPr lang="en-US" sz="1400" dirty="0">
                          <a:solidFill>
                            <a:schemeClr val="tx1"/>
                          </a:solidFill>
                        </a:rPr>
                        <a:t>Spring 2021SAT</a:t>
                      </a:r>
                    </a:p>
                  </a:txBody>
                  <a:tcPr/>
                </a:tc>
                <a:extLst>
                  <a:ext uri="{0D108BD9-81ED-4DB2-BD59-A6C34878D82A}">
                    <a16:rowId xmlns:a16="http://schemas.microsoft.com/office/drawing/2014/main" val="3649408368"/>
                  </a:ext>
                </a:extLst>
              </a:tr>
              <a:tr h="1286810">
                <a:tc>
                  <a:txBody>
                    <a:bodyPr/>
                    <a:lstStyle/>
                    <a:p>
                      <a:r>
                        <a:rPr lang="en-US" sz="1400" dirty="0">
                          <a:solidFill>
                            <a:schemeClr val="tx1"/>
                          </a:solidFill>
                        </a:rPr>
                        <a:t>School/Staff Setup</a:t>
                      </a:r>
                    </a:p>
                  </a:txBody>
                  <a:tcPr/>
                </a:tc>
                <a:tc>
                  <a:txBody>
                    <a:bodyPr/>
                    <a:lstStyle/>
                    <a:p>
                      <a:pPr marL="285750" indent="-285750">
                        <a:buFont typeface="Arial" panose="020B0604020202020204" pitchFamily="34" charset="0"/>
                        <a:buChar char="•"/>
                      </a:pPr>
                      <a:r>
                        <a:rPr lang="en-US" sz="1400" dirty="0">
                          <a:solidFill>
                            <a:schemeClr val="tx1"/>
                          </a:solidFill>
                        </a:rPr>
                        <a:t>Spring 2020 established school list was used for Fall 2020 setup.</a:t>
                      </a:r>
                    </a:p>
                    <a:p>
                      <a:pPr marL="285750" indent="-285750">
                        <a:buFont typeface="Arial" panose="020B0604020202020204" pitchFamily="34" charset="0"/>
                        <a:buChar char="•"/>
                      </a:pPr>
                      <a:r>
                        <a:rPr lang="en-US" sz="1400" dirty="0">
                          <a:solidFill>
                            <a:schemeClr val="tx1"/>
                          </a:solidFill>
                        </a:rPr>
                        <a:t>School contacts provided in College Board’s Test Ordering System (TOS)</a:t>
                      </a:r>
                    </a:p>
                    <a:p>
                      <a:pPr marL="285750" indent="-285750">
                        <a:buFont typeface="Arial" panose="020B0604020202020204" pitchFamily="34" charset="0"/>
                        <a:buChar char="•"/>
                      </a:pPr>
                      <a:r>
                        <a:rPr lang="en-US" sz="1400" dirty="0">
                          <a:solidFill>
                            <a:schemeClr val="tx1"/>
                          </a:solidFill>
                        </a:rPr>
                        <a:t>Contact information is updated in TOS</a:t>
                      </a:r>
                    </a:p>
                  </a:txBody>
                  <a:tcPr/>
                </a:tc>
                <a:tc>
                  <a:txBody>
                    <a:bodyPr/>
                    <a:lstStyle/>
                    <a:p>
                      <a:pPr marL="285750" indent="-285750">
                        <a:buFont typeface="Arial" panose="020B0604020202020204" pitchFamily="34" charset="0"/>
                        <a:buChar char="•"/>
                      </a:pPr>
                      <a:r>
                        <a:rPr lang="en-US" sz="1400" dirty="0">
                          <a:solidFill>
                            <a:schemeClr val="tx1"/>
                          </a:solidFill>
                        </a:rPr>
                        <a:t>PED defines eligible schools for testing</a:t>
                      </a:r>
                    </a:p>
                    <a:p>
                      <a:pPr marL="285750" indent="-285750">
                        <a:buFont typeface="Arial" panose="020B0604020202020204" pitchFamily="34" charset="0"/>
                        <a:buChar char="•"/>
                      </a:pPr>
                      <a:r>
                        <a:rPr lang="en-US" sz="1400" dirty="0">
                          <a:solidFill>
                            <a:schemeClr val="tx1"/>
                          </a:solidFill>
                        </a:rPr>
                        <a:t>DTCs provide school contacts via school setup survey.</a:t>
                      </a:r>
                    </a:p>
                    <a:p>
                      <a:pPr marL="285750" indent="-285750">
                        <a:buFont typeface="Arial" panose="020B0604020202020204" pitchFamily="34" charset="0"/>
                        <a:buChar char="•"/>
                      </a:pPr>
                      <a:r>
                        <a:rPr lang="en-US" sz="1400" dirty="0">
                          <a:solidFill>
                            <a:schemeClr val="tx1"/>
                          </a:solidFill>
                        </a:rPr>
                        <a:t>All schools have been setup and should have received a Welcome Email on January 25, 2021.</a:t>
                      </a:r>
                    </a:p>
                    <a:p>
                      <a:pPr marL="285750" indent="-285750">
                        <a:buFont typeface="Arial" panose="020B0604020202020204" pitchFamily="34" charset="0"/>
                        <a:buChar char="•"/>
                      </a:pPr>
                      <a:r>
                        <a:rPr lang="en-US" sz="1400" dirty="0">
                          <a:solidFill>
                            <a:schemeClr val="tx1"/>
                          </a:solidFill>
                        </a:rPr>
                        <a:t>Staff changes should be submitted to NMSAT@collegeboard.org</a:t>
                      </a:r>
                    </a:p>
                  </a:txBody>
                  <a:tcPr/>
                </a:tc>
                <a:extLst>
                  <a:ext uri="{0D108BD9-81ED-4DB2-BD59-A6C34878D82A}">
                    <a16:rowId xmlns:a16="http://schemas.microsoft.com/office/drawing/2014/main" val="800646510"/>
                  </a:ext>
                </a:extLst>
              </a:tr>
              <a:tr h="1199693">
                <a:tc>
                  <a:txBody>
                    <a:bodyPr/>
                    <a:lstStyle/>
                    <a:p>
                      <a:r>
                        <a:rPr lang="en-US" sz="1400" dirty="0">
                          <a:solidFill>
                            <a:schemeClr val="tx1"/>
                          </a:solidFill>
                        </a:rPr>
                        <a:t>Ordering/Registration</a:t>
                      </a:r>
                    </a:p>
                  </a:txBody>
                  <a:tcPr/>
                </a:tc>
                <a:tc>
                  <a:txBody>
                    <a:bodyPr/>
                    <a:lstStyle/>
                    <a:p>
                      <a:pPr marL="285750" indent="-285750">
                        <a:buFont typeface="Arial" panose="020B0604020202020204" pitchFamily="34" charset="0"/>
                        <a:buChar char="•"/>
                      </a:pPr>
                      <a:r>
                        <a:rPr lang="en-US" sz="1400" dirty="0">
                          <a:solidFill>
                            <a:schemeClr val="tx1"/>
                          </a:solidFill>
                        </a:rPr>
                        <a:t>Schools/Districts ordered materials in TOS</a:t>
                      </a:r>
                    </a:p>
                  </a:txBody>
                  <a:tcPr/>
                </a:tc>
                <a:tc>
                  <a:txBody>
                    <a:bodyPr/>
                    <a:lstStyle/>
                    <a:p>
                      <a:pPr marL="285750" indent="-285750">
                        <a:buFont typeface="Arial" panose="020B0604020202020204" pitchFamily="34" charset="0"/>
                        <a:buChar char="•"/>
                      </a:pPr>
                      <a:r>
                        <a:rPr lang="en-US" sz="1400" dirty="0">
                          <a:solidFill>
                            <a:schemeClr val="tx1"/>
                          </a:solidFill>
                        </a:rPr>
                        <a:t>There is NO ordering in TOS.</a:t>
                      </a:r>
                    </a:p>
                    <a:p>
                      <a:pPr marL="285750" indent="-285750">
                        <a:buFont typeface="Arial" panose="020B0604020202020204" pitchFamily="34" charset="0"/>
                        <a:buChar char="•"/>
                      </a:pPr>
                      <a:r>
                        <a:rPr lang="en-US" sz="1400" dirty="0">
                          <a:solidFill>
                            <a:schemeClr val="tx1"/>
                          </a:solidFill>
                        </a:rPr>
                        <a:t>PED has uploaded the initial student Pre-ID registration file.</a:t>
                      </a:r>
                    </a:p>
                    <a:p>
                      <a:pPr marL="285750" indent="-285750">
                        <a:buFont typeface="Arial" panose="020B0604020202020204" pitchFamily="34" charset="0"/>
                        <a:buChar char="•"/>
                      </a:pPr>
                      <a:r>
                        <a:rPr lang="en-US" sz="1400" dirty="0">
                          <a:solidFill>
                            <a:schemeClr val="tx1"/>
                          </a:solidFill>
                        </a:rPr>
                        <a:t>DTCs will upload additional students to College Board to update rosters and to roster students for administrations that occur after the March 3, 2021 primary admin date.</a:t>
                      </a:r>
                    </a:p>
                    <a:p>
                      <a:pPr marL="285750" indent="-285750">
                        <a:buFont typeface="Arial" panose="020B0604020202020204" pitchFamily="34" charset="0"/>
                        <a:buChar char="•"/>
                      </a:pPr>
                      <a:r>
                        <a:rPr lang="en-US" sz="1400" dirty="0">
                          <a:solidFill>
                            <a:schemeClr val="tx1"/>
                          </a:solidFill>
                        </a:rPr>
                        <a:t>Paper-based materials will be sent based on the number of students Pre-ID’d and the accommodations submitted in SSD Online.</a:t>
                      </a:r>
                    </a:p>
                  </a:txBody>
                  <a:tcPr/>
                </a:tc>
                <a:extLst>
                  <a:ext uri="{0D108BD9-81ED-4DB2-BD59-A6C34878D82A}">
                    <a16:rowId xmlns:a16="http://schemas.microsoft.com/office/drawing/2014/main" val="3378782143"/>
                  </a:ext>
                </a:extLst>
              </a:tr>
            </a:tbl>
          </a:graphicData>
        </a:graphic>
      </p:graphicFrame>
      <p:sp>
        <p:nvSpPr>
          <p:cNvPr id="5" name="TextBox 4">
            <a:extLst>
              <a:ext uri="{FF2B5EF4-FFF2-40B4-BE49-F238E27FC236}">
                <a16:creationId xmlns:a16="http://schemas.microsoft.com/office/drawing/2014/main" id="{23D67211-4970-4732-9201-7AEFCA4A56C6}"/>
              </a:ext>
            </a:extLst>
          </p:cNvPr>
          <p:cNvSpPr txBox="1"/>
          <p:nvPr/>
        </p:nvSpPr>
        <p:spPr>
          <a:xfrm>
            <a:off x="655319" y="1122744"/>
            <a:ext cx="10515600" cy="688256"/>
          </a:xfrm>
          <a:prstGeom prst="rect">
            <a:avLst/>
          </a:prstGeom>
          <a:noFill/>
        </p:spPr>
        <p:txBody>
          <a:bodyPr wrap="square" lIns="36000" tIns="36000" rIns="36000" bIns="36000" rtlCol="0">
            <a:spAutoFit/>
          </a:bodyPr>
          <a:lstStyle/>
          <a:p>
            <a:r>
              <a:rPr lang="en-US" sz="2000" dirty="0"/>
              <a:t>While there are many similarities to the SAT testing that took place in the fall of 2020, it is important to understand the differences with the spring SAT School Day Administration. </a:t>
            </a:r>
            <a:endParaRPr lang="en-US" sz="2000" dirty="0">
              <a:solidFill>
                <a:srgbClr val="FF0000"/>
              </a:solidFill>
            </a:endParaRPr>
          </a:p>
        </p:txBody>
      </p:sp>
    </p:spTree>
    <p:extLst>
      <p:ext uri="{BB962C8B-B14F-4D97-AF65-F5344CB8AC3E}">
        <p14:creationId xmlns:p14="http://schemas.microsoft.com/office/powerpoint/2010/main" val="132973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6334-2180-429E-AD28-C4C6FC25203F}"/>
              </a:ext>
            </a:extLst>
          </p:cNvPr>
          <p:cNvSpPr>
            <a:spLocks noGrp="1"/>
          </p:cNvSpPr>
          <p:nvPr>
            <p:ph type="title"/>
          </p:nvPr>
        </p:nvSpPr>
        <p:spPr/>
        <p:txBody>
          <a:bodyPr/>
          <a:lstStyle/>
          <a:p>
            <a:r>
              <a:rPr lang="en-US" dirty="0"/>
              <a:t>Fall testing vs. NM School Day Administrations</a:t>
            </a:r>
          </a:p>
        </p:txBody>
      </p:sp>
      <p:graphicFrame>
        <p:nvGraphicFramePr>
          <p:cNvPr id="3" name="Table 3">
            <a:extLst>
              <a:ext uri="{FF2B5EF4-FFF2-40B4-BE49-F238E27FC236}">
                <a16:creationId xmlns:a16="http://schemas.microsoft.com/office/drawing/2014/main" id="{878560BB-6956-4260-AC5D-77980B75B1FA}"/>
              </a:ext>
            </a:extLst>
          </p:cNvPr>
          <p:cNvGraphicFramePr>
            <a:graphicFrameLocks noGrp="1"/>
          </p:cNvGraphicFramePr>
          <p:nvPr>
            <p:extLst>
              <p:ext uri="{D42A27DB-BD31-4B8C-83A1-F6EECF244321}">
                <p14:modId xmlns:p14="http://schemas.microsoft.com/office/powerpoint/2010/main" val="2243946356"/>
              </p:ext>
            </p:extLst>
          </p:nvPr>
        </p:nvGraphicFramePr>
        <p:xfrm>
          <a:off x="386510" y="1198966"/>
          <a:ext cx="11418979" cy="4907280"/>
        </p:xfrm>
        <a:graphic>
          <a:graphicData uri="http://schemas.openxmlformats.org/drawingml/2006/table">
            <a:tbl>
              <a:tblPr firstRow="1" bandRow="1">
                <a:tableStyleId>{D27102A9-8310-4765-A935-A1911B00CA55}</a:tableStyleId>
              </a:tblPr>
              <a:tblGrid>
                <a:gridCol w="2124714">
                  <a:extLst>
                    <a:ext uri="{9D8B030D-6E8A-4147-A177-3AD203B41FA5}">
                      <a16:colId xmlns:a16="http://schemas.microsoft.com/office/drawing/2014/main" val="1349768591"/>
                    </a:ext>
                  </a:extLst>
                </a:gridCol>
                <a:gridCol w="4140470">
                  <a:extLst>
                    <a:ext uri="{9D8B030D-6E8A-4147-A177-3AD203B41FA5}">
                      <a16:colId xmlns:a16="http://schemas.microsoft.com/office/drawing/2014/main" val="2067488743"/>
                    </a:ext>
                  </a:extLst>
                </a:gridCol>
                <a:gridCol w="5153795">
                  <a:extLst>
                    <a:ext uri="{9D8B030D-6E8A-4147-A177-3AD203B41FA5}">
                      <a16:colId xmlns:a16="http://schemas.microsoft.com/office/drawing/2014/main" val="262447425"/>
                    </a:ext>
                  </a:extLst>
                </a:gridCol>
              </a:tblGrid>
              <a:tr h="255687">
                <a:tc>
                  <a:txBody>
                    <a:bodyPr/>
                    <a:lstStyle/>
                    <a:p>
                      <a:endParaRPr lang="en-US" sz="1400" dirty="0">
                        <a:solidFill>
                          <a:schemeClr val="tx1"/>
                        </a:solidFill>
                      </a:endParaRPr>
                    </a:p>
                  </a:txBody>
                  <a:tcPr/>
                </a:tc>
                <a:tc>
                  <a:txBody>
                    <a:bodyPr/>
                    <a:lstStyle/>
                    <a:p>
                      <a:r>
                        <a:rPr lang="en-US" sz="1400" dirty="0"/>
                        <a:t>Fall SAT</a:t>
                      </a:r>
                      <a:endParaRPr lang="en-US" sz="1400" dirty="0">
                        <a:solidFill>
                          <a:schemeClr val="tx1"/>
                        </a:solidFill>
                      </a:endParaRPr>
                    </a:p>
                  </a:txBody>
                  <a:tcPr/>
                </a:tc>
                <a:tc>
                  <a:txBody>
                    <a:bodyPr/>
                    <a:lstStyle/>
                    <a:p>
                      <a:r>
                        <a:rPr lang="en-US" sz="1400" dirty="0">
                          <a:solidFill>
                            <a:schemeClr val="tx1"/>
                          </a:solidFill>
                        </a:rPr>
                        <a:t>Spring SAT</a:t>
                      </a:r>
                    </a:p>
                  </a:txBody>
                  <a:tcPr/>
                </a:tc>
                <a:extLst>
                  <a:ext uri="{0D108BD9-81ED-4DB2-BD59-A6C34878D82A}">
                    <a16:rowId xmlns:a16="http://schemas.microsoft.com/office/drawing/2014/main" val="3649408368"/>
                  </a:ext>
                </a:extLst>
              </a:tr>
              <a:tr h="509691">
                <a:tc>
                  <a:txBody>
                    <a:bodyPr/>
                    <a:lstStyle/>
                    <a:p>
                      <a:r>
                        <a:rPr lang="en-US" sz="1400" dirty="0">
                          <a:solidFill>
                            <a:schemeClr val="tx1"/>
                          </a:solidFill>
                        </a:rPr>
                        <a:t>Accommodations</a:t>
                      </a:r>
                    </a:p>
                  </a:txBody>
                  <a:tcPr/>
                </a:tc>
                <a:tc>
                  <a:txBody>
                    <a:bodyPr/>
                    <a:lstStyle/>
                    <a:p>
                      <a:pPr marL="285750" indent="-285750">
                        <a:buFont typeface="Arial" panose="020B0604020202020204" pitchFamily="34" charset="0"/>
                        <a:buChar char="•"/>
                      </a:pPr>
                      <a:r>
                        <a:rPr lang="en-US" sz="1400" dirty="0">
                          <a:solidFill>
                            <a:schemeClr val="tx1"/>
                          </a:solidFill>
                        </a:rPr>
                        <a:t>All accommodations are submitted in College Board’s SSD Online System</a:t>
                      </a:r>
                    </a:p>
                  </a:txBody>
                  <a:tcPr/>
                </a:tc>
                <a:tc>
                  <a:txBody>
                    <a:bodyPr/>
                    <a:lstStyle/>
                    <a:p>
                      <a:pPr marL="285750" marR="0" lvl="0" indent="-285750" algn="l" defTabSz="9316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All accommodations are submitted in College Board’s SSD Online System</a:t>
                      </a:r>
                    </a:p>
                    <a:p>
                      <a:pPr marL="285750" indent="-285750">
                        <a:buFont typeface="Arial" panose="020B0604020202020204" pitchFamily="34" charset="0"/>
                        <a:buChar char="•"/>
                      </a:pPr>
                      <a:r>
                        <a:rPr lang="en-US" sz="1400" dirty="0">
                          <a:solidFill>
                            <a:schemeClr val="tx1"/>
                          </a:solidFill>
                        </a:rPr>
                        <a:t>EL Supports are available – translated test directions, word to word glossaries, time and one-half (+50%)</a:t>
                      </a:r>
                    </a:p>
                    <a:p>
                      <a:pPr marL="285750" indent="-285750">
                        <a:buFont typeface="Arial" panose="020B0604020202020204" pitchFamily="34" charset="0"/>
                        <a:buChar char="•"/>
                      </a:pPr>
                      <a:r>
                        <a:rPr lang="en-US" sz="1400" dirty="0">
                          <a:solidFill>
                            <a:schemeClr val="tx1"/>
                          </a:solidFill>
                        </a:rPr>
                        <a:t>State-allowed accommodations have been defined by PED. </a:t>
                      </a:r>
                    </a:p>
                  </a:txBody>
                  <a:tcPr/>
                </a:tc>
                <a:extLst>
                  <a:ext uri="{0D108BD9-81ED-4DB2-BD59-A6C34878D82A}">
                    <a16:rowId xmlns:a16="http://schemas.microsoft.com/office/drawing/2014/main" val="3531217168"/>
                  </a:ext>
                </a:extLst>
              </a:tr>
              <a:tr h="509691">
                <a:tc>
                  <a:txBody>
                    <a:bodyPr/>
                    <a:lstStyle/>
                    <a:p>
                      <a:r>
                        <a:rPr lang="en-US" sz="1400" dirty="0">
                          <a:solidFill>
                            <a:schemeClr val="tx1"/>
                          </a:solidFill>
                        </a:rPr>
                        <a:t>Test Administration</a:t>
                      </a:r>
                    </a:p>
                  </a:txBody>
                  <a:tcPr/>
                </a:tc>
                <a:tc>
                  <a:txBody>
                    <a:bodyPr/>
                    <a:lstStyle/>
                    <a:p>
                      <a:pPr marL="285750" indent="-285750">
                        <a:buFont typeface="Arial" panose="020B0604020202020204" pitchFamily="34" charset="0"/>
                        <a:buChar char="•"/>
                      </a:pPr>
                      <a:r>
                        <a:rPr lang="en-US" sz="1400" dirty="0">
                          <a:solidFill>
                            <a:schemeClr val="tx1"/>
                          </a:solidFill>
                        </a:rPr>
                        <a:t>Paper-based</a:t>
                      </a:r>
                    </a:p>
                  </a:txBody>
                  <a:tcPr/>
                </a:tc>
                <a:tc>
                  <a:txBody>
                    <a:bodyPr/>
                    <a:lstStyle/>
                    <a:p>
                      <a:pPr marL="285750" indent="-285750">
                        <a:buFont typeface="Arial" panose="020B0604020202020204" pitchFamily="34" charset="0"/>
                        <a:buChar char="•"/>
                      </a:pPr>
                      <a:r>
                        <a:rPr lang="en-US" sz="1400" dirty="0">
                          <a:solidFill>
                            <a:schemeClr val="tx1"/>
                          </a:solidFill>
                        </a:rPr>
                        <a:t>Computer-based</a:t>
                      </a:r>
                    </a:p>
                    <a:p>
                      <a:pPr marL="285750" indent="-285750">
                        <a:buFont typeface="Arial" panose="020B0604020202020204" pitchFamily="34" charset="0"/>
                        <a:buChar char="•"/>
                      </a:pPr>
                      <a:r>
                        <a:rPr lang="en-US" sz="1400" dirty="0">
                          <a:solidFill>
                            <a:schemeClr val="tx1"/>
                          </a:solidFill>
                        </a:rPr>
                        <a:t>Paper-based</a:t>
                      </a:r>
                    </a:p>
                  </a:txBody>
                  <a:tcPr/>
                </a:tc>
                <a:extLst>
                  <a:ext uri="{0D108BD9-81ED-4DB2-BD59-A6C34878D82A}">
                    <a16:rowId xmlns:a16="http://schemas.microsoft.com/office/drawing/2014/main" val="681376948"/>
                  </a:ext>
                </a:extLst>
              </a:tr>
              <a:tr h="509691">
                <a:tc>
                  <a:txBody>
                    <a:bodyPr/>
                    <a:lstStyle/>
                    <a:p>
                      <a:r>
                        <a:rPr lang="en-US" sz="1400" dirty="0">
                          <a:solidFill>
                            <a:schemeClr val="tx1"/>
                          </a:solidFill>
                        </a:rPr>
                        <a:t>Scores &amp; Reporting</a:t>
                      </a:r>
                    </a:p>
                  </a:txBody>
                  <a:tcPr/>
                </a:tc>
                <a:tc>
                  <a:txBody>
                    <a:bodyPr/>
                    <a:lstStyle/>
                    <a:p>
                      <a:pPr marL="285750" indent="-285750">
                        <a:buFont typeface="Arial" panose="020B0604020202020204" pitchFamily="34" charset="0"/>
                        <a:buChar char="•"/>
                      </a:pPr>
                      <a:r>
                        <a:rPr lang="en-US" sz="1400" dirty="0">
                          <a:solidFill>
                            <a:schemeClr val="tx1"/>
                          </a:solidFill>
                        </a:rPr>
                        <a:t>Scores will be available in the reporting portal.</a:t>
                      </a:r>
                    </a:p>
                  </a:txBody>
                  <a:tcPr/>
                </a:tc>
                <a:tc>
                  <a:txBody>
                    <a:bodyPr/>
                    <a:lstStyle/>
                    <a:p>
                      <a:pPr marL="285750" indent="-285750">
                        <a:buFont typeface="Arial" panose="020B0604020202020204" pitchFamily="34" charset="0"/>
                        <a:buChar char="•"/>
                      </a:pPr>
                      <a:r>
                        <a:rPr lang="en-US" sz="1400" dirty="0">
                          <a:solidFill>
                            <a:schemeClr val="tx1"/>
                          </a:solidFill>
                        </a:rPr>
                        <a:t>Scores will be available in the reporting portal</a:t>
                      </a:r>
                    </a:p>
                    <a:p>
                      <a:pPr marL="285750" indent="-285750">
                        <a:buFont typeface="Arial" panose="020B0604020202020204" pitchFamily="34" charset="0"/>
                        <a:buChar char="•"/>
                      </a:pPr>
                      <a:r>
                        <a:rPr lang="en-US" sz="1400" dirty="0">
                          <a:solidFill>
                            <a:schemeClr val="tx1"/>
                          </a:solidFill>
                        </a:rPr>
                        <a:t>State proficiency levels and benchmarks will be set and reported by PED.  Proficiency levels will not appear on the College Board score report</a:t>
                      </a:r>
                    </a:p>
                  </a:txBody>
                  <a:tcPr/>
                </a:tc>
                <a:extLst>
                  <a:ext uri="{0D108BD9-81ED-4DB2-BD59-A6C34878D82A}">
                    <a16:rowId xmlns:a16="http://schemas.microsoft.com/office/drawing/2014/main" val="1548662617"/>
                  </a:ext>
                </a:extLst>
              </a:tr>
              <a:tr h="509691">
                <a:tc>
                  <a:txBody>
                    <a:bodyPr/>
                    <a:lstStyle/>
                    <a:p>
                      <a:r>
                        <a:rPr lang="en-US" sz="1400" dirty="0">
                          <a:solidFill>
                            <a:schemeClr val="tx1"/>
                          </a:solidFill>
                        </a:rPr>
                        <a:t>Communications</a:t>
                      </a:r>
                    </a:p>
                  </a:txBody>
                  <a:tcPr/>
                </a:tc>
                <a:tc>
                  <a:txBody>
                    <a:bodyPr/>
                    <a:lstStyle/>
                    <a:p>
                      <a:pPr marL="285750" indent="-285750">
                        <a:buFont typeface="Arial" panose="020B0604020202020204" pitchFamily="34" charset="0"/>
                        <a:buChar char="•"/>
                      </a:pPr>
                      <a:r>
                        <a:rPr lang="en-US" sz="1400" dirty="0">
                          <a:solidFill>
                            <a:schemeClr val="tx1"/>
                          </a:solidFill>
                        </a:rPr>
                        <a:t>Standard College Board Communications</a:t>
                      </a:r>
                    </a:p>
                  </a:txBody>
                  <a:tcPr/>
                </a:tc>
                <a:tc>
                  <a:txBody>
                    <a:bodyPr/>
                    <a:lstStyle/>
                    <a:p>
                      <a:pPr marL="285750" indent="-285750">
                        <a:buFont typeface="Arial" panose="020B0604020202020204" pitchFamily="34" charset="0"/>
                        <a:buChar char="•"/>
                      </a:pPr>
                      <a:r>
                        <a:rPr lang="en-US" sz="1400" dirty="0">
                          <a:solidFill>
                            <a:schemeClr val="tx1"/>
                          </a:solidFill>
                        </a:rPr>
                        <a:t>Custom communications including DTC emails, state specific trainings, policies, etc.</a:t>
                      </a:r>
                    </a:p>
                    <a:p>
                      <a:pPr marL="285750" indent="-285750">
                        <a:buFont typeface="Arial" panose="020B0604020202020204" pitchFamily="34" charset="0"/>
                        <a:buChar char="•"/>
                      </a:pPr>
                      <a:r>
                        <a:rPr lang="en-US" sz="1400" dirty="0">
                          <a:solidFill>
                            <a:schemeClr val="tx1"/>
                          </a:solidFill>
                        </a:rPr>
                        <a:t>Some policies may be different for state accountability testing</a:t>
                      </a:r>
                    </a:p>
                  </a:txBody>
                  <a:tcPr/>
                </a:tc>
                <a:extLst>
                  <a:ext uri="{0D108BD9-81ED-4DB2-BD59-A6C34878D82A}">
                    <a16:rowId xmlns:a16="http://schemas.microsoft.com/office/drawing/2014/main" val="1679382605"/>
                  </a:ext>
                </a:extLst>
              </a:tr>
              <a:tr h="273343">
                <a:tc>
                  <a:txBody>
                    <a:bodyPr/>
                    <a:lstStyle/>
                    <a:p>
                      <a:r>
                        <a:rPr lang="en-US" sz="1400" dirty="0">
                          <a:solidFill>
                            <a:schemeClr val="tx1"/>
                          </a:solidFill>
                        </a:rPr>
                        <a:t>Support</a:t>
                      </a:r>
                    </a:p>
                  </a:txBody>
                  <a:tcPr/>
                </a:tc>
                <a:tc>
                  <a:txBody>
                    <a:bodyPr/>
                    <a:lstStyle/>
                    <a:p>
                      <a:pPr marL="285750" indent="-285750">
                        <a:buFont typeface="Arial" panose="020B0604020202020204" pitchFamily="34" charset="0"/>
                        <a:buChar char="•"/>
                      </a:pPr>
                      <a:r>
                        <a:rPr lang="en-US" sz="1400" dirty="0">
                          <a:solidFill>
                            <a:schemeClr val="tx1"/>
                          </a:solidFill>
                        </a:rPr>
                        <a:t>General College Board Support</a:t>
                      </a:r>
                    </a:p>
                  </a:txBody>
                  <a:tcPr/>
                </a:tc>
                <a:tc>
                  <a:txBody>
                    <a:bodyPr/>
                    <a:lstStyle/>
                    <a:p>
                      <a:pPr marL="285750" indent="-285750">
                        <a:buFont typeface="Arial" panose="020B0604020202020204" pitchFamily="34" charset="0"/>
                        <a:buChar char="•"/>
                      </a:pPr>
                      <a:r>
                        <a:rPr lang="en-US" sz="1400" dirty="0">
                          <a:solidFill>
                            <a:schemeClr val="tx1"/>
                          </a:solidFill>
                        </a:rPr>
                        <a:t>NM-specific phone number and email address</a:t>
                      </a:r>
                    </a:p>
                    <a:p>
                      <a:pPr marL="285750" indent="-285750">
                        <a:buFont typeface="Arial" panose="020B0604020202020204" pitchFamily="34" charset="0"/>
                        <a:buChar char="•"/>
                      </a:pPr>
                      <a:r>
                        <a:rPr lang="en-US" sz="1400" dirty="0">
                          <a:solidFill>
                            <a:schemeClr val="tx1"/>
                          </a:solidFill>
                        </a:rPr>
                        <a:t>NM-specific field staff </a:t>
                      </a:r>
                    </a:p>
                  </a:txBody>
                  <a:tcPr/>
                </a:tc>
                <a:extLst>
                  <a:ext uri="{0D108BD9-81ED-4DB2-BD59-A6C34878D82A}">
                    <a16:rowId xmlns:a16="http://schemas.microsoft.com/office/drawing/2014/main" val="3953550766"/>
                  </a:ext>
                </a:extLst>
              </a:tr>
              <a:tr h="509691">
                <a:tc>
                  <a:txBody>
                    <a:bodyPr/>
                    <a:lstStyle/>
                    <a:p>
                      <a:r>
                        <a:rPr lang="en-US" sz="1400" dirty="0">
                          <a:solidFill>
                            <a:schemeClr val="tx1"/>
                          </a:solidFill>
                        </a:rPr>
                        <a:t>Other</a:t>
                      </a:r>
                    </a:p>
                  </a:txBody>
                  <a:tcPr/>
                </a:tc>
                <a:tc>
                  <a:txBody>
                    <a:bodyPr/>
                    <a:lstStyle/>
                    <a:p>
                      <a:pPr marL="285750" indent="-285750">
                        <a:buFont typeface="Arial" panose="020B0604020202020204" pitchFamily="34" charset="0"/>
                        <a:buChar char="•"/>
                      </a:pPr>
                      <a:r>
                        <a:rPr lang="en-US" sz="1400" dirty="0">
                          <a:solidFill>
                            <a:schemeClr val="tx1"/>
                          </a:solidFill>
                        </a:rPr>
                        <a:t>Fee Waivers indicated in TOS</a:t>
                      </a:r>
                    </a:p>
                  </a:txBody>
                  <a:tcPr/>
                </a:tc>
                <a:tc>
                  <a:txBody>
                    <a:bodyPr/>
                    <a:lstStyle/>
                    <a:p>
                      <a:pPr marL="285750" indent="-285750">
                        <a:buFont typeface="Arial" panose="020B0604020202020204" pitchFamily="34" charset="0"/>
                        <a:buChar char="•"/>
                      </a:pPr>
                      <a:r>
                        <a:rPr lang="en-US" sz="1400" dirty="0">
                          <a:solidFill>
                            <a:schemeClr val="tx1"/>
                          </a:solidFill>
                        </a:rPr>
                        <a:t>Fee Waiver codes will be posted to the K12 reporting portal for distribution by the school</a:t>
                      </a:r>
                    </a:p>
                  </a:txBody>
                  <a:tcPr/>
                </a:tc>
                <a:extLst>
                  <a:ext uri="{0D108BD9-81ED-4DB2-BD59-A6C34878D82A}">
                    <a16:rowId xmlns:a16="http://schemas.microsoft.com/office/drawing/2014/main" val="3541545025"/>
                  </a:ext>
                </a:extLst>
              </a:tr>
            </a:tbl>
          </a:graphicData>
        </a:graphic>
      </p:graphicFrame>
    </p:spTree>
    <p:extLst>
      <p:ext uri="{BB962C8B-B14F-4D97-AF65-F5344CB8AC3E}">
        <p14:creationId xmlns:p14="http://schemas.microsoft.com/office/powerpoint/2010/main" val="74741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48902-19C1-44FC-B149-DA14536939D9}"/>
              </a:ext>
            </a:extLst>
          </p:cNvPr>
          <p:cNvSpPr>
            <a:spLocks noGrp="1"/>
          </p:cNvSpPr>
          <p:nvPr>
            <p:ph type="title"/>
          </p:nvPr>
        </p:nvSpPr>
        <p:spPr>
          <a:xfrm>
            <a:off x="466612" y="555810"/>
            <a:ext cx="10669701" cy="630814"/>
          </a:xfrm>
        </p:spPr>
        <p:txBody>
          <a:bodyPr/>
          <a:lstStyle/>
          <a:p>
            <a:r>
              <a:rPr lang="en-US" dirty="0"/>
              <a:t>Schools Established for Paper Pencil Testing(PPT)</a:t>
            </a:r>
          </a:p>
        </p:txBody>
      </p:sp>
      <p:graphicFrame>
        <p:nvGraphicFramePr>
          <p:cNvPr id="8" name="Table 8">
            <a:extLst>
              <a:ext uri="{FF2B5EF4-FFF2-40B4-BE49-F238E27FC236}">
                <a16:creationId xmlns:a16="http://schemas.microsoft.com/office/drawing/2014/main" id="{36A9E716-9245-426A-90E6-EC75F35F1137}"/>
              </a:ext>
            </a:extLst>
          </p:cNvPr>
          <p:cNvGraphicFramePr>
            <a:graphicFrameLocks noGrp="1"/>
          </p:cNvGraphicFramePr>
          <p:nvPr>
            <p:ph idx="1"/>
            <p:extLst>
              <p:ext uri="{D42A27DB-BD31-4B8C-83A1-F6EECF244321}">
                <p14:modId xmlns:p14="http://schemas.microsoft.com/office/powerpoint/2010/main" val="2036109346"/>
              </p:ext>
            </p:extLst>
          </p:nvPr>
        </p:nvGraphicFramePr>
        <p:xfrm>
          <a:off x="466612" y="1338420"/>
          <a:ext cx="11280868" cy="4664028"/>
        </p:xfrm>
        <a:graphic>
          <a:graphicData uri="http://schemas.openxmlformats.org/drawingml/2006/table">
            <a:tbl>
              <a:tblPr firstRow="1" bandRow="1">
                <a:tableStyleId>{ED083AE6-46FA-4A59-8FB0-9F97EB10719F}</a:tableStyleId>
              </a:tblPr>
              <a:tblGrid>
                <a:gridCol w="1335028">
                  <a:extLst>
                    <a:ext uri="{9D8B030D-6E8A-4147-A177-3AD203B41FA5}">
                      <a16:colId xmlns:a16="http://schemas.microsoft.com/office/drawing/2014/main" val="2287542572"/>
                    </a:ext>
                  </a:extLst>
                </a:gridCol>
                <a:gridCol w="1502875">
                  <a:extLst>
                    <a:ext uri="{9D8B030D-6E8A-4147-A177-3AD203B41FA5}">
                      <a16:colId xmlns:a16="http://schemas.microsoft.com/office/drawing/2014/main" val="4130805433"/>
                    </a:ext>
                  </a:extLst>
                </a:gridCol>
                <a:gridCol w="4083113">
                  <a:extLst>
                    <a:ext uri="{9D8B030D-6E8A-4147-A177-3AD203B41FA5}">
                      <a16:colId xmlns:a16="http://schemas.microsoft.com/office/drawing/2014/main" val="4213832638"/>
                    </a:ext>
                  </a:extLst>
                </a:gridCol>
                <a:gridCol w="4359852">
                  <a:extLst>
                    <a:ext uri="{9D8B030D-6E8A-4147-A177-3AD203B41FA5}">
                      <a16:colId xmlns:a16="http://schemas.microsoft.com/office/drawing/2014/main" val="3563489946"/>
                    </a:ext>
                  </a:extLst>
                </a:gridCol>
              </a:tblGrid>
              <a:tr h="388669">
                <a:tc>
                  <a:txBody>
                    <a:bodyPr/>
                    <a:lstStyle/>
                    <a:p>
                      <a:pPr algn="l" fontAlgn="b"/>
                      <a:r>
                        <a:rPr lang="en-US" sz="1400" b="1" u="none" strike="noStrike" dirty="0">
                          <a:solidFill>
                            <a:srgbClr val="000000"/>
                          </a:solidFill>
                          <a:effectLst/>
                          <a:latin typeface="Calibri" panose="020F0502020204030204" pitchFamily="34" charset="0"/>
                          <a:cs typeface="Calibri" panose="020F0502020204030204" pitchFamily="34" charset="0"/>
                        </a:rPr>
                        <a:t>School AI Code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1" u="none" strike="noStrike" dirty="0">
                          <a:solidFill>
                            <a:srgbClr val="000000"/>
                          </a:solidFill>
                          <a:effectLst/>
                          <a:latin typeface="Calibri" panose="020F0502020204030204" pitchFamily="34" charset="0"/>
                          <a:cs typeface="Calibri" panose="020F0502020204030204" pitchFamily="34" charset="0"/>
                        </a:rPr>
                        <a:t>School State Code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1" u="none" strike="noStrike" dirty="0">
                          <a:solidFill>
                            <a:srgbClr val="000000"/>
                          </a:solidFill>
                          <a:effectLst/>
                          <a:latin typeface="Calibri" panose="020F0502020204030204" pitchFamily="34" charset="0"/>
                          <a:cs typeface="Calibri" panose="020F0502020204030204" pitchFamily="34" charset="0"/>
                        </a:rPr>
                        <a:t>School Name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1" u="none" strike="noStrike" dirty="0">
                          <a:solidFill>
                            <a:srgbClr val="000000"/>
                          </a:solidFill>
                          <a:effectLst/>
                          <a:latin typeface="Calibri" panose="020F0502020204030204" pitchFamily="34" charset="0"/>
                          <a:cs typeface="Calibri" panose="020F0502020204030204" pitchFamily="34" charset="0"/>
                        </a:rPr>
                        <a:t>District Name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727013979"/>
                  </a:ext>
                </a:extLst>
              </a:tr>
              <a:tr h="388669">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320435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11105</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MAXWELL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MAXWELL MUNICIPAL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6748449"/>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320470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28101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MOSQUERO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MOSQUERO MUNICIPAL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463835601"/>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320184</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43089</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TSEYIGAI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GALLUP-MCKINLEY CTY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32503172"/>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320185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62038</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CUBA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CUBA INDEPENDENT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933121439"/>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320495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70124</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PECOS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PECOS INDEPENDENT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76569301"/>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320740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 </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EARLY COLLEGE HIGH SCHOOL - GCCS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GRANTS-CIBOLA COUNTY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61124586"/>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320482</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88057</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LAGUNA-ACOMA HIGH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GRANTS-CIBOLA COUNTY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346974270"/>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320305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88055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GRANTS HIGH</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GRANTS-CIBOLA COUNTY SCHOOLS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533703347"/>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320002</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94015</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NM SCHOOL FOR THE BLIND AND VISUALLY IMPAIRED</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NM SCHOOL FOR THE BLIND AND VISUALLY IMPAIRED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756666419"/>
                  </a:ext>
                </a:extLst>
              </a:tr>
              <a:tr h="388669">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320416</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505001</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a:solidFill>
                            <a:srgbClr val="000000"/>
                          </a:solidFill>
                          <a:effectLst/>
                          <a:latin typeface="Calibri" panose="020F0502020204030204" pitchFamily="34" charset="0"/>
                          <a:cs typeface="Calibri" panose="020F0502020204030204" pitchFamily="34" charset="0"/>
                        </a:rPr>
                        <a:t>SCHOOL OF DREAMS ACADEMY</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SCHOOL OF DREAMS ACADEMY</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837419581"/>
                  </a:ext>
                </a:extLst>
              </a:tr>
              <a:tr h="388669">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320142</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542001</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MISSION ACHIEVEMENT AND SUCCESS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u="none" strike="noStrike" dirty="0">
                          <a:solidFill>
                            <a:srgbClr val="000000"/>
                          </a:solidFill>
                          <a:effectLst/>
                          <a:latin typeface="Calibri" panose="020F0502020204030204" pitchFamily="34" charset="0"/>
                          <a:cs typeface="Calibri" panose="020F0502020204030204" pitchFamily="34" charset="0"/>
                        </a:rPr>
                        <a:t>MISSION ACHIEVEMENT AND SUCCESS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772784387"/>
                  </a:ext>
                </a:extLst>
              </a:tr>
            </a:tbl>
          </a:graphicData>
        </a:graphic>
      </p:graphicFrame>
    </p:spTree>
    <p:extLst>
      <p:ext uri="{BB962C8B-B14F-4D97-AF65-F5344CB8AC3E}">
        <p14:creationId xmlns:p14="http://schemas.microsoft.com/office/powerpoint/2010/main" val="3244494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2.xml><?xml version="1.0" encoding="utf-8"?>
<a:theme xmlns:a="http://schemas.openxmlformats.org/drawingml/2006/main" name="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 id="{C5F5E471-5B57-4174-8D13-63B94CE0310D}" vid="{7429823D-DF19-4F55-A7E5-3D5ECDF37B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2DB9DA6DFCE4BBCCE48CF8334D38B" ma:contentTypeVersion="5" ma:contentTypeDescription="Create a new document." ma:contentTypeScope="" ma:versionID="813ee462e5f32e2e952be45f88bfadce">
  <xsd:schema xmlns:xsd="http://www.w3.org/2001/XMLSchema" xmlns:xs="http://www.w3.org/2001/XMLSchema" xmlns:p="http://schemas.microsoft.com/office/2006/metadata/properties" xmlns:ns2="7045d78d-23c3-48d9-acaa-2fab01d30fc5" targetNamespace="http://schemas.microsoft.com/office/2006/metadata/properties" ma:root="true" ma:fieldsID="6b36090c19f7a0b1ccd2af8bc20ebfb4" ns2:_="">
    <xsd:import namespace="7045d78d-23c3-48d9-acaa-2fab01d30f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45d78d-23c3-48d9-acaa-2fab01d30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F7BBE-A6E9-42A9-B3EC-CE3DAF7EF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45d78d-23c3-48d9-acaa-2fab01d30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5510D2-2391-497A-9FE5-7808E0493592}">
  <ds:schemaRefs>
    <ds:schemaRef ds:uri="http://purl.org/dc/dcmitype/"/>
    <ds:schemaRef ds:uri="http://schemas.microsoft.com/office/2006/documentManagement/types"/>
    <ds:schemaRef ds:uri="http://schemas.microsoft.com/office/2006/metadata/properties"/>
    <ds:schemaRef ds:uri="http://purl.org/dc/elements/1.1/"/>
    <ds:schemaRef ds:uri="7687e6ae-b726-4b53-ac92-5934769d790a"/>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A495E35-630C-4EB8-BDE3-DC9F80C4A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8346</TotalTime>
  <Words>9050</Words>
  <Application>Microsoft Office PowerPoint</Application>
  <PresentationFormat>Widescreen</PresentationFormat>
  <Paragraphs>839</Paragraphs>
  <Slides>62</Slides>
  <Notes>39</Notes>
  <HiddenSlides>0</HiddenSlides>
  <MMClips>2</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62</vt:i4>
      </vt:variant>
    </vt:vector>
  </HeadingPairs>
  <TitlesOfParts>
    <vt:vector size="79" baseType="lpstr">
      <vt:lpstr>PMingLiU</vt:lpstr>
      <vt:lpstr>Arial</vt:lpstr>
      <vt:lpstr>Book Antiqua</vt:lpstr>
      <vt:lpstr>Calibri</vt:lpstr>
      <vt:lpstr>Calibri Light</vt:lpstr>
      <vt:lpstr>Comic Sans MS</vt:lpstr>
      <vt:lpstr>LucidaBright</vt:lpstr>
      <vt:lpstr>LucidaBright,Bold</vt:lpstr>
      <vt:lpstr>Marlett</vt:lpstr>
      <vt:lpstr>Noto Sans Symbols</vt:lpstr>
      <vt:lpstr>Roboto</vt:lpstr>
      <vt:lpstr>Roboto Black</vt:lpstr>
      <vt:lpstr>Roboto Slab</vt:lpstr>
      <vt:lpstr>Verdana</vt:lpstr>
      <vt:lpstr>Wingdings</vt:lpstr>
      <vt:lpstr>1_CB-Corporate</vt:lpstr>
      <vt:lpstr>CB-Corporate</vt:lpstr>
      <vt:lpstr>SAT Suite of Assessments  Winter DTC Training </vt:lpstr>
      <vt:lpstr>Housekeeping</vt:lpstr>
      <vt:lpstr>Session Goals</vt:lpstr>
      <vt:lpstr>Key Dates </vt:lpstr>
      <vt:lpstr>Key Dates</vt:lpstr>
      <vt:lpstr>Key Dates</vt:lpstr>
      <vt:lpstr>Fall Testing vs. NM School Day Administrations</vt:lpstr>
      <vt:lpstr>Fall testing vs. NM School Day Administrations</vt:lpstr>
      <vt:lpstr>Schools Established for Paper Pencil Testing(PPT)</vt:lpstr>
      <vt:lpstr>Activities that should have started</vt:lpstr>
      <vt:lpstr>Bookmark the PED Website and Review Resources</vt:lpstr>
      <vt:lpstr>Create a College Board Professional Account</vt:lpstr>
      <vt:lpstr>Get Access to SSD Online</vt:lpstr>
      <vt:lpstr>Activities to be completed</vt:lpstr>
      <vt:lpstr>District Test Coordinators</vt:lpstr>
      <vt:lpstr>District Test Coordinators</vt:lpstr>
      <vt:lpstr>Bulk Registration – Roster Updates </vt:lpstr>
      <vt:lpstr>Bulk Registration – Roster Updates </vt:lpstr>
      <vt:lpstr>Plan for Bulk Registration</vt:lpstr>
      <vt:lpstr>Bulk Registration Dates</vt:lpstr>
      <vt:lpstr>Student Data Privacy</vt:lpstr>
      <vt:lpstr>Student Search Service® and Consent</vt:lpstr>
      <vt:lpstr>Student Search Service® and Consent</vt:lpstr>
      <vt:lpstr>Planning for Preadministration </vt:lpstr>
      <vt:lpstr>Test Coordinators</vt:lpstr>
      <vt:lpstr>Test Coordinators</vt:lpstr>
      <vt:lpstr>Technology  Coordinators</vt:lpstr>
      <vt:lpstr>SSD Coordinators</vt:lpstr>
      <vt:lpstr>Preparing for the SAT</vt:lpstr>
      <vt:lpstr>Administering the School Day SAT in a Pandemic</vt:lpstr>
      <vt:lpstr>Logistics, Procedures &amp; Communication</vt:lpstr>
      <vt:lpstr>Clear and Concise Information</vt:lpstr>
      <vt:lpstr>PowerPoint Presentation</vt:lpstr>
      <vt:lpstr>*Your Testing Room Is   * PSAT/NMSQT Information Contact: Jane Wood/Test Coordinator 575-491-7380  WHERE: Alamogordo High School WHEN:Tuesday, January 26th, 2021 TIMES: Entry: 8:00am to 8:25am Test Start Time: 8:30am            Test End Time:  12:30am ITEMS TO BRING: Face coverings Know the room number where you will be testing.  Calculators will be provided, however you may bring your own calculator if it is on the PSAT-approved list see this link: https://collegereadiness.collegeboard.org/psat-nmsqt-psat-10/taking-the-tests/test-day-checklist/approved-calculators You may bring water and a snack which you can have at the breaks. If you bring a cell phone, smart watch or any electronic device you will have to place it in a box in the testing room with the Test Administrator until the entire test is completed. COVID-SAFE RULES: Wear a face covering from the time you exit your vehicle until you return to your vehicle at the end of the test.  Maintain social distance at all times while on campus.  ENTRY PROCEDURES:  Enter the campus through the front doors of the school. If you arrive before doors open please stand on a Tiger Paw and this will help maintain social distance. Park in the front parking lot.  Drop offs may use bus lanes If being dropped off, please ask your driver to wait until you confirm (by call, text or security personnel) that you have been admitted for testing.  Upon exiting your vehicle, you must wear a face covering and maintain social distance until you return to your vehicle when the test is complete.  Enter the building maintaining at least 6-feet distance from all others. Security and the nurse will meet you, ask Covid-19 regulation questions, and instruct you to use the hand sanitizing station and temperature scanning kiosk. If the scanner indicates a fever (100.4 degrees F or higher), you will be allowed to rest for a few minutes and rescan. If the second scan indicates a fever, you will be sent home with instructions to be evaluated for illness. If your temperature is normal, you will be directed to your testing room, and if dropped off, inform your driver that you have been admitted for testing. EXIT PROCEDURES: Students will exit the building through the front doors.  *Your Testing Room Is   *</vt:lpstr>
      <vt:lpstr>Testing </vt:lpstr>
      <vt:lpstr>Technology Considerations for SAT School Day</vt:lpstr>
      <vt:lpstr>Digital Testing</vt:lpstr>
      <vt:lpstr>Devices for testing</vt:lpstr>
      <vt:lpstr>Other things to consider</vt:lpstr>
      <vt:lpstr>Support Materials for Students and Families</vt:lpstr>
      <vt:lpstr>Resources for Families </vt:lpstr>
      <vt:lpstr>SAT Fee Waiver Benefits</vt:lpstr>
      <vt:lpstr>Who is Eligible for Fee Waiver Benefits?</vt:lpstr>
      <vt:lpstr>Introduction to Official SAT® Practice on Khan Academy®</vt:lpstr>
      <vt:lpstr>Why Link Khan Academy® and College Board Accounts?</vt:lpstr>
      <vt:lpstr>Best Practices</vt:lpstr>
      <vt:lpstr>Engaging Students in Official SAT® Practice</vt:lpstr>
      <vt:lpstr>Practice Builds Confidence</vt:lpstr>
      <vt:lpstr>Independent Practice Plans</vt:lpstr>
      <vt:lpstr>Extracurricular Practice</vt:lpstr>
      <vt:lpstr>Teacher-Led Practice: Getting Started</vt:lpstr>
      <vt:lpstr>Benefits of Khan Academy </vt:lpstr>
      <vt:lpstr>BigFuture™— Search Colleges, Scholarships, and Careers</vt:lpstr>
      <vt:lpstr>PowerPoint Presentation</vt:lpstr>
      <vt:lpstr>College Board Opportunity Scholarships</vt:lpstr>
      <vt:lpstr>The 6 Key Actions to Prepare for College</vt:lpstr>
      <vt:lpstr>PowerPoint Presentation</vt:lpstr>
      <vt:lpstr>Additional Resources</vt:lpstr>
      <vt:lpstr>Read the Teacher Implementation Guide SAT.org/k12</vt:lpstr>
      <vt:lpstr>NM SAT School Day Training</vt:lpstr>
      <vt:lpstr>Other College Board Professional Development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Rios, Adam</cp:lastModifiedBy>
  <cp:revision>224</cp:revision>
  <cp:lastPrinted>2019-12-31T16:08:46Z</cp:lastPrinted>
  <dcterms:created xsi:type="dcterms:W3CDTF">2016-08-22T23:40:38Z</dcterms:created>
  <dcterms:modified xsi:type="dcterms:W3CDTF">2021-02-04T00:10:56Z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0x01010045F2DB9DA6DFCE4BBCCE48CF8334D38B</vt:lpwstr>
  </property>
</Properties>
</file>