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6" r:id="rId5"/>
    <p:sldMasterId id="2147483733" r:id="rId6"/>
  </p:sldMasterIdLst>
  <p:notesMasterIdLst>
    <p:notesMasterId r:id="rId29"/>
  </p:notesMasterIdLst>
  <p:sldIdLst>
    <p:sldId id="327" r:id="rId7"/>
    <p:sldId id="535" r:id="rId8"/>
    <p:sldId id="526" r:id="rId9"/>
    <p:sldId id="494" r:id="rId10"/>
    <p:sldId id="495" r:id="rId11"/>
    <p:sldId id="522" r:id="rId12"/>
    <p:sldId id="514" r:id="rId13"/>
    <p:sldId id="530" r:id="rId14"/>
    <p:sldId id="532" r:id="rId15"/>
    <p:sldId id="267" r:id="rId16"/>
    <p:sldId id="268" r:id="rId17"/>
    <p:sldId id="536" r:id="rId18"/>
    <p:sldId id="537" r:id="rId19"/>
    <p:sldId id="523" r:id="rId20"/>
    <p:sldId id="524" r:id="rId21"/>
    <p:sldId id="525" r:id="rId22"/>
    <p:sldId id="534" r:id="rId23"/>
    <p:sldId id="296" r:id="rId24"/>
    <p:sldId id="293" r:id="rId25"/>
    <p:sldId id="512" r:id="rId26"/>
    <p:sldId id="256" r:id="rId27"/>
    <p:sldId id="538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C9A70B-7F58-354D-B12D-8FB921536B10}" name="Larry Ehret" initials="LE" userId="S::Larry.Ehret@cognia.org::b3195da3-0eef-4125-8549-a4b621c07a7c" providerId="AD"/>
  <p188:author id="{E266CA12-E170-5099-B2FE-8F1A3AC8E6AF}" name="Steve Ferrara" initials="SF" userId="S::ferrara.steve@measuredprogress.org::f542a9b7-cdd0-46dc-a9e5-66dfd08a9913" providerId="AD"/>
  <p188:author id="{3ADCA72F-A6B7-3D50-814F-49DCB52AED29}" name="Jessica Keymer" initials="JK" userId="S::keymer.jessica@measuredprogress.org::9cd56dfc-8d3f-4f5a-81da-a159a6fee7f2" providerId="AD"/>
  <p188:author id="{AB647533-E175-DE8D-375B-C7A16EA84139}" name="Julie DiBona" initials="JD" userId="S::julie.dibona@cognia.org::e683f295-c0cd-4c0c-a253-a6ffb12c66b1" providerId="AD"/>
  <p188:author id="{67F04B44-763C-1C12-6C24-FBA373C83926}" name="Qi Qin" initials="QQ" userId="S::qi.qin@cognia.org::e4dfaa94-c039-4e82-a8c3-3832aa17b9a5" providerId="AD"/>
  <p188:author id="{77CCD654-ADA2-68C5-DAFA-8FE70448FE6C}" name="Julie DiBona" initials="JD" userId="S::dibona.julie@measuredprogress.org::8a272a2f-9250-4598-9910-6051f2dbc0d3" providerId="AD"/>
  <p188:author id="{711E2D78-9C0F-7682-A65A-6A4071BE7E30}" name="Matthew Gushta" initials="MG" userId="S::Matthew.Gushta@cognia.org::51a56dd2-8ff2-4127-ba85-927b74620abd" providerId="AD"/>
  <p188:author id="{8C141BC4-C545-28EE-27A9-6143289B140E}" name="Qi Qin" initials="QQ" userId="S::Qi.Qin@cognia.org::e4dfaa94-c039-4e82-a8c3-3832aa17b9a5" providerId="AD"/>
  <p188:author id="{B164FFE9-E34A-A83E-3D38-4383EE06F18C}" name="Steve Ferrara" initials="SF" userId="S::steve.ferrara@cognia.org::6597cf5b-c443-4d44-8a85-1878edf358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DiBona" initials="JD" lastIdx="20" clrIdx="0">
    <p:extLst>
      <p:ext uri="{19B8F6BF-5375-455C-9EA6-DF929625EA0E}">
        <p15:presenceInfo xmlns:p15="http://schemas.microsoft.com/office/powerpoint/2012/main" userId="S::dibona.julie@measuredprogress.org::8a272a2f-9250-4598-9910-6051f2dbc0d3" providerId="AD"/>
      </p:ext>
    </p:extLst>
  </p:cmAuthor>
  <p:cmAuthor id="2" name="Karen Whisler" initials="KW" lastIdx="2" clrIdx="1">
    <p:extLst>
      <p:ext uri="{19B8F6BF-5375-455C-9EA6-DF929625EA0E}">
        <p15:presenceInfo xmlns:p15="http://schemas.microsoft.com/office/powerpoint/2012/main" userId="S::whisler.karen@measuredprogress.org::74bf6cf3-4333-453f-9f45-4d01ba293750" providerId="AD"/>
      </p:ext>
    </p:extLst>
  </p:cmAuthor>
  <p:cmAuthor id="3" name="Matthew Gushta" initials="MG" lastIdx="2" clrIdx="2">
    <p:extLst>
      <p:ext uri="{19B8F6BF-5375-455C-9EA6-DF929625EA0E}">
        <p15:presenceInfo xmlns:p15="http://schemas.microsoft.com/office/powerpoint/2012/main" userId="S::Gushta.Matthew@measuredprogress.org::5785a2e5-a90f-469c-a9b1-92477724fa12" providerId="AD"/>
      </p:ext>
    </p:extLst>
  </p:cmAuthor>
  <p:cmAuthor id="4" name="Michael Finger" initials="MF" lastIdx="2" clrIdx="3">
    <p:extLst>
      <p:ext uri="{19B8F6BF-5375-455C-9EA6-DF929625EA0E}">
        <p15:presenceInfo xmlns:p15="http://schemas.microsoft.com/office/powerpoint/2012/main" userId="S::Finger.Michael@measuredprogress.org::505a7320-966c-4924-b03b-75ebe3a6c10d" providerId="AD"/>
      </p:ext>
    </p:extLst>
  </p:cmAuthor>
  <p:cmAuthor id="5" name="Mara Allaire" initials="MA" lastIdx="1" clrIdx="4">
    <p:extLst>
      <p:ext uri="{19B8F6BF-5375-455C-9EA6-DF929625EA0E}">
        <p15:presenceInfo xmlns:p15="http://schemas.microsoft.com/office/powerpoint/2012/main" userId="S::allaire.mara@measuredprogress.org::fbf9333b-9a82-42e6-9bbc-f688ed275b96" providerId="AD"/>
      </p:ext>
    </p:extLst>
  </p:cmAuthor>
  <p:cmAuthor id="6" name="Louis Roussos" initials="LR" lastIdx="1" clrIdx="5">
    <p:extLst>
      <p:ext uri="{19B8F6BF-5375-455C-9EA6-DF929625EA0E}">
        <p15:presenceInfo xmlns:p15="http://schemas.microsoft.com/office/powerpoint/2012/main" userId="S::roussos.louis@measuredprogress.org::908df3b9-d33d-421b-bf3a-b4e0e0f1a9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5F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E1639-5AC5-4059-9F38-886B9AE6C2C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6C823-5711-463C-81A2-13782B11E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86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39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6C823-5711-463C-81A2-13782B11EC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4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6C823-5711-463C-81A2-13782B11EC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8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6C823-5711-463C-81A2-13782B11EC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8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6C823-5711-463C-81A2-13782B11E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87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A7371-0CD1-4616-9118-C17BF2169A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0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the intended uses and interpretations for iMSSA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A7371-0CD1-4616-9118-C17BF2169A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1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C168-5AFB-5445-BAB2-9D787DE0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3411-C027-CF4F-B9E2-72D52C6C80FE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7202-77BD-1A49-809A-522F4A2E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3D36-38A4-2B46-AFC7-7006A1E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7F91-0561-794B-83AE-F9C37CE1F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8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EB96-8796-0547-A5C3-80914CB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4F31-326D-8D42-96DF-4722512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7A5E-331B-334D-9C76-141665EC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EF0E-1692-9A43-AAC2-DD61F1F6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FBDCD-24EF-2842-8B18-CCB68D9F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EF3F-D674-B242-8FC4-3917A8B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C6E4-A114-104D-8324-48291B156762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83359-882C-3D41-B340-335BF59F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C9918-F8F4-4B40-824E-8BBA7DC9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AB9-B75C-7A45-A2EA-735C7B56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ED0-C563-E04C-BE48-347D523A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9E582-CB74-6B4C-B2F1-9C4C91EF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2610-B0EF-C249-82B6-ECFDF4078214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E5C70-01CF-8042-8E2C-4E6E9E0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5CA869-F3F6-C343-B1AD-2D78CD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6C31-CA2B-0B4D-AD53-2EA351A0B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C7EF3-E0A6-5F4E-B35B-821DE0D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79DD-3CAF-CA4D-AECF-F0E9B47D1AC7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D2DE7-0D75-F84F-86CF-3CD36027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5F706-92CC-7D4B-9352-C8659B4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CD43-6470-3845-A6C9-62314F8E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26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8CE-A63A-4141-B351-53DC04A9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253-C1AF-714E-9586-07DAA1C8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8AEA-7392-A84A-94DB-138FD224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12B30-2901-6C4C-8DF1-0ECDB89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81FF-3BB2-3743-9ED6-92A830E3A722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D1F-6B6F-CE46-A039-FB56787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2196-4A6A-5744-ADB2-FFDDFE6D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C25B-E6CF-5D4C-BAB6-5000B565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3A80-1F18-4D46-A47D-03F601CF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5F112-583F-6943-8AE7-0FE86835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41E8B-A0B8-3341-A13B-03A2E22B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93497-9C67-1A48-91ED-054A8AF6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B2F6-ACB3-1944-8E40-96598359FB35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55B3F-9022-3B4E-8FC0-CCF3933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FDD4C5-0E87-FA42-9856-65F8175F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F72A-5AC3-354A-A349-3FD198DF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A73-F339-8E47-A000-E111E59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6B3B-E429-EF49-8DF4-E3716BB4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F51-02F0-BD45-8958-E90B3151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58E7-09C0-CD4F-978C-A29895DDDB4F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38A0-AC6F-9848-A8AC-0CA9AA7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245-8434-B240-B594-D8A5DF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43DE-86A3-1E41-9E69-B5F167508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4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DEB1-1355-FB48-830C-3B3E0B396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0D89-9873-1440-B367-BE45ACBD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9218-2CFC-964D-9488-681442B4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0660-5BCA-144D-88B0-8A367960F3C3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4AD5-720B-0247-8ADD-B02177D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3EC-A23D-0B40-BCDE-76239D60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7A-5468-7841-836D-7574FFF0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9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C168-5AFB-5445-BAB2-9D787DE0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3411-C027-CF4F-B9E2-72D52C6C80FE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7202-77BD-1A49-809A-522F4A2E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3D36-38A4-2B46-AFC7-7006A1E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7F91-0561-794B-83AE-F9C37CE1F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37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rgbClr val="37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A82359D-6762-544A-A150-85A8337C7A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4300"/>
            <a:ext cx="1246187" cy="273050"/>
          </a:xfrm>
          <a:prstGeom prst="rect">
            <a:avLst/>
          </a:prstGeom>
          <a:solidFill>
            <a:srgbClr val="371D35"/>
          </a:solidFill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409F6D-0A5D-4D42-BF22-6E31A26EE9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0984644" y="5944870"/>
            <a:ext cx="738311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52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FA6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5DE9F5-1B5E-3647-BB4B-F7F150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4DE7A-1648-6940-BA39-03A6AA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89EF-AEAE-CC4D-8533-318489173826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C9D4-E260-AE45-8D4F-E95B3792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8ABF-BB75-094B-8015-DF5FA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008-9F1B-204E-B92B-51EE5B6E0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38C29-3CF3-174C-9DDC-EC94C59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98B0-98F7-E44E-BB30-8A4DD05EC922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5A0C-5D39-DC46-AA34-C6A7CA6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5CF58-5B7E-934B-A6E5-3BD89EC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6CC-2E40-6C46-891E-FD589CDE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E3A5DA4-A423-A947-BCF0-37B7E0094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90D197-4C3E-1F4D-B39B-D0452F4727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0984644" y="5944870"/>
            <a:ext cx="738311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7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2EC0-FEB1-6F42-A032-E00E6623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6CE3-31FE-C741-8E7A-BBCF69998E43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A18A-DC31-344E-8F35-90245A0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F6A8-1BBA-A44A-91A7-503AEC4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BA22-0E5D-2342-A729-936095DC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1CA7-8ADC-0D47-A928-78D4D2A1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AA71-7697-0442-AF18-DA1112F73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706-7DE2-9E43-8682-477F2FFED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3DDE9BB9-B10F-B949-A290-8B88AC5907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53ADE8-C9D6-5642-9FB0-8D649E22C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0984644" y="5944870"/>
            <a:ext cx="738311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6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8D62-06C4-2047-9CD4-2D76EDA18EB2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CFD8FD31-9915-8247-A5C9-6B4E4D0CAA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621DE8-3874-7449-B025-953DE95382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0984644" y="5944870"/>
            <a:ext cx="738311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0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8D62-06C4-2047-9CD4-2D76EDA18EB2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3ECC-7A11-6C41-99D8-E8283FD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187E-F938-874A-B633-EEE290D5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DBCF-D11D-484F-B914-2B8AD6F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2F3D-6006-C847-B59A-059F4E5DA332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545A-8CD9-A842-8698-485E594F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FB-B6AA-654C-8BB6-48E35D89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8CB-7A07-6C41-AB6B-3CD000F68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968-BD39-424A-B620-58C7A5B3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694F-AA2C-154C-843C-00CB6B09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3CF3-D240-7B40-9EE8-F808C812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7901C-A4C7-7E44-A80A-DAE5CE7F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FF79-2B29-404C-AE7C-AA56DB066C95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4B7BE-B9C9-FD41-8CD2-68FE7D97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33D1-5EFE-204E-AB0B-75D74D78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EEE-6445-5D47-A687-476D33BB4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EB96-8796-0547-A5C3-80914CB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4F31-326D-8D42-96DF-4722512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7A5E-331B-334D-9C76-141665EC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EF0E-1692-9A43-AAC2-DD61F1F6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FBDCD-24EF-2842-8B18-CCB68D9F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EF3F-D674-B242-8FC4-3917A8B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C6E4-A114-104D-8324-48291B156762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83359-882C-3D41-B340-335BF59F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C9918-F8F4-4B40-824E-8BBA7DC9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AB9-B75C-7A45-A2EA-735C7B56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FA6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5DE9F5-1B5E-3647-BB4B-F7F150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4DE7A-1648-6940-BA39-03A6AA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89EF-AEAE-CC4D-8533-318489173826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C9D4-E260-AE45-8D4F-E95B3792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8ABF-BB75-094B-8015-DF5FA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008-9F1B-204E-B92B-51EE5B6E0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91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ED0-C563-E04C-BE48-347D523A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9E582-CB74-6B4C-B2F1-9C4C91EF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2610-B0EF-C249-82B6-ECFDF4078214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E5C70-01CF-8042-8E2C-4E6E9E0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5CA869-F3F6-C343-B1AD-2D78CD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6C31-CA2B-0B4D-AD53-2EA351A0B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C7EF3-E0A6-5F4E-B35B-821DE0D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79DD-3CAF-CA4D-AECF-F0E9B47D1AC7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D2DE7-0D75-F84F-86CF-3CD36027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5F706-92CC-7D4B-9352-C8659B4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CD43-6470-3845-A6C9-62314F8E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8CE-A63A-4141-B351-53DC04A9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253-C1AF-714E-9586-07DAA1C8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8AEA-7392-A84A-94DB-138FD224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12B30-2901-6C4C-8DF1-0ECDB89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81FF-3BB2-3743-9ED6-92A830E3A722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D1F-6B6F-CE46-A039-FB56787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2196-4A6A-5744-ADB2-FFDDFE6D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C25B-E6CF-5D4C-BAB6-5000B565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3A80-1F18-4D46-A47D-03F601CF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5F112-583F-6943-8AE7-0FE86835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41E8B-A0B8-3341-A13B-03A2E22B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93497-9C67-1A48-91ED-054A8AF6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B2F6-ACB3-1944-8E40-96598359FB35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55B3F-9022-3B4E-8FC0-CCF3933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FDD4C5-0E87-FA42-9856-65F8175F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F72A-5AC3-354A-A349-3FD198DF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A73-F339-8E47-A000-E111E59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6B3B-E429-EF49-8DF4-E3716BB4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F51-02F0-BD45-8958-E90B3151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58E7-09C0-CD4F-978C-A29895DDDB4F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38A0-AC6F-9848-A8AC-0CA9AA7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245-8434-B240-B594-D8A5DF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43DE-86A3-1E41-9E69-B5F167508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DEB1-1355-FB48-830C-3B3E0B396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0D89-9873-1440-B367-BE45ACBD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9218-2CFC-964D-9488-681442B4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0660-5BCA-144D-88B0-8A367960F3C3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4AD5-720B-0247-8ADD-B02177D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3EC-A23D-0B40-BCDE-76239D60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7A-5468-7841-836D-7574FFF0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C168-5AFB-5445-BAB2-9D787DE0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84C1-CACD-4C7C-8624-C50B78247155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7202-77BD-1A49-809A-522F4A2E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3D36-38A4-2B46-AFC7-7006A1E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7F91-0561-794B-83AE-F9C37CE1F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28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0A44-8DBE-4438-B323-C0D974363781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72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5DE9F5-1B5E-3647-BB4B-F7F150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4DE7A-1648-6940-BA39-03A6AA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BE68-1A07-4CC4-98D2-A91D82EC324E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C9D4-E260-AE45-8D4F-E95B3792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8ABF-BB75-094B-8015-DF5FA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008-9F1B-204E-B92B-51EE5B6E0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4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3481648-F495-3040-A180-882A1883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38C29-3CF3-174C-9DDC-EC94C59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5E6B-B278-4C48-81FF-DAC3CB22B54D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5A0C-5D39-DC46-AA34-C6A7CA6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5CF58-5B7E-934B-A6E5-3BD89EC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6CC-2E40-6C46-891E-FD589CDE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57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3481648-F495-3040-A180-882A1883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38C29-3CF3-174C-9DDC-EC94C59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98B0-98F7-E44E-BB30-8A4DD05EC922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5A0C-5D39-DC46-AA34-C6A7CA6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5CF58-5B7E-934B-A6E5-3BD89EC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6CC-2E40-6C46-891E-FD589CDE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894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2EC0-FEB1-6F42-A032-E00E6623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785A-F1DB-4192-8FAF-D0CCD5D2A09A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A18A-DC31-344E-8F35-90245A0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F6A8-1BBA-A44A-91A7-503AEC4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BA22-0E5D-2342-A729-936095DC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5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A3CD967-C1C5-894F-A49F-FB6A4097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1CA7-8ADC-0D47-A928-78D4D2A1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AA71-7697-0442-AF18-DA1112F73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706-7DE2-9E43-8682-477F2FFED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10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EC62-66C7-4D61-A844-03AE59818142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6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3ECC-7A11-6C41-99D8-E8283FD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187E-F938-874A-B633-EEE290D5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DBCF-D11D-484F-B914-2B8AD6F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3CDA-DF11-491C-AF42-A590AA06B00B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545A-8CD9-A842-8698-485E594F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FB-B6AA-654C-8BB6-48E35D89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8CB-7A07-6C41-AB6B-3CD000F68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79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968-BD39-424A-B620-58C7A5B3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694F-AA2C-154C-843C-00CB6B09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3CF3-D240-7B40-9EE8-F808C812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7901C-A4C7-7E44-A80A-DAE5CE7F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7C1F-9E4D-4457-8084-CEC218B57B2F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4B7BE-B9C9-FD41-8CD2-68FE7D97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33D1-5EFE-204E-AB0B-75D74D78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EEE-6445-5D47-A687-476D33BB4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11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EB96-8796-0547-A5C3-80914CB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4F31-326D-8D42-96DF-4722512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7A5E-331B-334D-9C76-141665EC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EF0E-1692-9A43-AAC2-DD61F1F6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FBDCD-24EF-2842-8B18-CCB68D9F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EF3F-D674-B242-8FC4-3917A8B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352C-0EC3-4193-9E3A-F46D55EF27DB}" type="datetime1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83359-882C-3D41-B340-335BF59F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C9918-F8F4-4B40-824E-8BBA7DC9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AB9-B75C-7A45-A2EA-735C7B56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63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ED0-C563-E04C-BE48-347D523A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9E582-CB74-6B4C-B2F1-9C4C91EF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353F-F212-4FC0-B727-3813B74DA69F}" type="datetime1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E5C70-01CF-8042-8E2C-4E6E9E0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5CA869-F3F6-C343-B1AD-2D78CD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6C31-CA2B-0B4D-AD53-2EA351A0B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72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C7EF3-E0A6-5F4E-B35B-821DE0D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9F6B-E698-4F41-B884-3A7C32224E14}" type="datetime1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D2DE7-0D75-F84F-86CF-3CD36027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5F706-92CC-7D4B-9352-C8659B4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CD43-6470-3845-A6C9-62314F8E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92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8CE-A63A-4141-B351-53DC04A9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253-C1AF-714E-9586-07DAA1C8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8AEA-7392-A84A-94DB-138FD224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12B30-2901-6C4C-8DF1-0ECDB89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6112-7E4A-466F-8662-39D806733270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D1F-6B6F-CE46-A039-FB56787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2196-4A6A-5744-ADB2-FFDDFE6D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C25B-E6CF-5D4C-BAB6-5000B565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3A80-1F18-4D46-A47D-03F601CF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5F112-583F-6943-8AE7-0FE86835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41E8B-A0B8-3341-A13B-03A2E22B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93497-9C67-1A48-91ED-054A8AF6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3BF9C-37B0-46B3-BF8B-8E4F9766B139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55B3F-9022-3B4E-8FC0-CCF3933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FDD4C5-0E87-FA42-9856-65F8175F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F72A-5AC3-354A-A349-3FD198DF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8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2EC0-FEB1-6F42-A032-E00E6623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6CE3-31FE-C741-8E7A-BBCF69998E43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A18A-DC31-344E-8F35-90245A0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F6A8-1BBA-A44A-91A7-503AEC4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BA22-0E5D-2342-A729-936095DC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61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A73-F339-8E47-A000-E111E59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6B3B-E429-EF49-8DF4-E3716BB4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F51-02F0-BD45-8958-E90B3151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0890-E63C-4130-A6AD-BA367CD1E428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38A0-AC6F-9848-A8AC-0CA9AA7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245-8434-B240-B594-D8A5DF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43DE-86A3-1E41-9E69-B5F167508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74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DEB1-1355-FB48-830C-3B3E0B396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0D89-9873-1440-B367-BE45ACBD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9218-2CFC-964D-9488-681442B4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E225-4571-4B84-BDE8-D51A3BF3430D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4AD5-720B-0247-8ADD-B02177D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3EC-A23D-0B40-BCDE-76239D60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7A-5468-7841-836D-7574FFF0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A3CD967-C1C5-894F-A49F-FB6A4097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1CA7-8ADC-0D47-A928-78D4D2A1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AA71-7697-0442-AF18-DA1112F73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706-7DE2-9E43-8682-477F2FFED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8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8D62-06C4-2047-9CD4-2D76EDA18EB2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3ECC-7A11-6C41-99D8-E8283FD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187E-F938-874A-B633-EEE290D5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DBCF-D11D-484F-B914-2B8AD6F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2F3D-6006-C847-B59A-059F4E5DA332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545A-8CD9-A842-8698-485E594F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FB-B6AA-654C-8BB6-48E35D89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8CB-7A07-6C41-AB6B-3CD000F68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968-BD39-424A-B620-58C7A5B3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694F-AA2C-154C-843C-00CB6B09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3CF3-D240-7B40-9EE8-F808C812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7901C-A4C7-7E44-A80A-DAE5CE7F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FF79-2B29-404C-AE7C-AA56DB066C95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4B7BE-B9C9-FD41-8CD2-68FE7D97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33D1-5EFE-204E-AB0B-75D74D78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EEE-6445-5D47-A687-476D33BB4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AD0D40-631A-4A4E-A339-C61E0F76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E1A00-5A6D-8E47-AB8E-1D99C47E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5232-FCAC-994E-98D0-9B080B24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B33E1-4A75-3F41-B861-E9F54E60AF7E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F59-E857-3949-87D2-CF1D32B0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855-7E8E-F84E-A35D-618036C4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032F8-E29F-7244-BAE8-15488F1E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F173CC2-69D0-264E-87D6-21CA4FB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1" r:id="rId2"/>
    <p:sldLayoutId id="2147483692" r:id="rId3"/>
    <p:sldLayoutId id="2147483693" r:id="rId4"/>
    <p:sldLayoutId id="2147483681" r:id="rId5"/>
    <p:sldLayoutId id="2147483694" r:id="rId6"/>
    <p:sldLayoutId id="2147483695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A554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54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AD0D40-631A-4A4E-A339-C61E0F76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E1A00-5A6D-8E47-AB8E-1D99C47E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5232-FCAC-994E-98D0-9B080B24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B33E1-4A75-3F41-B861-E9F54E60AF7E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F59-E857-3949-87D2-CF1D32B0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855-7E8E-F84E-A35D-618036C4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032F8-E29F-7244-BAE8-15488F1E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F173CC2-69D0-264E-87D6-21CA4FB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0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A554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54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AD0D40-631A-4A4E-A339-C61E0F76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E1A00-5A6D-8E47-AB8E-1D99C47E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5232-FCAC-994E-98D0-9B080B24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D4E918-5F1C-497B-AD47-CCCB4F5556A2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F59-E857-3949-87D2-CF1D32B0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855-7E8E-F84E-A35D-618036C4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032F8-E29F-7244-BAE8-15488F1E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F173CC2-69D0-264E-87D6-21CA4FB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67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A554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54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635C7CEC-5EF0-B14F-B347-27DD35535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1520" y="1981200"/>
            <a:ext cx="8031480" cy="2255519"/>
          </a:xfrm>
        </p:spPr>
        <p:txBody>
          <a:bodyPr/>
          <a:lstStyle/>
          <a:p>
            <a:pPr algn="l"/>
            <a:r>
              <a:rPr lang="en-US" altLang="en-US" dirty="0"/>
              <a:t>New Mexico Standards Validation</a:t>
            </a:r>
          </a:p>
        </p:txBody>
      </p:sp>
      <p:sp>
        <p:nvSpPr>
          <p:cNvPr id="7170" name="Subtitle 2">
            <a:extLst>
              <a:ext uri="{FF2B5EF4-FFF2-40B4-BE49-F238E27FC236}">
                <a16:creationId xmlns:a16="http://schemas.microsoft.com/office/drawing/2014/main" id="{F9911196-BF6E-1343-B5C0-2508C3FAE5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1520" y="4624705"/>
            <a:ext cx="9144000" cy="1655762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bg1"/>
                </a:solidFill>
                <a:latin typeface="Arial"/>
                <a:cs typeface="Arial"/>
              </a:rPr>
              <a:t>November 16, 2022</a:t>
            </a:r>
          </a:p>
          <a:p>
            <a:pPr algn="l"/>
            <a:endParaRPr lang="en-US" alt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2A765-92D0-3D45-92B8-FEE0734EB978}"/>
              </a:ext>
            </a:extLst>
          </p:cNvPr>
          <p:cNvSpPr txBox="1"/>
          <p:nvPr/>
        </p:nvSpPr>
        <p:spPr>
          <a:xfrm>
            <a:off x="10668000" y="6280467"/>
            <a:ext cx="12025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Cognia, Inc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A745F6-3E98-9046-B37C-A88A1E7EED57}"/>
              </a:ext>
            </a:extLst>
          </p:cNvPr>
          <p:cNvSpPr/>
          <p:nvPr/>
        </p:nvSpPr>
        <p:spPr>
          <a:xfrm>
            <a:off x="152400" y="6280467"/>
            <a:ext cx="381000" cy="577533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9EF7D-2D50-6A40-A69C-20C321F0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548302" y="577533"/>
            <a:ext cx="3951418" cy="128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7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85B3-01B0-419D-A2DE-46A97320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Process, Results,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6B7CAF-AB55-855E-43D5-22D43A9A2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To evaluate and suggest cut points on iMSSA reading, language usage, math assessments appropriate for the NM educational context</a:t>
            </a:r>
          </a:p>
          <a:p>
            <a:r>
              <a:rPr lang="en-US" dirty="0"/>
              <a:t>Logistics</a:t>
            </a:r>
          </a:p>
          <a:p>
            <a:pPr lvl="1"/>
            <a:r>
              <a:rPr lang="en-US" dirty="0"/>
              <a:t>Conducted virtually, August 1-2</a:t>
            </a:r>
          </a:p>
          <a:p>
            <a:pPr lvl="1"/>
            <a:r>
              <a:rPr lang="en-US" dirty="0"/>
              <a:t>16 panelists recruited by PED reflecting a range of classroom teachers and administrators</a:t>
            </a:r>
          </a:p>
          <a:p>
            <a:pPr lvl="1"/>
            <a:r>
              <a:rPr lang="en-US" dirty="0"/>
              <a:t>Each panelist engaged in all grades within a subject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Panelists were organized according to the domain (Reading, Language Usage, or Math) in which each panelist had the most professional experience.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37D18-2431-4DEB-99E1-B51DB0F3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C14A2-8502-364F-BE62-8449E2050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A1A1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A1A1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55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A271-3A94-4E7D-AA4C-CD08991B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Process, Results,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31EB6-7D4A-7CCA-8E04-48AA85C2D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  <a:p>
            <a:pPr lvl="1"/>
            <a:r>
              <a:rPr lang="en-US" dirty="0"/>
              <a:t>Same Item Descriptor Matching Method as MSSA; panelists align item demands to borderline performance descriptions</a:t>
            </a:r>
          </a:p>
          <a:p>
            <a:pPr lvl="1"/>
            <a:r>
              <a:rPr lang="en-US" dirty="0"/>
              <a:t>Panelists reviewed ordered item content especially focused around target cut score locations</a:t>
            </a:r>
          </a:p>
          <a:p>
            <a:pPr lvl="1"/>
            <a:r>
              <a:rPr lang="en-US" dirty="0"/>
              <a:t>Target cut scores identified as % at/above performance level on MSSA</a:t>
            </a:r>
          </a:p>
          <a:p>
            <a:r>
              <a:rPr lang="en-US" dirty="0"/>
              <a:t>Outcomes</a:t>
            </a:r>
          </a:p>
          <a:p>
            <a:pPr lvl="1"/>
            <a:r>
              <a:rPr lang="en-US" dirty="0"/>
              <a:t>Adjustments were recommended on all tests</a:t>
            </a:r>
          </a:p>
          <a:p>
            <a:pPr lvl="1"/>
            <a:r>
              <a:rPr lang="en-US" dirty="0"/>
              <a:t>Recommendations provided and reviewed with PED</a:t>
            </a:r>
          </a:p>
          <a:p>
            <a:pPr lvl="1"/>
            <a:r>
              <a:rPr lang="en-US" dirty="0"/>
              <a:t>Updated cut points included in the FY23 BOY administration onward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31D3B-8ACD-4AA6-B25B-FD2A9E5E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C14A2-8502-364F-BE62-8449E2050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A1A1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A1A1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57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1AE6B5-D42C-4780-86BA-C07C4E19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Standards Validation Applied </a:t>
            </a:r>
            <a:br>
              <a:rPr lang="en-US" sz="4400" dirty="0"/>
            </a:br>
            <a:r>
              <a:rPr lang="en-US" sz="4400" dirty="0"/>
              <a:t>to 2021-2022 </a:t>
            </a:r>
            <a:r>
              <a:rPr lang="en-US" sz="4400" dirty="0" err="1"/>
              <a:t>iMSSA</a:t>
            </a:r>
            <a:r>
              <a:rPr lang="en-US" sz="4400" dirty="0"/>
              <a:t> EOY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DF2EFC-73BF-B6E5-4545-A2C7EE8DD2B3}"/>
              </a:ext>
            </a:extLst>
          </p:cNvPr>
          <p:cNvGraphicFramePr>
            <a:graphicFrameLocks noGrp="1"/>
          </p:cNvGraphicFramePr>
          <p:nvPr/>
        </p:nvGraphicFramePr>
        <p:xfrm>
          <a:off x="759176" y="2831977"/>
          <a:ext cx="3389248" cy="334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312">
                  <a:extLst>
                    <a:ext uri="{9D8B030D-6E8A-4147-A177-3AD203B41FA5}">
                      <a16:colId xmlns:a16="http://schemas.microsoft.com/office/drawing/2014/main" val="1798897772"/>
                    </a:ext>
                  </a:extLst>
                </a:gridCol>
                <a:gridCol w="765600">
                  <a:extLst>
                    <a:ext uri="{9D8B030D-6E8A-4147-A177-3AD203B41FA5}">
                      <a16:colId xmlns:a16="http://schemas.microsoft.com/office/drawing/2014/main" val="385225005"/>
                    </a:ext>
                  </a:extLst>
                </a:gridCol>
                <a:gridCol w="929024">
                  <a:extLst>
                    <a:ext uri="{9D8B030D-6E8A-4147-A177-3AD203B41FA5}">
                      <a16:colId xmlns:a16="http://schemas.microsoft.com/office/drawing/2014/main" val="268135585"/>
                    </a:ext>
                  </a:extLst>
                </a:gridCol>
                <a:gridCol w="847312">
                  <a:extLst>
                    <a:ext uri="{9D8B030D-6E8A-4147-A177-3AD203B41FA5}">
                      <a16:colId xmlns:a16="http://schemas.microsoft.com/office/drawing/2014/main" val="263633068"/>
                    </a:ext>
                  </a:extLst>
                </a:gridCol>
              </a:tblGrid>
              <a:tr h="5439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Grade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Needs Support%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Near Target%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On Target%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8410889"/>
                  </a:ext>
                </a:extLst>
              </a:tr>
              <a:tr h="466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42 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23 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5957204"/>
                  </a:ext>
                </a:extLst>
              </a:tr>
              <a:tr h="466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39 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7187227"/>
                  </a:ext>
                </a:extLst>
              </a:tr>
              <a:tr h="466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26 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37 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37 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791442"/>
                  </a:ext>
                </a:extLst>
              </a:tr>
              <a:tr h="466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6 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39 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0320039"/>
                  </a:ext>
                </a:extLst>
              </a:tr>
              <a:tr h="466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7 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37 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0500692"/>
                  </a:ext>
                </a:extLst>
              </a:tr>
              <a:tr h="466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8 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23 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343995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1AE445-EE27-957F-006C-938BA56E1FF6}"/>
              </a:ext>
            </a:extLst>
          </p:cNvPr>
          <p:cNvGraphicFramePr>
            <a:graphicFrameLocks noGrp="1"/>
          </p:cNvGraphicFramePr>
          <p:nvPr/>
        </p:nvGraphicFramePr>
        <p:xfrm>
          <a:off x="5128447" y="2831977"/>
          <a:ext cx="3547276" cy="334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819">
                  <a:extLst>
                    <a:ext uri="{9D8B030D-6E8A-4147-A177-3AD203B41FA5}">
                      <a16:colId xmlns:a16="http://schemas.microsoft.com/office/drawing/2014/main" val="1798897772"/>
                    </a:ext>
                  </a:extLst>
                </a:gridCol>
                <a:gridCol w="886819">
                  <a:extLst>
                    <a:ext uri="{9D8B030D-6E8A-4147-A177-3AD203B41FA5}">
                      <a16:colId xmlns:a16="http://schemas.microsoft.com/office/drawing/2014/main" val="385225005"/>
                    </a:ext>
                  </a:extLst>
                </a:gridCol>
                <a:gridCol w="886819">
                  <a:extLst>
                    <a:ext uri="{9D8B030D-6E8A-4147-A177-3AD203B41FA5}">
                      <a16:colId xmlns:a16="http://schemas.microsoft.com/office/drawing/2014/main" val="268135585"/>
                    </a:ext>
                  </a:extLst>
                </a:gridCol>
                <a:gridCol w="886819">
                  <a:extLst>
                    <a:ext uri="{9D8B030D-6E8A-4147-A177-3AD203B41FA5}">
                      <a16:colId xmlns:a16="http://schemas.microsoft.com/office/drawing/2014/main" val="263633068"/>
                    </a:ext>
                  </a:extLst>
                </a:gridCol>
              </a:tblGrid>
              <a:tr h="5527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Grade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Needs Support%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Near Target%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On Target%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8410889"/>
                  </a:ext>
                </a:extLst>
              </a:tr>
              <a:tr h="4550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5957204"/>
                  </a:ext>
                </a:extLst>
              </a:tr>
              <a:tr h="4550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037187227"/>
                  </a:ext>
                </a:extLst>
              </a:tr>
              <a:tr h="4700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51791442"/>
                  </a:ext>
                </a:extLst>
              </a:tr>
              <a:tr h="4700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6 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170320039"/>
                  </a:ext>
                </a:extLst>
              </a:tr>
              <a:tr h="4700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7 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00500692"/>
                  </a:ext>
                </a:extLst>
              </a:tr>
              <a:tr h="4700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8 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413439957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984B132-542B-0D23-F095-5F37F4877800}"/>
              </a:ext>
            </a:extLst>
          </p:cNvPr>
          <p:cNvGraphicFramePr>
            <a:graphicFrameLocks noGrp="1"/>
          </p:cNvGraphicFramePr>
          <p:nvPr/>
        </p:nvGraphicFramePr>
        <p:xfrm>
          <a:off x="9832424" y="2831978"/>
          <a:ext cx="1521376" cy="332024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87726">
                  <a:extLst>
                    <a:ext uri="{9D8B030D-6E8A-4147-A177-3AD203B41FA5}">
                      <a16:colId xmlns:a16="http://schemas.microsoft.com/office/drawing/2014/main" val="3773534745"/>
                    </a:ext>
                  </a:extLst>
                </a:gridCol>
                <a:gridCol w="733650">
                  <a:extLst>
                    <a:ext uri="{9D8B030D-6E8A-4147-A177-3AD203B41FA5}">
                      <a16:colId xmlns:a16="http://schemas.microsoft.com/office/drawing/2014/main" val="3302850468"/>
                    </a:ext>
                  </a:extLst>
                </a:gridCol>
              </a:tblGrid>
              <a:tr h="477589"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L.A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205702"/>
                  </a:ext>
                </a:extLst>
              </a:tr>
              <a:tr h="4775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250826"/>
                  </a:ext>
                </a:extLst>
              </a:tr>
              <a:tr h="4775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508166"/>
                  </a:ext>
                </a:extLst>
              </a:tr>
              <a:tr h="4775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26844"/>
                  </a:ext>
                </a:extLst>
              </a:tr>
              <a:tr h="4775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6 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976158"/>
                  </a:ext>
                </a:extLst>
              </a:tr>
              <a:tr h="4775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7 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210471"/>
                  </a:ext>
                </a:extLst>
              </a:tr>
              <a:tr h="454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8 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9572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0A2A15-313F-EF7A-5334-79C5B4C36CC6}"/>
              </a:ext>
            </a:extLst>
          </p:cNvPr>
          <p:cNvSpPr txBox="1"/>
          <p:nvPr/>
        </p:nvSpPr>
        <p:spPr>
          <a:xfrm>
            <a:off x="9758577" y="2086253"/>
            <a:ext cx="194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MSSA Spring 2022 Lang. Arts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16309E-3690-45BE-DF49-496A53305344}"/>
              </a:ext>
            </a:extLst>
          </p:cNvPr>
          <p:cNvCxnSpPr/>
          <p:nvPr/>
        </p:nvCxnSpPr>
        <p:spPr>
          <a:xfrm>
            <a:off x="9232777" y="1970843"/>
            <a:ext cx="0" cy="4522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9ABA5C-84C7-BBE6-9B72-6621D4CE2907}"/>
              </a:ext>
            </a:extLst>
          </p:cNvPr>
          <p:cNvSpPr txBox="1"/>
          <p:nvPr/>
        </p:nvSpPr>
        <p:spPr>
          <a:xfrm>
            <a:off x="580747" y="2242534"/>
            <a:ext cx="4435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err="1">
                <a:latin typeface="Arial"/>
                <a:cs typeface="Arial"/>
              </a:rPr>
              <a:t>iMSSA</a:t>
            </a:r>
            <a:r>
              <a:rPr lang="en-US" sz="1800" dirty="0">
                <a:latin typeface="Arial"/>
                <a:cs typeface="Arial"/>
              </a:rPr>
              <a:t> Reading Spring 2022 EOY</a:t>
            </a: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A66E7F-1425-C5C2-68AE-D1344F14BEBA}"/>
              </a:ext>
            </a:extLst>
          </p:cNvPr>
          <p:cNvSpPr txBox="1"/>
          <p:nvPr/>
        </p:nvSpPr>
        <p:spPr>
          <a:xfrm>
            <a:off x="4630080" y="2242534"/>
            <a:ext cx="4602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err="1">
                <a:latin typeface="Arial"/>
                <a:cs typeface="Arial"/>
              </a:rPr>
              <a:t>iMSSA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Language Usage</a:t>
            </a:r>
            <a:r>
              <a:rPr lang="en-US" sz="1800" dirty="0">
                <a:latin typeface="Arial"/>
                <a:cs typeface="Arial"/>
              </a:rPr>
              <a:t> Spring 2022 EOY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33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1AE6B5-D42C-4780-86BA-C07C4E19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en-US" sz="4400" dirty="0"/>
              <a:t>Standards Validation Applied </a:t>
            </a:r>
            <a:br>
              <a:rPr lang="en-US" sz="4400" dirty="0"/>
            </a:br>
            <a:r>
              <a:rPr lang="en-US" sz="4400" dirty="0"/>
              <a:t>to 2021-2022 iMSSA EOY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7D8ACD-2B56-43BB-81F9-F6989B23B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583170"/>
            <a:ext cx="10515600" cy="45245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	</a:t>
            </a:r>
            <a:r>
              <a:rPr lang="en-US" sz="1800" dirty="0" err="1">
                <a:latin typeface="Arial"/>
                <a:cs typeface="Arial"/>
              </a:rPr>
              <a:t>iMSSA</a:t>
            </a:r>
            <a:r>
              <a:rPr lang="en-US" sz="1800" dirty="0">
                <a:latin typeface="Arial"/>
                <a:cs typeface="Arial"/>
              </a:rPr>
              <a:t> Math Spring 2022 EOY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>
              <a:latin typeface="Arial"/>
              <a:cs typeface="Arial"/>
            </a:endParaRPr>
          </a:p>
          <a:p>
            <a:pPr lvl="1">
              <a:buClr>
                <a:srgbClr val="FF554D"/>
              </a:buClr>
            </a:pPr>
            <a:endParaRPr lang="en-US" sz="1600" dirty="0">
              <a:latin typeface="Arial"/>
              <a:cs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DF2EFC-73BF-B6E5-4545-A2C7EE8DD2B3}"/>
              </a:ext>
            </a:extLst>
          </p:cNvPr>
          <p:cNvGraphicFramePr>
            <a:graphicFrameLocks noGrp="1"/>
          </p:cNvGraphicFramePr>
          <p:nvPr/>
        </p:nvGraphicFramePr>
        <p:xfrm>
          <a:off x="1574171" y="2601157"/>
          <a:ext cx="3389248" cy="334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312">
                  <a:extLst>
                    <a:ext uri="{9D8B030D-6E8A-4147-A177-3AD203B41FA5}">
                      <a16:colId xmlns:a16="http://schemas.microsoft.com/office/drawing/2014/main" val="1798897772"/>
                    </a:ext>
                  </a:extLst>
                </a:gridCol>
                <a:gridCol w="765600">
                  <a:extLst>
                    <a:ext uri="{9D8B030D-6E8A-4147-A177-3AD203B41FA5}">
                      <a16:colId xmlns:a16="http://schemas.microsoft.com/office/drawing/2014/main" val="385225005"/>
                    </a:ext>
                  </a:extLst>
                </a:gridCol>
                <a:gridCol w="929024">
                  <a:extLst>
                    <a:ext uri="{9D8B030D-6E8A-4147-A177-3AD203B41FA5}">
                      <a16:colId xmlns:a16="http://schemas.microsoft.com/office/drawing/2014/main" val="268135585"/>
                    </a:ext>
                  </a:extLst>
                </a:gridCol>
                <a:gridCol w="847312">
                  <a:extLst>
                    <a:ext uri="{9D8B030D-6E8A-4147-A177-3AD203B41FA5}">
                      <a16:colId xmlns:a16="http://schemas.microsoft.com/office/drawing/2014/main" val="263633068"/>
                    </a:ext>
                  </a:extLst>
                </a:gridCol>
              </a:tblGrid>
              <a:tr h="5498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Grade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Needs Support%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Near Target%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On Target%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8410889"/>
                  </a:ext>
                </a:extLst>
              </a:tr>
              <a:tr h="466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5957204"/>
                  </a:ext>
                </a:extLst>
              </a:tr>
              <a:tr h="466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037187227"/>
                  </a:ext>
                </a:extLst>
              </a:tr>
              <a:tr h="466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51791442"/>
                  </a:ext>
                </a:extLst>
              </a:tr>
              <a:tr h="466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39737340"/>
                  </a:ext>
                </a:extLst>
              </a:tr>
              <a:tr h="466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902785717"/>
                  </a:ext>
                </a:extLst>
              </a:tr>
              <a:tr h="466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246789068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4B48676-76D9-028D-B31E-5960E7B1A872}"/>
              </a:ext>
            </a:extLst>
          </p:cNvPr>
          <p:cNvCxnSpPr/>
          <p:nvPr/>
        </p:nvCxnSpPr>
        <p:spPr>
          <a:xfrm>
            <a:off x="6070242" y="1846555"/>
            <a:ext cx="0" cy="4522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76D6D2-1EA5-A978-056B-5DC29E599716}"/>
              </a:ext>
            </a:extLst>
          </p:cNvPr>
          <p:cNvGraphicFramePr>
            <a:graphicFrameLocks noGrp="1"/>
          </p:cNvGraphicFramePr>
          <p:nvPr/>
        </p:nvGraphicFramePr>
        <p:xfrm>
          <a:off x="7859698" y="2629900"/>
          <a:ext cx="1521376" cy="332024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69397">
                  <a:extLst>
                    <a:ext uri="{9D8B030D-6E8A-4147-A177-3AD203B41FA5}">
                      <a16:colId xmlns:a16="http://schemas.microsoft.com/office/drawing/2014/main" val="3673581596"/>
                    </a:ext>
                  </a:extLst>
                </a:gridCol>
                <a:gridCol w="751979">
                  <a:extLst>
                    <a:ext uri="{9D8B030D-6E8A-4147-A177-3AD203B41FA5}">
                      <a16:colId xmlns:a16="http://schemas.microsoft.com/office/drawing/2014/main" val="2031467849"/>
                    </a:ext>
                  </a:extLst>
                </a:gridCol>
              </a:tblGrid>
              <a:tr h="477589"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00004"/>
                  </a:ext>
                </a:extLst>
              </a:tr>
              <a:tr h="4775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767368"/>
                  </a:ext>
                </a:extLst>
              </a:tr>
              <a:tr h="4775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721892"/>
                  </a:ext>
                </a:extLst>
              </a:tr>
              <a:tr h="4775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050475"/>
                  </a:ext>
                </a:extLst>
              </a:tr>
              <a:tr h="4775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6 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852835"/>
                  </a:ext>
                </a:extLst>
              </a:tr>
              <a:tr h="4775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7 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780735"/>
                  </a:ext>
                </a:extLst>
              </a:tr>
              <a:tr h="4547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8 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0691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A425F58-A417-4736-6E9D-88C85BFDEB88}"/>
              </a:ext>
            </a:extLst>
          </p:cNvPr>
          <p:cNvSpPr txBox="1"/>
          <p:nvPr/>
        </p:nvSpPr>
        <p:spPr>
          <a:xfrm>
            <a:off x="7177066" y="2028300"/>
            <a:ext cx="414586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Math Spring 2022 MSSA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FDF-72EE-B085-1E59-880ACD91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BOY 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6F270-D872-05F9-739B-5081822EA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2021-2022 BOY	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E91146-205A-9856-44A8-27DB16FE8F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163" y="2505075"/>
            <a:ext cx="5183188" cy="36845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EB64F-27A3-F30B-DF43-80C0B7744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2022-2023 BOY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797A46-DF94-C2BB-BEC4-938C9F084D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43650" y="2505075"/>
            <a:ext cx="5008561" cy="368458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C1B3C-2FE1-4A37-10C0-8F28DDCD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BAB9-B75C-7A45-A2EA-735C7B56B38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1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FDF-72EE-B085-1E59-880ACD91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BOY Language Usage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6F270-D872-05F9-739B-5081822EA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2021-2022 BOY	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EB64F-27A3-F30B-DF43-80C0B7744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2022-2023 BOY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C1B3C-2FE1-4A37-10C0-8F28DDCD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BAB9-B75C-7A45-A2EA-735C7B56B38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D59C5C-AB4C-F474-9492-E442B19B3A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4536" y="2505075"/>
            <a:ext cx="4768290" cy="368458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B4BEA4F-7BB3-997A-03AC-35DFF77E36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79649" y="2505075"/>
            <a:ext cx="4768290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6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FDF-72EE-B085-1E59-880ACD91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BOY Math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6F270-D872-05F9-739B-5081822EA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2021-2022 BOY	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EB64F-27A3-F30B-DF43-80C0B7744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2022-2023 BOY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C1B3C-2FE1-4A37-10C0-8F28DDCD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BAB9-B75C-7A45-A2EA-735C7B56B3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5A78B7-0531-497B-DA48-F57E02FAAA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4536" y="2505075"/>
            <a:ext cx="4768290" cy="368458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C18103-C37C-46F6-1C1A-67B05F0A3E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79649" y="2505075"/>
            <a:ext cx="4768290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2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F7CC36-9CDD-4266-9F3F-BB80F2CCF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885" y="2024930"/>
            <a:ext cx="9670230" cy="2808140"/>
          </a:xfrm>
        </p:spPr>
        <p:txBody>
          <a:bodyPr anchor="t"/>
          <a:lstStyle/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Georgia"/>
              </a:rPr>
              <a:t>Using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iMSSA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Results</a:t>
            </a:r>
            <a:br>
              <a:rPr lang="en-US" dirty="0">
                <a:solidFill>
                  <a:srgbClr val="FFFFFF"/>
                </a:solidFill>
                <a:latin typeface="Georgia"/>
              </a:rPr>
            </a:br>
            <a:br>
              <a:rPr lang="en-US" sz="3600" dirty="0">
                <a:latin typeface="Georgia"/>
              </a:rPr>
            </a:b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9B5A8-A693-4E3D-A844-212CF1A6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1BA22-0E5D-2342-A729-936095DC84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A1A1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A1A1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9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F0CDB-42B7-386C-6309-EAE3DD80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6AACD-374A-DA7B-0F5A-C6CA4D44B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iMSSA tests are designed to measure students’ knowledge and skill of the New Mexico college- and career-ready content standards by subject and grade</a:t>
            </a:r>
          </a:p>
          <a:p>
            <a:r>
              <a:rPr lang="en-US" dirty="0"/>
              <a:t>MSSA designed to assess the same content standards</a:t>
            </a:r>
          </a:p>
          <a:p>
            <a:r>
              <a:rPr lang="en-US" dirty="0"/>
              <a:t>Similar test designs between iMSSA and MSSA; similar blueprints and item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86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020D-9D10-7EB0-CF5D-1D38029E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Educators, schools, and districts can use results from iMSSA to…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9199-33F2-A16D-2876-A3A1C7008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…Describe student achievement with respect to mastery of the content standards.</a:t>
            </a:r>
          </a:p>
          <a:p>
            <a:r>
              <a:rPr lang="en-US" dirty="0"/>
              <a:t>…Predict mastery of the content standards by the end of the school year.</a:t>
            </a:r>
          </a:p>
          <a:p>
            <a:r>
              <a:rPr lang="en-US" dirty="0"/>
              <a:t>…Monitor student progress towards mastery of content standards throughout the school year. </a:t>
            </a:r>
          </a:p>
          <a:p>
            <a:r>
              <a:rPr lang="en-US" dirty="0"/>
              <a:t>…Support instructional planning for groups of students.</a:t>
            </a:r>
          </a:p>
        </p:txBody>
      </p:sp>
    </p:spTree>
    <p:extLst>
      <p:ext uri="{BB962C8B-B14F-4D97-AF65-F5344CB8AC3E}">
        <p14:creationId xmlns:p14="http://schemas.microsoft.com/office/powerpoint/2010/main" val="324844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635C7CEC-5EF0-B14F-B347-27DD35535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1520" y="1658678"/>
            <a:ext cx="8031480" cy="3341237"/>
          </a:xfrm>
        </p:spPr>
        <p:txBody>
          <a:bodyPr/>
          <a:lstStyle/>
          <a:p>
            <a:pPr algn="l"/>
            <a:br>
              <a:rPr lang="en-US" altLang="en-US" dirty="0"/>
            </a:br>
            <a:r>
              <a:rPr lang="en-US" altLang="en-US" sz="5400" dirty="0"/>
              <a:t>PED</a:t>
            </a:r>
            <a:br>
              <a:rPr lang="en-US" altLang="en-US" dirty="0"/>
            </a:br>
            <a:r>
              <a:rPr lang="en-US" altLang="en-US" sz="2400" dirty="0"/>
              <a:t>Lynn Vasquez – Assessment &amp; LMS Division Director</a:t>
            </a:r>
            <a:br>
              <a:rPr lang="en-US" altLang="en-US" dirty="0"/>
            </a:br>
            <a:r>
              <a:rPr lang="en-US" altLang="en-US" sz="2400" dirty="0"/>
              <a:t>Nick Salazar – Assistant Director of Assessment</a:t>
            </a:r>
            <a:br>
              <a:rPr lang="en-US" altLang="en-US" sz="2400" dirty="0"/>
            </a:br>
            <a:r>
              <a:rPr lang="en-US" altLang="en-US" sz="5400" dirty="0"/>
              <a:t>Cognia</a:t>
            </a:r>
            <a:br>
              <a:rPr lang="en-US" altLang="en-US" dirty="0"/>
            </a:br>
            <a:r>
              <a:rPr lang="en-US" altLang="en-US" sz="2400" dirty="0"/>
              <a:t>Larry Ehret – Lead Program Manager</a:t>
            </a:r>
            <a:br>
              <a:rPr lang="en-US" altLang="en-US" sz="2400" dirty="0"/>
            </a:br>
            <a:r>
              <a:rPr lang="en-US" altLang="en-US" sz="2400" dirty="0"/>
              <a:t>Matthew Gushta – Vice President Research and Analytics</a:t>
            </a:r>
            <a:br>
              <a:rPr lang="en-US" altLang="en-US" sz="2400" dirty="0"/>
            </a:br>
            <a:r>
              <a:rPr lang="en-US" altLang="en-US" sz="2400" dirty="0"/>
              <a:t>Sarah Owens – Sr. Program Manager</a:t>
            </a:r>
            <a:br>
              <a:rPr lang="en-US" altLang="en-US" sz="2400" dirty="0"/>
            </a:br>
            <a:r>
              <a:rPr lang="en-US" altLang="en-US" sz="2400" dirty="0"/>
              <a:t>Mara Allaire – Program Manager</a:t>
            </a:r>
            <a:br>
              <a:rPr lang="en-US" altLang="en-US" sz="2400" dirty="0"/>
            </a:br>
            <a:r>
              <a:rPr lang="en-US" altLang="en-US" sz="2400" dirty="0"/>
              <a:t>Greg Howell – Director Mountain Region</a:t>
            </a:r>
            <a:br>
              <a:rPr lang="en-US" altLang="en-US" sz="2400" dirty="0"/>
            </a:br>
            <a:r>
              <a:rPr lang="en-US" altLang="en-US" sz="2400" dirty="0"/>
              <a:t>Karen Whisler – Director Content Development</a:t>
            </a:r>
            <a:endParaRPr lang="en-US" altLang="en-US" dirty="0"/>
          </a:p>
        </p:txBody>
      </p:sp>
      <p:sp>
        <p:nvSpPr>
          <p:cNvPr id="7170" name="Subtitle 2">
            <a:extLst>
              <a:ext uri="{FF2B5EF4-FFF2-40B4-BE49-F238E27FC236}">
                <a16:creationId xmlns:a16="http://schemas.microsoft.com/office/drawing/2014/main" id="{F9911196-BF6E-1343-B5C0-2508C3FAE5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1520" y="4624705"/>
            <a:ext cx="9144000" cy="1655762"/>
          </a:xfrm>
        </p:spPr>
        <p:txBody>
          <a:bodyPr/>
          <a:lstStyle/>
          <a:p>
            <a:pPr algn="l"/>
            <a:endParaRPr lang="en-US" alt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en-US" alt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en-US" altLang="en-US" dirty="0">
                <a:solidFill>
                  <a:schemeClr val="bg1"/>
                </a:solidFill>
                <a:latin typeface="Arial"/>
                <a:cs typeface="Arial"/>
              </a:rPr>
              <a:t>November 16, 2022</a:t>
            </a:r>
          </a:p>
          <a:p>
            <a:pPr algn="l"/>
            <a:endParaRPr lang="en-US" alt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2A765-92D0-3D45-92B8-FEE0734EB978}"/>
              </a:ext>
            </a:extLst>
          </p:cNvPr>
          <p:cNvSpPr txBox="1"/>
          <p:nvPr/>
        </p:nvSpPr>
        <p:spPr>
          <a:xfrm>
            <a:off x="10668000" y="6280467"/>
            <a:ext cx="12025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Cognia, Inc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A745F6-3E98-9046-B37C-A88A1E7EED57}"/>
              </a:ext>
            </a:extLst>
          </p:cNvPr>
          <p:cNvSpPr/>
          <p:nvPr/>
        </p:nvSpPr>
        <p:spPr>
          <a:xfrm>
            <a:off x="152400" y="6280467"/>
            <a:ext cx="381000" cy="577533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9EF7D-2D50-6A40-A69C-20C321F0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548302" y="577533"/>
            <a:ext cx="3951418" cy="128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5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7CA1-E49E-AB67-0D05-622A610B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Messaging – iMSSA – MSSA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6BA9B-63F1-7A29-8ACE-B9F8F74E6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Setting – MSSA</a:t>
            </a:r>
          </a:p>
          <a:p>
            <a:r>
              <a:rPr lang="en-US" dirty="0"/>
              <a:t>Standards Validation iMSSA</a:t>
            </a:r>
          </a:p>
          <a:p>
            <a:r>
              <a:rPr lang="en-US" dirty="0"/>
              <a:t>iMSSA and MSSA; similar blueprints and item types</a:t>
            </a:r>
          </a:p>
          <a:p>
            <a:pPr lvl="1"/>
            <a:r>
              <a:rPr lang="en-US" dirty="0"/>
              <a:t>Similarity of content standards</a:t>
            </a:r>
          </a:p>
          <a:p>
            <a:pPr lvl="1"/>
            <a:r>
              <a:rPr lang="en-US" dirty="0"/>
              <a:t>iMSSA as one (of multiple) indicator of progress towards MSSA proficiency</a:t>
            </a:r>
          </a:p>
          <a:p>
            <a:r>
              <a:rPr lang="en-US" dirty="0"/>
              <a:t>Post SS and SV Cognia can confirm that performance on the iMSSA can be used as an indicator of how likely a student is to be Proficient or above on the MSSA.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EB3FC-CC40-9A13-34F5-8B50BBC5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6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D7530029-9BE1-5E40-8B8D-92392652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A1F8FF-43AF-4649-B267-3033908E2F77}"/>
              </a:ext>
            </a:extLst>
          </p:cNvPr>
          <p:cNvSpPr/>
          <p:nvPr/>
        </p:nvSpPr>
        <p:spPr>
          <a:xfrm>
            <a:off x="0" y="5354320"/>
            <a:ext cx="12192000" cy="150368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7">
            <a:extLst>
              <a:ext uri="{FF2B5EF4-FFF2-40B4-BE49-F238E27FC236}">
                <a16:creationId xmlns:a16="http://schemas.microsoft.com/office/drawing/2014/main" id="{4D5843BE-28F6-4F4B-9AD2-474491B40C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747713"/>
            <a:ext cx="9144000" cy="2014537"/>
          </a:xfrm>
        </p:spPr>
        <p:txBody>
          <a:bodyPr anchor="ctr"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18435" name="Subtitle 8">
            <a:extLst>
              <a:ext uri="{FF2B5EF4-FFF2-40B4-BE49-F238E27FC236}">
                <a16:creationId xmlns:a16="http://schemas.microsoft.com/office/drawing/2014/main" id="{76C73968-E9AC-9944-938E-AB8E22FC50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760720"/>
            <a:ext cx="9144000" cy="109728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18436" name="Picture 10">
            <a:extLst>
              <a:ext uri="{FF2B5EF4-FFF2-40B4-BE49-F238E27FC236}">
                <a16:creationId xmlns:a16="http://schemas.microsoft.com/office/drawing/2014/main" id="{2BC09870-AD40-6B43-9F65-192CA492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0390">
            <a:off x="5072857" y="2680630"/>
            <a:ext cx="19415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B4664989-9185-D64B-8BEE-272FFD8C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D7530029-9BE1-5E40-8B8D-92392652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A1F8FF-43AF-4649-B267-3033908E2F77}"/>
              </a:ext>
            </a:extLst>
          </p:cNvPr>
          <p:cNvSpPr/>
          <p:nvPr/>
        </p:nvSpPr>
        <p:spPr>
          <a:xfrm>
            <a:off x="0" y="5354320"/>
            <a:ext cx="12192000" cy="150368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7">
            <a:extLst>
              <a:ext uri="{FF2B5EF4-FFF2-40B4-BE49-F238E27FC236}">
                <a16:creationId xmlns:a16="http://schemas.microsoft.com/office/drawing/2014/main" id="{4D5843BE-28F6-4F4B-9AD2-474491B40C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747713"/>
            <a:ext cx="9144000" cy="2014537"/>
          </a:xfrm>
        </p:spPr>
        <p:txBody>
          <a:bodyPr anchor="ctr"/>
          <a:lstStyle/>
          <a:p>
            <a:r>
              <a:rPr lang="en-US" altLang="en-US" dirty="0"/>
              <a:t>Knowledge is Opportunity</a:t>
            </a:r>
          </a:p>
        </p:txBody>
      </p:sp>
      <p:sp>
        <p:nvSpPr>
          <p:cNvPr id="18435" name="Subtitle 8">
            <a:extLst>
              <a:ext uri="{FF2B5EF4-FFF2-40B4-BE49-F238E27FC236}">
                <a16:creationId xmlns:a16="http://schemas.microsoft.com/office/drawing/2014/main" id="{76C73968-E9AC-9944-938E-AB8E22FC50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760720"/>
            <a:ext cx="9144000" cy="1097280"/>
          </a:xfrm>
        </p:spPr>
        <p:txBody>
          <a:bodyPr/>
          <a:lstStyle/>
          <a:p>
            <a:r>
              <a:rPr lang="en-US" altLang="en-US"/>
              <a:t>Cognia is a global nonprofit that has the knowledge to help schools improve outcomes for all learners.</a:t>
            </a:r>
          </a:p>
        </p:txBody>
      </p:sp>
      <p:pic>
        <p:nvPicPr>
          <p:cNvPr id="18436" name="Picture 10">
            <a:extLst>
              <a:ext uri="{FF2B5EF4-FFF2-40B4-BE49-F238E27FC236}">
                <a16:creationId xmlns:a16="http://schemas.microsoft.com/office/drawing/2014/main" id="{2BC09870-AD40-6B43-9F65-192CA492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0390">
            <a:off x="5072857" y="2680630"/>
            <a:ext cx="19415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B4664989-9185-D64B-8BEE-272FFD8C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90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B259-82E3-BD43-E040-80FA3E9B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D5E9-C4EA-6B5D-AA21-7C6814786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Overview of MSSA Standard Setting Process and Results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1A1A1A"/>
                </a:solidFill>
                <a:ea typeface="Times New Roman" panose="02020603050405020304" pitchFamily="18" charset="0"/>
              </a:rPr>
              <a:t>Overview of iMSSA</a:t>
            </a:r>
            <a:r>
              <a:rPr lang="en-US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Standards Validation Process and Results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1A1A1A"/>
                </a:solidFill>
                <a:ea typeface="Times New Roman" panose="02020603050405020304" pitchFamily="18" charset="0"/>
              </a:rPr>
              <a:t>Using </a:t>
            </a:r>
            <a:r>
              <a:rPr lang="en-US" dirty="0" err="1">
                <a:solidFill>
                  <a:srgbClr val="1A1A1A"/>
                </a:solidFill>
                <a:ea typeface="Times New Roman" panose="02020603050405020304" pitchFamily="18" charset="0"/>
              </a:rPr>
              <a:t>iMSAA</a:t>
            </a:r>
            <a:r>
              <a:rPr lang="en-US" dirty="0">
                <a:solidFill>
                  <a:srgbClr val="1A1A1A"/>
                </a:solidFill>
                <a:ea typeface="Times New Roman" panose="02020603050405020304" pitchFamily="18" charset="0"/>
              </a:rPr>
              <a:t> results</a:t>
            </a:r>
            <a:endParaRPr lang="en-US" dirty="0">
              <a:solidFill>
                <a:srgbClr val="1A1A1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solidFill>
                <a:srgbClr val="1A1A1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solidFill>
                <a:srgbClr val="1A1A1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F7CC36-9CDD-4266-9F3F-BB80F2CCF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885" y="2024930"/>
            <a:ext cx="9670230" cy="2808140"/>
          </a:xfrm>
        </p:spPr>
        <p:txBody>
          <a:bodyPr anchor="t"/>
          <a:lstStyle/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Georgia"/>
              </a:rPr>
              <a:t>Overview of Standard Setting Process and Results</a:t>
            </a:r>
            <a:br>
              <a:rPr lang="en-US" dirty="0">
                <a:solidFill>
                  <a:srgbClr val="FFFFFF"/>
                </a:solidFill>
                <a:latin typeface="Georgia"/>
              </a:rPr>
            </a:br>
            <a:br>
              <a:rPr lang="en-US" sz="3600" dirty="0">
                <a:latin typeface="Georgia"/>
              </a:rPr>
            </a:b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Georgia"/>
              </a:rPr>
              <a:t>MSSA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9B5A8-A693-4E3D-A844-212CF1A6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1AE6B5-D42C-4780-86BA-C07C4E19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sz="4400">
                <a:latin typeface="Arial"/>
                <a:cs typeface="Arial"/>
              </a:rPr>
              <a:t>Standard Setting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7D8ACD-2B56-43BB-81F9-F6989B23B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583170"/>
            <a:ext cx="10515600" cy="4524520"/>
          </a:xfrm>
        </p:spPr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The Item-Descriptor (ID) Matching method was used</a:t>
            </a:r>
            <a:endParaRPr lang="en-US" sz="2400" dirty="0"/>
          </a:p>
          <a:p>
            <a:pPr lvl="1"/>
            <a:r>
              <a:rPr lang="en-US" dirty="0">
                <a:latin typeface="Arial"/>
                <a:cs typeface="Arial"/>
              </a:rPr>
              <a:t>The workshop was held from July 11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-15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of 2022. 67 panelists participated in the standard setting</a:t>
            </a:r>
          </a:p>
          <a:p>
            <a:pPr lvl="1"/>
            <a:r>
              <a:rPr lang="en-US" dirty="0">
                <a:latin typeface="Arial"/>
                <a:cs typeface="Arial"/>
              </a:rPr>
              <a:t>67 Panelists chosen by PED with extensive teaching experience and content knowledge</a:t>
            </a:r>
          </a:p>
          <a:p>
            <a:pPr lvl="2"/>
            <a:r>
              <a:rPr lang="en-US" dirty="0">
                <a:latin typeface="Arial"/>
                <a:cs typeface="Arial"/>
              </a:rPr>
              <a:t>8-11 Panelists per grade band and subject area.</a:t>
            </a:r>
          </a:p>
          <a:p>
            <a:pPr lvl="1"/>
            <a:r>
              <a:rPr lang="en-US" dirty="0">
                <a:latin typeface="Arial"/>
                <a:cs typeface="Arial"/>
              </a:rPr>
              <a:t>Approved cuts used to guide iMSSA standards validation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1371600" lvl="3" indent="0">
              <a:buNone/>
            </a:pP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C71-6F86-821B-8B01-93964990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Panel Demographic Breakdown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9AFC91-4A06-762D-8F5B-6E010A8B7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713933"/>
              </p:ext>
            </p:extLst>
          </p:nvPr>
        </p:nvGraphicFramePr>
        <p:xfrm>
          <a:off x="838200" y="1825625"/>
          <a:ext cx="10515596" cy="354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181">
                  <a:extLst>
                    <a:ext uri="{9D8B030D-6E8A-4147-A177-3AD203B41FA5}">
                      <a16:colId xmlns:a16="http://schemas.microsoft.com/office/drawing/2014/main" val="2308825708"/>
                    </a:ext>
                  </a:extLst>
                </a:gridCol>
                <a:gridCol w="2265216">
                  <a:extLst>
                    <a:ext uri="{9D8B030D-6E8A-4147-A177-3AD203B41FA5}">
                      <a16:colId xmlns:a16="http://schemas.microsoft.com/office/drawing/2014/main" val="407811268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52152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/>
                          <a:cs typeface="Arial"/>
                        </a:rPr>
                        <a:t>Demographic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/>
                          <a:cs typeface="Arial"/>
                        </a:rPr>
                        <a:t>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5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Asian/Pacific Islander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14.93%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271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Black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2.99%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9845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Hispanic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26.87%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55579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Prefer not to answer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2840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White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38.81%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50476219"/>
                  </a:ext>
                </a:extLst>
              </a:tr>
              <a:tr h="2164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Blanks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14.93%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47267569"/>
                  </a:ext>
                </a:extLst>
              </a:tr>
              <a:tr h="2164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67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167809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2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1AE6B5-D42C-4780-86BA-C07C4E19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sz="4400">
                <a:latin typeface="Arial"/>
                <a:cs typeface="Arial"/>
              </a:rPr>
              <a:t>Standard Setting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7D8ACD-2B56-43BB-81F9-F6989B23B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583170"/>
            <a:ext cx="10515600" cy="452452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ELA                                                  Math      </a:t>
            </a:r>
            <a:endParaRPr lang="en-US"/>
          </a:p>
          <a:p>
            <a:endParaRPr lang="en-US"/>
          </a:p>
          <a:p>
            <a:endParaRPr lang="en-US">
              <a:latin typeface="Arial"/>
              <a:cs typeface="Arial"/>
            </a:endParaRPr>
          </a:p>
          <a:p>
            <a:pPr lvl="1">
              <a:buClr>
                <a:srgbClr val="FF554D"/>
              </a:buClr>
            </a:pPr>
            <a:endParaRPr lang="en-US" sz="1600">
              <a:latin typeface="Arial"/>
              <a:cs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DF2EFC-73BF-B6E5-4545-A2C7EE8DD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64720"/>
              </p:ext>
            </p:extLst>
          </p:nvPr>
        </p:nvGraphicFramePr>
        <p:xfrm>
          <a:off x="872836" y="2077375"/>
          <a:ext cx="5048568" cy="378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312">
                  <a:extLst>
                    <a:ext uri="{9D8B030D-6E8A-4147-A177-3AD203B41FA5}">
                      <a16:colId xmlns:a16="http://schemas.microsoft.com/office/drawing/2014/main" val="1798897772"/>
                    </a:ext>
                  </a:extLst>
                </a:gridCol>
                <a:gridCol w="765600">
                  <a:extLst>
                    <a:ext uri="{9D8B030D-6E8A-4147-A177-3AD203B41FA5}">
                      <a16:colId xmlns:a16="http://schemas.microsoft.com/office/drawing/2014/main" val="385225005"/>
                    </a:ext>
                  </a:extLst>
                </a:gridCol>
                <a:gridCol w="929024">
                  <a:extLst>
                    <a:ext uri="{9D8B030D-6E8A-4147-A177-3AD203B41FA5}">
                      <a16:colId xmlns:a16="http://schemas.microsoft.com/office/drawing/2014/main" val="268135585"/>
                    </a:ext>
                  </a:extLst>
                </a:gridCol>
                <a:gridCol w="847312">
                  <a:extLst>
                    <a:ext uri="{9D8B030D-6E8A-4147-A177-3AD203B41FA5}">
                      <a16:colId xmlns:a16="http://schemas.microsoft.com/office/drawing/2014/main" val="263633068"/>
                    </a:ext>
                  </a:extLst>
                </a:gridCol>
                <a:gridCol w="847312">
                  <a:extLst>
                    <a:ext uri="{9D8B030D-6E8A-4147-A177-3AD203B41FA5}">
                      <a16:colId xmlns:a16="http://schemas.microsoft.com/office/drawing/2014/main" val="1140563500"/>
                    </a:ext>
                  </a:extLst>
                </a:gridCol>
                <a:gridCol w="812008">
                  <a:extLst>
                    <a:ext uri="{9D8B030D-6E8A-4147-A177-3AD203B41FA5}">
                      <a16:colId xmlns:a16="http://schemas.microsoft.com/office/drawing/2014/main" val="1097820909"/>
                    </a:ext>
                  </a:extLst>
                </a:gridCol>
              </a:tblGrid>
              <a:tr h="5498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Grade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Novice 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Nearing Proficient 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Proficient 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Advanced 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effectLst/>
                      </a:endParaRPr>
                    </a:p>
                    <a:p>
                      <a:pPr algn="ctr"/>
                      <a:r>
                        <a:rPr lang="en-US" sz="1200">
                          <a:effectLst/>
                        </a:rPr>
                        <a:t>Proficient + Advanced %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8410889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3 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26.86 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40.58 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16.20 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16.36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32.57 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5957204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4 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30.38 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33.64 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21.60 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14.37 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35.98 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7187227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5 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34.44 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29.66 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22.17 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13.73 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35.90 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791442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6 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22.14 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44.65 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20.14 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13.07 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33.20 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0320039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7 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19.79 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45.23 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20.74 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14.25 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34.98 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0500692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8 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33.35 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33.16 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16.39 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17.09 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33.48 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343995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1AE445-EE27-957F-006C-938BA56E1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01327"/>
              </p:ext>
            </p:extLst>
          </p:nvPr>
        </p:nvGraphicFramePr>
        <p:xfrm>
          <a:off x="6399051" y="2068498"/>
          <a:ext cx="5283964" cy="380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819">
                  <a:extLst>
                    <a:ext uri="{9D8B030D-6E8A-4147-A177-3AD203B41FA5}">
                      <a16:colId xmlns:a16="http://schemas.microsoft.com/office/drawing/2014/main" val="1798897772"/>
                    </a:ext>
                  </a:extLst>
                </a:gridCol>
                <a:gridCol w="886819">
                  <a:extLst>
                    <a:ext uri="{9D8B030D-6E8A-4147-A177-3AD203B41FA5}">
                      <a16:colId xmlns:a16="http://schemas.microsoft.com/office/drawing/2014/main" val="385225005"/>
                    </a:ext>
                  </a:extLst>
                </a:gridCol>
                <a:gridCol w="886819">
                  <a:extLst>
                    <a:ext uri="{9D8B030D-6E8A-4147-A177-3AD203B41FA5}">
                      <a16:colId xmlns:a16="http://schemas.microsoft.com/office/drawing/2014/main" val="268135585"/>
                    </a:ext>
                  </a:extLst>
                </a:gridCol>
                <a:gridCol w="886819">
                  <a:extLst>
                    <a:ext uri="{9D8B030D-6E8A-4147-A177-3AD203B41FA5}">
                      <a16:colId xmlns:a16="http://schemas.microsoft.com/office/drawing/2014/main" val="263633068"/>
                    </a:ext>
                  </a:extLst>
                </a:gridCol>
                <a:gridCol w="886819">
                  <a:extLst>
                    <a:ext uri="{9D8B030D-6E8A-4147-A177-3AD203B41FA5}">
                      <a16:colId xmlns:a16="http://schemas.microsoft.com/office/drawing/2014/main" val="1140563500"/>
                    </a:ext>
                  </a:extLst>
                </a:gridCol>
                <a:gridCol w="849869">
                  <a:extLst>
                    <a:ext uri="{9D8B030D-6E8A-4147-A177-3AD203B41FA5}">
                      <a16:colId xmlns:a16="http://schemas.microsoft.com/office/drawing/2014/main" val="1097820909"/>
                    </a:ext>
                  </a:extLst>
                </a:gridCol>
              </a:tblGrid>
              <a:tr h="4600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Grade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Novice 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Nearing Proficient 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Proficient 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Advanced 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effectLst/>
                      </a:endParaRPr>
                    </a:p>
                    <a:p>
                      <a:pPr algn="ctr"/>
                      <a:r>
                        <a:rPr lang="en-US" sz="1200">
                          <a:effectLst/>
                        </a:rPr>
                        <a:t>Proficient + Advanced 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8410889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3 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30.84 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18.46 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4.28 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22.73 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5957204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4 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47.99 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27.45 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20.02 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4.54 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24.56  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037187227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5 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44.61 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24.80 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21.21 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9.38 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30.59  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51791442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6 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41.26 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25.98 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25.55 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7.21 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32.76  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170320039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7 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48.82 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26.12 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14.32 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10.75 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25.07  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00500692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8 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37.92 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42.17 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17.46 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2.45 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19.91  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413439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1AE6B5-D42C-4780-86BA-C07C4E19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sz="4400">
                <a:latin typeface="Arial"/>
                <a:cs typeface="Arial"/>
              </a:rPr>
              <a:t>Standard Setting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7D8ACD-2B56-43BB-81F9-F6989B23B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583170"/>
            <a:ext cx="10515600" cy="452452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Science </a:t>
            </a:r>
            <a:endParaRPr lang="en-US"/>
          </a:p>
          <a:p>
            <a:endParaRPr lang="en-US"/>
          </a:p>
          <a:p>
            <a:endParaRPr lang="en-US">
              <a:latin typeface="Arial"/>
              <a:cs typeface="Arial"/>
            </a:endParaRPr>
          </a:p>
          <a:p>
            <a:pPr lvl="1">
              <a:buClr>
                <a:srgbClr val="FF554D"/>
              </a:buClr>
            </a:pPr>
            <a:endParaRPr lang="en-US" sz="1600">
              <a:latin typeface="Arial"/>
              <a:cs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DF2EFC-73BF-B6E5-4545-A2C7EE8DD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90870"/>
              </p:ext>
            </p:extLst>
          </p:nvPr>
        </p:nvGraphicFramePr>
        <p:xfrm>
          <a:off x="872836" y="2077375"/>
          <a:ext cx="5048568" cy="217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312">
                  <a:extLst>
                    <a:ext uri="{9D8B030D-6E8A-4147-A177-3AD203B41FA5}">
                      <a16:colId xmlns:a16="http://schemas.microsoft.com/office/drawing/2014/main" val="1798897772"/>
                    </a:ext>
                  </a:extLst>
                </a:gridCol>
                <a:gridCol w="765600">
                  <a:extLst>
                    <a:ext uri="{9D8B030D-6E8A-4147-A177-3AD203B41FA5}">
                      <a16:colId xmlns:a16="http://schemas.microsoft.com/office/drawing/2014/main" val="385225005"/>
                    </a:ext>
                  </a:extLst>
                </a:gridCol>
                <a:gridCol w="929024">
                  <a:extLst>
                    <a:ext uri="{9D8B030D-6E8A-4147-A177-3AD203B41FA5}">
                      <a16:colId xmlns:a16="http://schemas.microsoft.com/office/drawing/2014/main" val="268135585"/>
                    </a:ext>
                  </a:extLst>
                </a:gridCol>
                <a:gridCol w="847312">
                  <a:extLst>
                    <a:ext uri="{9D8B030D-6E8A-4147-A177-3AD203B41FA5}">
                      <a16:colId xmlns:a16="http://schemas.microsoft.com/office/drawing/2014/main" val="263633068"/>
                    </a:ext>
                  </a:extLst>
                </a:gridCol>
                <a:gridCol w="847312">
                  <a:extLst>
                    <a:ext uri="{9D8B030D-6E8A-4147-A177-3AD203B41FA5}">
                      <a16:colId xmlns:a16="http://schemas.microsoft.com/office/drawing/2014/main" val="1140563500"/>
                    </a:ext>
                  </a:extLst>
                </a:gridCol>
                <a:gridCol w="812008">
                  <a:extLst>
                    <a:ext uri="{9D8B030D-6E8A-4147-A177-3AD203B41FA5}">
                      <a16:colId xmlns:a16="http://schemas.microsoft.com/office/drawing/2014/main" val="1097820909"/>
                    </a:ext>
                  </a:extLst>
                </a:gridCol>
              </a:tblGrid>
              <a:tr h="54983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</a:endParaRPr>
                    </a:p>
                    <a:p>
                      <a:pPr algn="ctr"/>
                      <a:r>
                        <a:rPr lang="en-US" sz="1200" dirty="0">
                          <a:effectLst/>
                        </a:rPr>
                        <a:t>Grade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effectLst/>
                      </a:endParaRPr>
                    </a:p>
                    <a:p>
                      <a:pPr algn="ctr"/>
                      <a:r>
                        <a:rPr lang="en-US" sz="1200">
                          <a:effectLst/>
                        </a:rPr>
                        <a:t>Novice 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Nearing Proficient 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Proficient 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Advanced 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effectLst/>
                      </a:endParaRPr>
                    </a:p>
                    <a:p>
                      <a:pPr algn="ctr"/>
                      <a:r>
                        <a:rPr lang="en-US" sz="1200">
                          <a:effectLst/>
                        </a:rPr>
                        <a:t>Proficient + Advanced 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8410889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5 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32.09 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22.05 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28.64 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5957204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8 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22.98 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49.98 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26.02 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27.04  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037187227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11 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31.95 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29.10 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38.02 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0.93 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38.95  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51791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6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F7CC36-9CDD-4266-9F3F-BB80F2CCF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885" y="2024930"/>
            <a:ext cx="9670230" cy="2808140"/>
          </a:xfrm>
        </p:spPr>
        <p:txBody>
          <a:bodyPr anchor="t"/>
          <a:lstStyle/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Georgia"/>
              </a:rPr>
              <a:t>Overview of Standards Validation Process and Results</a:t>
            </a:r>
            <a:br>
              <a:rPr lang="en-US" dirty="0">
                <a:solidFill>
                  <a:srgbClr val="FFFFFF"/>
                </a:solidFill>
                <a:latin typeface="Georgia"/>
              </a:rPr>
            </a:br>
            <a:br>
              <a:rPr lang="en-US" sz="3600" dirty="0">
                <a:latin typeface="Georgia"/>
              </a:rPr>
            </a:b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lang="en-US" sz="3200" dirty="0" err="1">
                <a:solidFill>
                  <a:srgbClr val="FFFFFF"/>
                </a:solidFill>
                <a:latin typeface="Georgia"/>
              </a:rPr>
              <a:t>MSSA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9B5A8-A693-4E3D-A844-212CF1A6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1A1A1A"/>
      </a:dk1>
      <a:lt1>
        <a:srgbClr val="FFFFFF"/>
      </a:lt1>
      <a:dk2>
        <a:srgbClr val="FF554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FEFF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189C8DD-C6E8-C046-B822-2247337F09BC}" vid="{196E4191-8857-2342-B948-500198138A86}"/>
    </a:ext>
  </a:extLst>
</a:theme>
</file>

<file path=ppt/theme/theme2.xml><?xml version="1.0" encoding="utf-8"?>
<a:theme xmlns:a="http://schemas.openxmlformats.org/drawingml/2006/main" name="1_Office Theme">
  <a:themeElements>
    <a:clrScheme name="Cognia">
      <a:dk1>
        <a:srgbClr val="1A1A1A"/>
      </a:dk1>
      <a:lt1>
        <a:srgbClr val="FFFFFF"/>
      </a:lt1>
      <a:dk2>
        <a:srgbClr val="FF554D"/>
      </a:dk2>
      <a:lt2>
        <a:srgbClr val="D9D9D9"/>
      </a:lt2>
      <a:accent1>
        <a:srgbClr val="262E67"/>
      </a:accent1>
      <a:accent2>
        <a:srgbClr val="371D35"/>
      </a:accent2>
      <a:accent3>
        <a:srgbClr val="043D33"/>
      </a:accent3>
      <a:accent4>
        <a:srgbClr val="8064A2"/>
      </a:accent4>
      <a:accent5>
        <a:srgbClr val="FCE086"/>
      </a:accent5>
      <a:accent6>
        <a:srgbClr val="F2C6C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nia 125th Universal PPT Template  -  Read-Only" id="{7613B48D-786C-45EA-9481-058F0EC7815C}" vid="{E4712BFC-6D35-41C5-8191-8081BB3AD7A6}"/>
    </a:ext>
  </a:extLst>
</a:theme>
</file>

<file path=ppt/theme/theme3.xml><?xml version="1.0" encoding="utf-8"?>
<a:theme xmlns:a="http://schemas.openxmlformats.org/drawingml/2006/main" name="3_Office Theme">
  <a:themeElements>
    <a:clrScheme name="Custom 2">
      <a:dk1>
        <a:srgbClr val="1A1A1A"/>
      </a:dk1>
      <a:lt1>
        <a:srgbClr val="FFFFFF"/>
      </a:lt1>
      <a:dk2>
        <a:srgbClr val="FF554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FEFF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189C8DD-C6E8-C046-B822-2247337F09BC}" vid="{196E4191-8857-2342-B948-500198138A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ient_x0020_Item xmlns="a9af6258-9f15-4b17-a655-a3684fe979a9">No</Client_x0020_Item>
    <Partner_x0020_Item xmlns="a9af6258-9f15-4b17-a655-a3684fe979a9">No</Partner_x0020_Item>
    <Doc_x0020_Type xmlns="980911ef-fd19-4ab4-8fbb-de68ea492ab2">TAC-Pre-Meeting Materials</Doc_x0020_Type>
    <Functional_x0020_Area xmlns="a9af6258-9f15-4b17-a655-a3684fe979a9">Client Services</Functional_x0020_Area>
    <SharedWithUsers xmlns="980911ef-fd19-4ab4-8fbb-de68ea492ab2">
      <UserInfo>
        <DisplayName>Steve Ferrara</DisplayName>
        <AccountId>174</AccountId>
        <AccountType/>
      </UserInfo>
    </SharedWithUsers>
    <Notes0 xmlns="83ffb407-2743-46ec-b880-8b1564f61766" xsi:nil="true"/>
    <lcf76f155ced4ddcb4097134ff3c332f xmlns="83ffb407-2743-46ec-b880-8b1564f61766">
      <Terms xmlns="http://schemas.microsoft.com/office/infopath/2007/PartnerControls"/>
    </lcf76f155ced4ddcb4097134ff3c332f>
    <TaxCatchAll xmlns="a9af6258-9f15-4b17-a655-a3684fe979a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P Document" ma:contentTypeID="0x010100BD7C25D9B8D7FE49B9AF049C9C5BBC8600B9BA2EBD93C0994281349FDFCE77C2A8" ma:contentTypeVersion="25" ma:contentTypeDescription="" ma:contentTypeScope="" ma:versionID="336e004f6a02d3341499b0ee82f73fea">
  <xsd:schema xmlns:xsd="http://www.w3.org/2001/XMLSchema" xmlns:xs="http://www.w3.org/2001/XMLSchema" xmlns:p="http://schemas.microsoft.com/office/2006/metadata/properties" xmlns:ns2="a9af6258-9f15-4b17-a655-a3684fe979a9" xmlns:ns3="980911ef-fd19-4ab4-8fbb-de68ea492ab2" xmlns:ns4="83ffb407-2743-46ec-b880-8b1564f61766" targetNamespace="http://schemas.microsoft.com/office/2006/metadata/properties" ma:root="true" ma:fieldsID="a9f9594ba2b7aee3e653a9808c36f7ce" ns2:_="" ns3:_="" ns4:_="">
    <xsd:import namespace="a9af6258-9f15-4b17-a655-a3684fe979a9"/>
    <xsd:import namespace="980911ef-fd19-4ab4-8fbb-de68ea492ab2"/>
    <xsd:import namespace="83ffb407-2743-46ec-b880-8b1564f61766"/>
    <xsd:element name="properties">
      <xsd:complexType>
        <xsd:sequence>
          <xsd:element name="documentManagement">
            <xsd:complexType>
              <xsd:all>
                <xsd:element ref="ns2:Functional_x0020_Area" minOccurs="0"/>
                <xsd:element ref="ns3:Doc_x0020_Type" minOccurs="0"/>
                <xsd:element ref="ns2:Client_x0020_Item" minOccurs="0"/>
                <xsd:element ref="ns2:Partner_x0020_Item" minOccurs="0"/>
                <xsd:element ref="ns4:Notes0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2:TaxCatchAll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f6258-9f15-4b17-a655-a3684fe979a9" elementFormDefault="qualified">
    <xsd:import namespace="http://schemas.microsoft.com/office/2006/documentManagement/types"/>
    <xsd:import namespace="http://schemas.microsoft.com/office/infopath/2007/PartnerControls"/>
    <xsd:element name="Functional_x0020_Area" ma:index="8" nillable="true" ma:displayName="Functional Area" ma:format="Dropdown" ma:internalName="Functional_x0020_Area" ma:readOnly="false">
      <xsd:simpleType>
        <xsd:restriction base="dms:Choice">
          <xsd:enumeration value="Business Development"/>
          <xsd:enumeration value="Business Solutions &amp; Implementation"/>
          <xsd:enumeration value="Client"/>
          <xsd:enumeration value="Client Services"/>
          <xsd:enumeration value="Content Design &amp; Development"/>
          <xsd:enumeration value="Contracts, Procurement, Purchasing"/>
          <xsd:enumeration value="Customer Care Center"/>
          <xsd:enumeration value="Data Analysis"/>
          <xsd:enumeration value="Data Processing"/>
          <xsd:enumeration value="Distribution Operations Services"/>
          <xsd:enumeration value="Enterprise Architecture"/>
          <xsd:enumeration value="Enterprise &amp; Product Content Development"/>
          <xsd:enumeration value="Facilities"/>
          <xsd:enumeration value="Field"/>
          <xsd:enumeration value="Finance"/>
          <xsd:enumeration value="Human Resources"/>
          <xsd:enumeration value="Infrastructure"/>
          <xsd:enumeration value="Item Database Support"/>
          <xsd:enumeration value="Marketing"/>
          <xsd:enumeration value="Measurement Services Operations"/>
          <xsd:enumeration value="Partner"/>
          <xsd:enumeration value="Psychometrics"/>
          <xsd:enumeration value="Publishing Production"/>
          <xsd:enumeration value="Product Development"/>
          <xsd:enumeration value="Proposal"/>
          <xsd:enumeration value="Reporting"/>
          <xsd:enumeration value="Scoring Content"/>
          <xsd:enumeration value="Scoring Services"/>
          <xsd:enumeration value="Software Engineering &amp; Development"/>
          <xsd:enumeration value="Sub-contractor"/>
          <xsd:enumeration value="SURF Report"/>
          <xsd:enumeration value="Vendor"/>
        </xsd:restriction>
      </xsd:simpleType>
    </xsd:element>
    <xsd:element name="Client_x0020_Item" ma:index="10" nillable="true" ma:displayName="Client Item" ma:default="No" ma:description="Items flagged will show up on Client pages." ma:format="Dropdown" ma:internalName="Client_x0020_Item" ma:readOnly="false">
      <xsd:simpleType>
        <xsd:restriction base="dms:Choice">
          <xsd:enumeration value="Yes"/>
          <xsd:enumeration value="No"/>
        </xsd:restriction>
      </xsd:simpleType>
    </xsd:element>
    <xsd:element name="Partner_x0020_Item" ma:index="11" nillable="true" ma:displayName="Partner Item" ma:default="No" ma:description="Items flagged will show up on Partner pages" ma:format="Dropdown" ma:internalName="Partner_x0020_Item" ma:readOnly="false">
      <xsd:simpleType>
        <xsd:restriction base="dms:Choice">
          <xsd:enumeration value="Yes"/>
          <xsd:enumeration value="No"/>
        </xsd:restriction>
      </xsd:simpleType>
    </xsd:element>
    <xsd:element name="TaxCatchAll" ma:index="24" nillable="true" ma:displayName="Taxonomy Catch All Column" ma:hidden="true" ma:list="{c03df2d2-7b2f-45fe-a4aa-8768e2bcff3a}" ma:internalName="TaxCatchAll" ma:showField="CatchAllData" ma:web="980911ef-fd19-4ab4-8fbb-de68ea492a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11ef-fd19-4ab4-8fbb-de68ea492ab2" elementFormDefault="qualified">
    <xsd:import namespace="http://schemas.microsoft.com/office/2006/documentManagement/types"/>
    <xsd:import namespace="http://schemas.microsoft.com/office/infopath/2007/PartnerControls"/>
    <xsd:element name="Doc_x0020_Type" ma:index="9" nillable="true" ma:displayName="Doc Type" ma:format="Dropdown" ma:internalName="Doc_x0020_Type" ma:readOnly="false">
      <xsd:simpleType>
        <xsd:restriction base="dms:Choice">
          <xsd:enumeration value="Alert/Crisis Papers"/>
          <xsd:enumeration value="Ancillaries"/>
          <xsd:enumeration value="Annual Planning Meetings"/>
          <xsd:enumeration value="Assessment Literacy Documents"/>
          <xsd:enumeration value="Blurbs &amp; Email Blasts-Communications to the field"/>
          <xsd:enumeration value="Budget"/>
          <xsd:enumeration value="Business Rules"/>
          <xsd:enumeration value="CCC/HelpDesk Meetings"/>
          <xsd:enumeration value="CCC Monthly Reports to PED"/>
          <xsd:enumeration value="CCC Reports"/>
          <xsd:enumeration value="CCC Weekly Reports to PED"/>
          <xsd:enumeration value="Change Order"/>
          <xsd:enumeration value="Charter"/>
          <xsd:enumeration value="Cepstral Language Pack-Spanish TTS for CBT"/>
          <xsd:enumeration value="CGSA Grant Application"/>
          <xsd:enumeration value="Client Communication"/>
          <xsd:enumeration value="Client Document"/>
          <xsd:enumeration value="Client Review Process"/>
          <xsd:enumeration value="Client Work Plan (CWP)"/>
          <xsd:enumeration value="Committees – BSRC"/>
          <xsd:enumeration value="Committees - DRC"/>
          <xsd:enumeration value="Committees - IRC"/>
          <xsd:enumeration value="Committees – RFRC"/>
          <xsd:enumeration value="Committees - PLDRC"/>
          <xsd:enumeration value="Committees – VDR"/>
          <xsd:enumeration value="Communication Plan"/>
          <xsd:enumeration value="Contract"/>
          <xsd:enumeration value="Contract Amendment"/>
          <xsd:enumeration value="Contract Closeout &amp; Transition"/>
          <xsd:enumeration value="Crisis Paper Alerts"/>
          <xsd:enumeration value="Cross-Functional Team Meetings"/>
          <xsd:enumeration value="Data Management"/>
          <xsd:enumeration value="District Invoicing"/>
          <xsd:enumeration value="DTC Contacts-Updates"/>
          <xsd:enumeration value="DTC Trainings - Fall"/>
          <xsd:enumeration value="DTC Trainings - Winter"/>
          <xsd:enumeration value="eMetric Business Requirements"/>
          <xsd:enumeration value="eMetric Meetings"/>
          <xsd:enumeration value="Executive Leadership Meetings"/>
          <xsd:enumeration value="Help &amp; Support Page Documents"/>
          <xsd:enumeration value="iCore"/>
          <xsd:enumeration value="Important Dates Information for TCMs"/>
          <xsd:enumeration value="Information for the field"/>
          <xsd:enumeration value="Interpretive Guide for Reports"/>
          <xsd:enumeration value="Invoicing Districts-Schools"/>
          <xsd:enumeration value="IT Requirements"/>
          <xsd:enumeration value="Item Review"/>
          <xsd:enumeration value="Layouts"/>
          <xsd:enumeration value="Legislative Sessions"/>
          <xsd:enumeration value="Lessons Learned/Retrospective"/>
          <xsd:enumeration value="Manuals"/>
          <xsd:enumeration value="Management Plans"/>
          <xsd:enumeration value="Meeting Minutes"/>
          <xsd:enumeration value="Meeting Agenda"/>
          <xsd:enumeration value="Monthly Leadership Check-ins"/>
          <xsd:enumeration value="Monthly Strategy Check-ins"/>
          <xsd:enumeration value="Online Training Documents"/>
          <xsd:enumeration value="Online Surveys"/>
          <xsd:enumeration value="Org Chart"/>
          <xsd:enumeration value="Org &amp; Enrollment Information"/>
          <xsd:enumeration value="Other"/>
          <xsd:enumeration value="Operational"/>
          <xsd:enumeration value="PADDI"/>
          <xsd:enumeration value="PADDI Meetings"/>
          <xsd:enumeration value="PED Assessment Community Conversations"/>
          <xsd:enumeration value="PED Invoicing"/>
          <xsd:enumeration value="PED Math &amp; Science Bureau CONNECT Newsletters"/>
          <xsd:enumeration value="PED Newsletters, Press Release"/>
          <xsd:enumeration value="PLDs (Proficiency Level Descriptors)"/>
          <xsd:enumeration value="PRE-ID Labels"/>
          <xsd:enumeration value="Print Quantities Approvals by PED"/>
          <xsd:enumeration value="Process Map"/>
          <xsd:enumeration value="Project Schedule"/>
          <xsd:enumeration value="Program Activities Checklist"/>
          <xsd:enumeration value="Project Charge Codes"/>
          <xsd:enumeration value="Program Weekly Planning Meetings with PED"/>
          <xsd:enumeration value="Proposal"/>
          <xsd:enumeration value="PST"/>
          <xsd:enumeration value="Psychometrics"/>
          <xsd:enumeration value="RACI"/>
          <xsd:enumeration value="Report"/>
          <xsd:enumeration value="Reporting Guides"/>
          <xsd:enumeration value="Reports Shipment Memos"/>
          <xsd:enumeration value="Resources"/>
          <xsd:enumeration value="Requirements"/>
          <xsd:enumeration value="Reviews Checklists"/>
          <xsd:enumeration value="Scope of Work"/>
          <xsd:enumeration value="Scoring"/>
          <xsd:enumeration value="SFTP Info"/>
          <xsd:enumeration value="SLA"/>
          <xsd:enumeration value="Specifications"/>
          <xsd:enumeration value="Standard Setting"/>
          <xsd:enumeration value="Standard Validation"/>
          <xsd:enumeration value="Status Reports"/>
          <xsd:enumeration value="STEM Gauge Resources"/>
          <xsd:enumeration value="Stress Test"/>
          <xsd:enumeration value="SURF Report"/>
          <xsd:enumeration value="SBA Monthly Meetings with PED"/>
          <xsd:enumeration value="SBA Weekly Planning Meetings with PED"/>
          <xsd:enumeration value="TAC (Technical Advisory Committee)"/>
          <xsd:enumeration value="TAC Meeting Agenda"/>
          <xsd:enumeration value="TAC Meeting Notes"/>
          <xsd:enumeration value="TAC-Pre-Meeting Materials"/>
          <xsd:enumeration value="TAC-Proceeding Documents"/>
          <xsd:enumeration value="Technical Report"/>
          <xsd:enumeration value="Template"/>
          <xsd:enumeration value="Test Construction"/>
          <xsd:enumeration value="Test Designs"/>
          <xsd:enumeration value="Test Production"/>
          <xsd:enumeration value="Translation (English-Spanish) Document"/>
          <xsd:enumeration value="UPS Tracking Reports"/>
          <xsd:enumeration value="User Guides"/>
          <xsd:enumeration value="Weekly Check-ins with SLTI"/>
          <xsd:enumeration value="Work Flow Information"/>
        </xsd:restriction>
      </xsd:simpleType>
    </xsd:element>
    <xsd:element name="SharedWithUsers" ma:index="13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fb407-2743-46ec-b880-8b1564f61766" elementFormDefault="qualified">
    <xsd:import namespace="http://schemas.microsoft.com/office/2006/documentManagement/types"/>
    <xsd:import namespace="http://schemas.microsoft.com/office/infopath/2007/PartnerControls"/>
    <xsd:element name="Notes0" ma:index="12" nillable="true" ma:displayName="Status" ma:internalName="Notes0" ma:readOnly="false">
      <xsd:simpleType>
        <xsd:restriction base="dms:Text">
          <xsd:maxLength value="255"/>
        </xsd:restrict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561ab-e456-4509-9c5d-1e49325195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8BD9A8-C1D9-41D1-9C0C-5F6E50C34BC0}">
  <ds:schemaRefs>
    <ds:schemaRef ds:uri="83ffb407-2743-46ec-b880-8b1564f61766"/>
    <ds:schemaRef ds:uri="980911ef-fd19-4ab4-8fbb-de68ea492ab2"/>
    <ds:schemaRef ds:uri="a9af6258-9f15-4b17-a655-a3684fe979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0F8552-8646-4892-B217-EB6907205563}">
  <ds:schemaRefs>
    <ds:schemaRef ds:uri="83ffb407-2743-46ec-b880-8b1564f61766"/>
    <ds:schemaRef ds:uri="980911ef-fd19-4ab4-8fbb-de68ea492ab2"/>
    <ds:schemaRef ds:uri="a9af6258-9f15-4b17-a655-a3684fe979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AEC93E-C90E-4395-8467-F6CF37643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7766</TotalTime>
  <Words>972</Words>
  <Application>Microsoft Office PowerPoint</Application>
  <PresentationFormat>Widescreen</PresentationFormat>
  <Paragraphs>440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Office Theme</vt:lpstr>
      <vt:lpstr>1_Office Theme</vt:lpstr>
      <vt:lpstr>3_Office Theme</vt:lpstr>
      <vt:lpstr>New Mexico Standards Validation</vt:lpstr>
      <vt:lpstr> PED Lynn Vasquez – Assessment &amp; LMS Division Director Nick Salazar – Assistant Director of Assessment Cognia Larry Ehret – Lead Program Manager Matthew Gushta – Vice President Research and Analytics Sarah Owens – Sr. Program Manager Mara Allaire – Program Manager Greg Howell – Director Mountain Region Karen Whisler – Director Content Development</vt:lpstr>
      <vt:lpstr>Agenda</vt:lpstr>
      <vt:lpstr>Overview of Standard Setting Process and Results   MSSA</vt:lpstr>
      <vt:lpstr>Standard Setting Process</vt:lpstr>
      <vt:lpstr>Panel Demographic Breakdown</vt:lpstr>
      <vt:lpstr>Standard Setting Results</vt:lpstr>
      <vt:lpstr>Standard Setting Results</vt:lpstr>
      <vt:lpstr>Overview of Standards Validation Process and Results   iMSSA</vt:lpstr>
      <vt:lpstr>Process, Results, Evaluation</vt:lpstr>
      <vt:lpstr>Process, Results, Evaluation</vt:lpstr>
      <vt:lpstr>Standards Validation Applied  to 2021-2022 iMSSA EOY</vt:lpstr>
      <vt:lpstr>Standards Validation Applied  to 2021-2022 iMSSA EOY</vt:lpstr>
      <vt:lpstr>BOY Reading</vt:lpstr>
      <vt:lpstr>BOY Language Usage</vt:lpstr>
      <vt:lpstr>BOY Math</vt:lpstr>
      <vt:lpstr>Using iMSSA Results   </vt:lpstr>
      <vt:lpstr>Test design</vt:lpstr>
      <vt:lpstr>Educators, schools, and districts can use results from iMSSA to… </vt:lpstr>
      <vt:lpstr>Messaging – iMSSA – MSSA Connection</vt:lpstr>
      <vt:lpstr>Questions?</vt:lpstr>
      <vt:lpstr>Knowledge is Opportunity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Renee Cronin</dc:creator>
  <cp:lastModifiedBy>Axel Hernandez</cp:lastModifiedBy>
  <cp:revision>24</cp:revision>
  <dcterms:created xsi:type="dcterms:W3CDTF">2019-08-16T01:15:28Z</dcterms:created>
  <dcterms:modified xsi:type="dcterms:W3CDTF">2022-11-16T18:08:32Z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0x010100BD7C25D9B8D7FE49B9AF049C9C5BBC8600B9BA2EBD93C0994281349FDFCE77C2A8</vt:lpwstr>
  </property>
  <property fmtid="{D5CDD505-2E9C-101B-9397-08002B2CF9AE}" pid="3" name="_dlc_DocIdItemGuid">
    <vt:lpwstr>9ad18bbf-78b8-4431-a8be-29b43f2f34ff</vt:lpwstr>
  </property>
  <property fmtid="{D5CDD505-2E9C-101B-9397-08002B2CF9AE}" pid="4" name="MediaServiceImageTags">
    <vt:lpwstr/>
  </property>
</Properties>
</file>