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AC_F6A7B0C7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9" r:id="rId3"/>
    <p:sldId id="257" r:id="rId4"/>
    <p:sldId id="406" r:id="rId5"/>
    <p:sldId id="407" r:id="rId6"/>
    <p:sldId id="408" r:id="rId7"/>
    <p:sldId id="266" r:id="rId8"/>
    <p:sldId id="432" r:id="rId9"/>
    <p:sldId id="423" r:id="rId10"/>
    <p:sldId id="436" r:id="rId11"/>
    <p:sldId id="437" r:id="rId12"/>
    <p:sldId id="429" r:id="rId13"/>
    <p:sldId id="425" r:id="rId14"/>
    <p:sldId id="418" r:id="rId15"/>
    <p:sldId id="433" r:id="rId16"/>
    <p:sldId id="415" r:id="rId17"/>
    <p:sldId id="435" r:id="rId18"/>
    <p:sldId id="428" r:id="rId19"/>
    <p:sldId id="412" r:id="rId20"/>
    <p:sldId id="413" r:id="rId21"/>
    <p:sldId id="43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9A7EDF-D44B-65CD-FBB9-0CADCCDE81B4}" name="Aarti Jagtap" initials="AJ" userId="S::ajagtap@emetric.net::e038f013-c8bf-484e-83a4-49663283541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tricaustin confroom" initials="" lastIdx="1" clrIdx="0"/>
  <p:cmAuthor id="2" name="Aarti Jagtap" initials="AJ" lastIdx="4" clrIdx="1"/>
  <p:cmAuthor id="3" name="Christina McCreary" initials="CM" lastIdx="3" clrIdx="2"/>
  <p:cmAuthor id="4" name="Aarti Jagtap" initials="" lastIdx="2" clrIdx="3"/>
  <p:cmAuthor id="5" name="Cora James" initials="CJ" lastIdx="5" clrIdx="4"/>
  <p:cmAuthor id="6" name="Kurt Johnson" initials="KJ" lastIdx="7" clrIdx="5">
    <p:extLst>
      <p:ext uri="{19B8F6BF-5375-455C-9EA6-DF929625EA0E}">
        <p15:presenceInfo xmlns:p15="http://schemas.microsoft.com/office/powerpoint/2012/main" userId="S::Kurt.Johnson@sde.ok.gov::1a40cd3b-8f73-4b4b-8d3b-3b4e7306f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F2FE8-B266-C91F-B279-0376C71EB323}" v="11" dt="2025-05-13T20:06:57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4" autoAdjust="0"/>
    <p:restoredTop sz="84005" autoAdjust="0"/>
  </p:normalViewPr>
  <p:slideViewPr>
    <p:cSldViewPr snapToGrid="0" snapToObjects="1">
      <p:cViewPr varScale="1">
        <p:scale>
          <a:sx n="95" d="100"/>
          <a:sy n="95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AC_F6A7B0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526E1A-9316-4A0C-BA43-D3147715A61E}" authorId="{FC9A7EDF-D44B-65CD-FBB9-0CADCCDE81B4}" created="2025-05-09T21:07:40.365">
    <pc:sldMkLst xmlns:pc="http://schemas.microsoft.com/office/powerpoint/2013/main/command">
      <pc:docMk/>
      <pc:sldMk cId="4138184903" sldId="428"/>
    </pc:sldMkLst>
    <p188:txBody>
      <a:bodyPr/>
      <a:lstStyle/>
      <a:p>
        <a:r>
          <a:rPr lang="en-US"/>
          <a:t>Cognia to review the dates for accuracy.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4CA5B7-C865-40D2-B0FA-FB1DB509D7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8AB00-F6CB-4F03-88E8-63ADF2A2DA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53C5917-9F61-4DFB-8DE2-133113728930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1D35B-5236-4394-951B-0CAE15C1F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2A568-CD33-4E5E-8D54-547A4FB84E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274205-697D-478D-949F-47CF0C863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01145-073B-4081-81D8-E8CB9CE91A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8C13A-F8F6-4554-9E88-2992F85E41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F34543-0C47-4EBC-A8E2-46FD16E022A3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03217B-222B-468B-AADB-A6CB5322FB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F49B38-7069-4CD3-A402-8542CB3A4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ABE49-9410-4343-91EC-1F92211AE1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4D038-9521-4635-918C-E35CC8409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760395-4CF7-470C-9EF2-AB7AC836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BB063D4-CE1A-4426-BF45-1CC96480CF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1BB0DD2-67D5-4161-BD93-06850ED00E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1DFCB1F-1ACC-4967-AC9D-EE9B1212E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C901E3E-93A2-4428-8EA1-4698AF56D63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68FFE-6B83-5F65-C482-EFE039909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74109E8-77DD-0DD4-CC3E-ADDEE2015A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3CBA7CB-78B7-902D-6603-944BDFE90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F7D8AD2-7D76-DA53-DBEE-B498F20E8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FEFF70-109E-4038-8E82-2CDEE37099B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2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68085BD-BF70-4BCA-AC1B-297A39607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9D508AB-70F7-46EF-B1AA-A96C75D76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7FDB1F8-CBE1-4396-BC72-7873EF568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FEFF70-109E-4038-8E82-2CDEE37099B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2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7484A6E-7A62-4574-9558-551F4F85F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D9A2BFE-607C-4039-AC57-4BC8353035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83A7790-B1F6-4A9C-8D50-53CA869AC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BE9191-C301-45BF-8804-A746855CE4D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458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7484A6E-7A62-4574-9558-551F4F85F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D9A2BFE-607C-4039-AC57-4BC8353035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83A7790-B1F6-4A9C-8D50-53CA869AC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BE9191-C301-45BF-8804-A746855CE4D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19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6E671-F0CC-CBFB-1421-167D1693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221A966-D444-4D61-C5D5-03DEBCA28A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6FFF1C7-31D4-04DF-6A55-8E0EEB24B3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38F7A66-DA58-12C7-FEB8-A97669154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BE9191-C301-45BF-8804-A746855CE4D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20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68085BD-BF70-4BCA-AC1B-297A39607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9D508AB-70F7-46EF-B1AA-A96C75D76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7FDB1F8-CBE1-4396-BC72-7873EF568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FEFF70-109E-4038-8E82-2CDEE37099B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249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C4AD88F-B225-4449-BE8B-3A29B83B36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E411EE0-EE60-4C97-A6FA-7CFDA894D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7362921-3DEF-4123-B562-98461B3D1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8CC3FC4-EE5E-439F-8147-572AC601B6F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76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60395-4CF7-470C-9EF2-AB7AC836877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3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16325-0D5D-6642-25D0-61234DB6D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052A3-FD1A-BEF9-9260-29A8272AD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AA261-CB5A-AD9E-B2A1-07F5613D9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A7B95-AA96-0915-65E0-6845733D6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60395-4CF7-470C-9EF2-AB7AC836877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79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07BE8C20-8526-4664-ACEE-3A0E97EE86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535A3E8-99AB-418B-85C3-A974EF63D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Data interaction platform essentially provides 3 different types of data views – summary views, roster views, and Individual student reports. Along with these views, the platform also provides a set of more advanced data analytics tools which allow users to </a:t>
            </a: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create summary statistics tables, frequency distributions, cross-tabular reports, and scatter plots.</a:t>
            </a: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85B698D-C853-493F-8858-2B382CFA2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9B3B8B3-2F81-4F0E-B9B8-FFC12A47EA8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FD8E5A6-72CA-D7D3-A838-03B94A6FF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E9D6B72-D3D8-DA3C-064A-1C4EE7C80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6F63FE4-4348-8363-7366-5EFA56A0A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876AD5D-19D1-43C6-A264-C82E7A8AF73F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B040A57-CB35-767F-7FD6-147741865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F280229-FAA6-507E-696B-1D184F537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F0E7D5D-98DA-D4B9-D6FC-A1C6D9D7C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3AC5EB-A637-4C83-B1F5-0D0070E4212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EE0B977-AD66-519F-F95F-A8146A641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D7AFC0C-9991-01C5-20F4-D10A7B406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0C6B503-813E-FBF0-760F-1957CBCBF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7C5405-2209-415C-B8E5-118F0E1D924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68085BD-BF70-4BCA-AC1B-297A39607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9D508AB-70F7-46EF-B1AA-A96C75D76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7FDB1F8-CBE1-4396-BC72-7873EF568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FEFF70-109E-4038-8E82-2CDEE37099B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B3AB-B869-B9A9-1162-08E5238A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64DD154-4581-E7DB-AED8-FEB1F0D56F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779CEF2-6745-0033-344B-D1D77952C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A087F9E-594E-2D03-8DF1-7FA6A59A2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FEFF70-109E-4038-8E82-2CDEE37099B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02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68085BD-BF70-4BCA-AC1B-297A39607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9D508AB-70F7-46EF-B1AA-A96C75D76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7FDB1F8-CBE1-4396-BC72-7873EF568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FEFF70-109E-4038-8E82-2CDEE37099B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224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68085BD-BF70-4BCA-AC1B-297A39607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9D508AB-70F7-46EF-B1AA-A96C75D76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7FDB1F8-CBE1-4396-BC72-7873EF568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FEFF70-109E-4038-8E82-2CDEE37099B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22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95E32A-6DBC-4AF7-8530-C00A208C753F}"/>
              </a:ext>
            </a:extLst>
          </p:cNvPr>
          <p:cNvSpPr/>
          <p:nvPr/>
        </p:nvSpPr>
        <p:spPr>
          <a:xfrm>
            <a:off x="-31750" y="6308725"/>
            <a:ext cx="565150" cy="549275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BD9FD9-A742-488C-805C-C6B2A2C56D19}"/>
              </a:ext>
            </a:extLst>
          </p:cNvPr>
          <p:cNvSpPr/>
          <p:nvPr/>
        </p:nvSpPr>
        <p:spPr>
          <a:xfrm>
            <a:off x="550863" y="6308725"/>
            <a:ext cx="1828800" cy="549275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4C5212-A86F-48F7-922B-1987D1D5CD30}"/>
              </a:ext>
            </a:extLst>
          </p:cNvPr>
          <p:cNvSpPr/>
          <p:nvPr/>
        </p:nvSpPr>
        <p:spPr>
          <a:xfrm>
            <a:off x="2398713" y="6308725"/>
            <a:ext cx="9793287" cy="549275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458AF8-C70D-4617-935F-BB379FD7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5603875"/>
            <a:ext cx="12192001" cy="4572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8" name="Picture 13" descr="/Volumes/Creative/eMetric/Logo/eMetric-Logo.png">
            <a:extLst>
              <a:ext uri="{FF2B5EF4-FFF2-40B4-BE49-F238E27FC236}">
                <a16:creationId xmlns:a16="http://schemas.microsoft.com/office/drawing/2014/main" id="{9565BF07-74E3-484D-8893-47FD1A9B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261938"/>
            <a:ext cx="2509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4C2BB2-5FF8-49B9-AFED-AE3415D7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C943-1A86-4AEC-88D1-189CD6380AB1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063D58-D139-4E60-817B-5792C98E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7BB17-314C-40B4-967C-BED38C16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85AB-1A45-43E5-A6AE-E2ECCBAEC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0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3ADA0-53FB-41D6-8D22-14488E2F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3AB9-1863-49E7-A3EF-8E789504253D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CFA14-F77D-4A96-8BC5-FAD01372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30DB-9F18-4832-A383-A7AA88A3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22F8-10D0-4568-A46A-175247997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77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FC28D-648F-45E7-B07D-B53DC718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C633-5D78-4D23-A8B1-B2C715B6981A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C63BE-6B74-41B6-B236-EB1A34E0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7AEC2-97C8-482E-98FE-4BD3A75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B23E-659F-40CA-A35E-817440F7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89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A291E-9DBA-4F42-896B-5A8A7286A852}"/>
              </a:ext>
            </a:extLst>
          </p:cNvPr>
          <p:cNvSpPr/>
          <p:nvPr/>
        </p:nvSpPr>
        <p:spPr>
          <a:xfrm>
            <a:off x="-14288" y="6664325"/>
            <a:ext cx="566738" cy="182563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80844-152C-4679-9918-4D5DAAA25F72}"/>
              </a:ext>
            </a:extLst>
          </p:cNvPr>
          <p:cNvSpPr/>
          <p:nvPr/>
        </p:nvSpPr>
        <p:spPr>
          <a:xfrm>
            <a:off x="569913" y="6664325"/>
            <a:ext cx="1830387" cy="182563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82752-08BF-4135-AC29-26F238CE43D1}"/>
              </a:ext>
            </a:extLst>
          </p:cNvPr>
          <p:cNvSpPr/>
          <p:nvPr/>
        </p:nvSpPr>
        <p:spPr>
          <a:xfrm>
            <a:off x="2416175" y="6664325"/>
            <a:ext cx="9053513" cy="182563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3" descr="/Volumes/Creative/eMetric/Logo/eMetric-Logo.png">
            <a:extLst>
              <a:ext uri="{FF2B5EF4-FFF2-40B4-BE49-F238E27FC236}">
                <a16:creationId xmlns:a16="http://schemas.microsoft.com/office/drawing/2014/main" id="{178F1773-0390-417E-88CD-529D898A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>
            <a:fillRect/>
          </a:stretch>
        </p:blipFill>
        <p:spPr bwMode="auto">
          <a:xfrm>
            <a:off x="11512550" y="6134100"/>
            <a:ext cx="7223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8" y="1"/>
            <a:ext cx="12206288" cy="753034"/>
          </a:xfrm>
          <a:solidFill>
            <a:schemeClr val="accent1"/>
          </a:solidFill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058414"/>
          </a:xfrm>
        </p:spPr>
        <p:txBody>
          <a:bodyPr/>
          <a:lstStyle>
            <a:lvl1pPr>
              <a:defRPr>
                <a:latin typeface="Gill Sans" charset="0"/>
                <a:ea typeface="Gill Sans" charset="0"/>
                <a:cs typeface="Gill Sans" charset="0"/>
              </a:defRPr>
            </a:lvl1pPr>
            <a:lvl2pPr>
              <a:defRPr>
                <a:latin typeface="Gill Sans" charset="0"/>
                <a:ea typeface="Gill Sans" charset="0"/>
                <a:cs typeface="Gill Sans" charset="0"/>
              </a:defRPr>
            </a:lvl2pPr>
            <a:lvl3pPr>
              <a:defRPr>
                <a:latin typeface="Gill Sans" charset="0"/>
                <a:ea typeface="Gill Sans" charset="0"/>
                <a:cs typeface="Gill Sans" charset="0"/>
              </a:defRPr>
            </a:lvl3pPr>
            <a:lvl4pPr>
              <a:defRPr>
                <a:latin typeface="Gill Sans" charset="0"/>
                <a:ea typeface="Gill Sans" charset="0"/>
                <a:cs typeface="Gill Sans" charset="0"/>
              </a:defRPr>
            </a:lvl4pPr>
            <a:lvl5pPr>
              <a:defRPr>
                <a:latin typeface="Gill Sans" charset="0"/>
                <a:ea typeface="Gill Sans" charset="0"/>
                <a:cs typeface="Gill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9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0EFC0B-C7D8-4B0A-99D4-E7AFA3A491BB}"/>
              </a:ext>
            </a:extLst>
          </p:cNvPr>
          <p:cNvSpPr/>
          <p:nvPr/>
        </p:nvSpPr>
        <p:spPr>
          <a:xfrm>
            <a:off x="-14288" y="6664325"/>
            <a:ext cx="566738" cy="182563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F9393-5B46-49CB-8888-85F7050C8CE5}"/>
              </a:ext>
            </a:extLst>
          </p:cNvPr>
          <p:cNvSpPr/>
          <p:nvPr/>
        </p:nvSpPr>
        <p:spPr>
          <a:xfrm>
            <a:off x="569913" y="6664325"/>
            <a:ext cx="1830387" cy="182563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26F1D-6E86-4BD0-88AB-F8ADF2226E72}"/>
              </a:ext>
            </a:extLst>
          </p:cNvPr>
          <p:cNvSpPr/>
          <p:nvPr/>
        </p:nvSpPr>
        <p:spPr>
          <a:xfrm>
            <a:off x="2416175" y="6664325"/>
            <a:ext cx="9053513" cy="182563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9" name="Picture 13" descr="/Volumes/Creative/eMetric/Logo/eMetric-Logo.png">
            <a:extLst>
              <a:ext uri="{FF2B5EF4-FFF2-40B4-BE49-F238E27FC236}">
                <a16:creationId xmlns:a16="http://schemas.microsoft.com/office/drawing/2014/main" id="{F8FCA980-A4AD-499F-82D3-5A5111DBF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>
            <a:fillRect/>
          </a:stretch>
        </p:blipFill>
        <p:spPr bwMode="auto">
          <a:xfrm>
            <a:off x="11512550" y="6134100"/>
            <a:ext cx="7223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3052655" y="3052654"/>
            <a:ext cx="6656294" cy="550985"/>
          </a:xfrm>
          <a:solidFill>
            <a:schemeClr val="accent1"/>
          </a:solidFill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0113" y="366190"/>
            <a:ext cx="10515600" cy="5058414"/>
          </a:xfrm>
        </p:spPr>
        <p:txBody>
          <a:bodyPr/>
          <a:lstStyle>
            <a:lvl1pPr>
              <a:defRPr>
                <a:latin typeface="Gill Sans" charset="0"/>
                <a:ea typeface="Gill Sans" charset="0"/>
                <a:cs typeface="Gill Sans" charset="0"/>
              </a:defRPr>
            </a:lvl1pPr>
            <a:lvl2pPr>
              <a:defRPr>
                <a:latin typeface="Gill Sans" charset="0"/>
                <a:ea typeface="Gill Sans" charset="0"/>
                <a:cs typeface="Gill Sans" charset="0"/>
              </a:defRPr>
            </a:lvl2pPr>
            <a:lvl3pPr>
              <a:defRPr>
                <a:latin typeface="Gill Sans" charset="0"/>
                <a:ea typeface="Gill Sans" charset="0"/>
                <a:cs typeface="Gill Sans" charset="0"/>
              </a:defRPr>
            </a:lvl3pPr>
            <a:lvl4pPr>
              <a:defRPr>
                <a:latin typeface="Gill Sans" charset="0"/>
                <a:ea typeface="Gill Sans" charset="0"/>
                <a:cs typeface="Gill Sans" charset="0"/>
              </a:defRPr>
            </a:lvl4pPr>
            <a:lvl5pPr>
              <a:defRPr>
                <a:latin typeface="Gill Sans" charset="0"/>
                <a:ea typeface="Gill Sans" charset="0"/>
                <a:cs typeface="Gill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4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77542-05A1-4ACB-AF02-5335C3A0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6987-A6D7-4DFB-A543-C8C649EB86E1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3F922-E83D-48A1-8078-454A0817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17520-FA9A-4A5F-BDEF-C3BF9C99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46B6-6705-4FF2-B3D2-ECB811F4E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0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8F67A3-92A2-4C60-91F1-DF4A76E6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E9E9-7194-42B1-9E0D-CD76C54107D3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5669C9-699C-448B-82F3-AFE41415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DA9ADA-A8D9-4849-BD3F-1382C500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DE73-8542-4F47-90DA-32DABD534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74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4527C5-60DF-4A31-87C4-FA5421A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948F-6702-496A-BD48-5531FB67B1EF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F3E0BD-813A-4EA1-A95D-EA7CAF53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7DB31B-610E-4FB6-B134-FEEA75CC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60ED-5F44-4D8D-B182-1B6BC384F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4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422919-53AB-4D9A-B6F1-A1F842A1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5AB2-C20C-4751-B425-F0A03486FE80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38E492-F39E-4CF9-B7DD-B193D72B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9FDF0A-CD9D-4499-AE0A-DEE31E4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E7DE-5D9A-4320-B945-42BA8527B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FE0773-6EC0-4B1E-92F8-7443FA23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0E2C-EC36-403B-9AAA-02A639BA0E8E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91E2DA-B154-49FD-894C-8E0250FC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2A739E-21A1-4CF1-9303-BBA9DA97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E29C-F355-4368-A095-5846A1CB6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4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0D7BEA-79CB-42C2-83EC-CE3FB5C3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77B0-E473-4C89-AF15-BAB76826F68A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D2A8B7-A880-43AE-84CA-CB632081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AF609D-8F2D-43E5-9A1B-4F4E93C4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4C23-B071-4D35-A80E-96C8BD8D1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4E7C987-E2CE-4E9C-8A75-39C67DD391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33BB04-9647-4D03-BB05-81A3B600E0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752A4-51B6-4D76-8522-2AC1F23FC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9F8E38-14BC-4F0B-BB06-E5465B0F4709}" type="datetimeFigureOut">
              <a:rPr lang="en-US" altLang="en-US"/>
              <a:pPr>
                <a:defRPr/>
              </a:pPr>
              <a:t>5/13/2025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21687-AA36-4C82-80FA-034ACAD96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8DB80-F4AC-4D9E-BB50-7FEEA5D5D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C2B51E-985C-47E9-BE5A-8348D2773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mexico.cognia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C_F6A7B0C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mtechsupport@cognia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mexico.onlinehelp.cognia.org/cbt-tutorial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55453C1-607D-43A9-A650-B93FD950A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  <a:latin typeface="Gill Sans" pitchFamily="3" charset="0"/>
                <a:ea typeface="Gill Sans" pitchFamily="3" charset="0"/>
                <a:cs typeface="Gill Sans" pitchFamily="3" charset="0"/>
              </a:rPr>
              <a:t>New Mexico MSSA and </a:t>
            </a:r>
            <a:r>
              <a:rPr lang="en-US" altLang="en-US" dirty="0" err="1">
                <a:solidFill>
                  <a:schemeClr val="accent1"/>
                </a:solidFill>
                <a:latin typeface="Gill Sans" pitchFamily="3" charset="0"/>
                <a:ea typeface="Gill Sans" pitchFamily="3" charset="0"/>
                <a:cs typeface="Gill Sans" pitchFamily="3" charset="0"/>
              </a:rPr>
              <a:t>iMSSA</a:t>
            </a:r>
            <a:r>
              <a:rPr lang="en-US" altLang="en-US" dirty="0">
                <a:solidFill>
                  <a:schemeClr val="accent1"/>
                </a:solidFill>
                <a:latin typeface="Gill Sans" pitchFamily="3" charset="0"/>
                <a:ea typeface="Gill Sans" pitchFamily="3" charset="0"/>
                <a:cs typeface="Gill Sans" pitchFamily="3" charset="0"/>
              </a:rPr>
              <a:t> Online Reporting Training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2CC9D330-B29C-4C0E-A335-E7F8FC5CB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2024-2025 Assessments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482F91-E4F2-4C27-87D2-3A79CAFFD8FF}"/>
              </a:ext>
            </a:extLst>
          </p:cNvPr>
          <p:cNvSpPr/>
          <p:nvPr/>
        </p:nvSpPr>
        <p:spPr>
          <a:xfrm>
            <a:off x="9070975" y="168275"/>
            <a:ext cx="682625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74ACA-566A-42D7-CEF4-C4BA2B1BF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61" y="345432"/>
            <a:ext cx="1278539" cy="350536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C10914D-E811-3F9B-A89A-463983C8F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495296" y="695968"/>
            <a:ext cx="3201407" cy="121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C7E8D74-F299-4FBD-976B-EE18A3EF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Static PDF Reports Available for SBA</a:t>
            </a:r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	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0FC9E7A-9EFD-4EDB-9D6D-C71D983C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050"/>
            <a:ext cx="10515600" cy="5059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Available under </a:t>
            </a:r>
            <a:r>
              <a:rPr lang="en-US" altLang="en-US" b="1" u="sng" dirty="0">
                <a:latin typeface="Gill Sans" pitchFamily="3" charset="0"/>
                <a:ea typeface="Gill Sans" pitchFamily="3" charset="0"/>
                <a:cs typeface="Gill Sans" pitchFamily="3" charset="0"/>
              </a:rPr>
              <a:t>Download Center </a:t>
            </a:r>
          </a:p>
          <a:p>
            <a:pPr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Based on your role, reports will be available to download</a:t>
            </a:r>
          </a:p>
          <a:p>
            <a:pPr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Static PDF Reports</a:t>
            </a:r>
          </a:p>
          <a:p>
            <a:pPr lvl="1"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Student Results Data File - District</a:t>
            </a:r>
          </a:p>
          <a:p>
            <a:pPr lvl="1"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Benchmark Data File</a:t>
            </a:r>
          </a:p>
          <a:p>
            <a:pPr lvl="1"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Student Report to Teachers – Reading</a:t>
            </a:r>
          </a:p>
          <a:p>
            <a:pPr lvl="1"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Student Report to Parents – School Copy</a:t>
            </a:r>
          </a:p>
          <a:p>
            <a:pPr lvl="1"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Student Roster Report</a:t>
            </a:r>
          </a:p>
          <a:p>
            <a:pPr lvl="1"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Student Roster Data File</a:t>
            </a:r>
          </a:p>
          <a:p>
            <a:pPr lvl="1" eaLnBrk="1" hangingPunct="1">
              <a:defRPr/>
            </a:pP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Student Results Data File – School </a:t>
            </a: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C48A016F-777B-3F41-6886-4A80898D8AF0}"/>
              </a:ext>
            </a:extLst>
          </p:cNvPr>
          <p:cNvSpPr/>
          <p:nvPr/>
        </p:nvSpPr>
        <p:spPr>
          <a:xfrm>
            <a:off x="6545106" y="3429000"/>
            <a:ext cx="241300" cy="1755949"/>
          </a:xfrm>
          <a:prstGeom prst="rightBracket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2EBDDA2D-06A4-969E-94D6-0F8B426B917C}"/>
              </a:ext>
            </a:extLst>
          </p:cNvPr>
          <p:cNvSpPr/>
          <p:nvPr/>
        </p:nvSpPr>
        <p:spPr>
          <a:xfrm>
            <a:off x="6099838" y="2646186"/>
            <a:ext cx="241300" cy="640184"/>
          </a:xfrm>
          <a:prstGeom prst="rightBracket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80CB8-FB75-1038-6B98-E64BBB2175F6}"/>
              </a:ext>
            </a:extLst>
          </p:cNvPr>
          <p:cNvSpPr txBox="1"/>
          <p:nvPr/>
        </p:nvSpPr>
        <p:spPr>
          <a:xfrm>
            <a:off x="6811108" y="407614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3D627-E47E-2BA9-4965-ACFD2A51699F}"/>
              </a:ext>
            </a:extLst>
          </p:cNvPr>
          <p:cNvSpPr txBox="1"/>
          <p:nvPr/>
        </p:nvSpPr>
        <p:spPr>
          <a:xfrm>
            <a:off x="6334858" y="273773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DTCs</a:t>
            </a:r>
          </a:p>
        </p:txBody>
      </p:sp>
    </p:spTree>
    <p:extLst>
      <p:ext uri="{BB962C8B-B14F-4D97-AF65-F5344CB8AC3E}">
        <p14:creationId xmlns:p14="http://schemas.microsoft.com/office/powerpoint/2010/main" val="350685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1D867-C9A1-7DD0-1F56-0D88FA433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E48D553-98AE-FB3C-C273-7862C4C9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Static PDF Reports Available for SBA (DTC view)</a:t>
            </a:r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BD4F1-CB5C-9C94-1E21-089DDABA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830" y="881833"/>
            <a:ext cx="7153275" cy="7334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859A85-E13B-A8B9-511C-240E0CF4740F}"/>
              </a:ext>
            </a:extLst>
          </p:cNvPr>
          <p:cNvSpPr/>
          <p:nvPr/>
        </p:nvSpPr>
        <p:spPr>
          <a:xfrm>
            <a:off x="6583568" y="899232"/>
            <a:ext cx="654908" cy="5076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A8F72A-EA9A-5362-3B66-EDBB7E984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38" y="2062008"/>
            <a:ext cx="6410325" cy="3124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45561-38BA-5947-59D0-99992F3349B1}"/>
              </a:ext>
            </a:extLst>
          </p:cNvPr>
          <p:cNvSpPr/>
          <p:nvPr/>
        </p:nvSpPr>
        <p:spPr>
          <a:xfrm>
            <a:off x="3022368" y="2718797"/>
            <a:ext cx="1135464" cy="278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7D6B2C-A01B-DBD0-424A-0176FE85FF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23" t="1075" r="123" b="11693"/>
          <a:stretch/>
        </p:blipFill>
        <p:spPr>
          <a:xfrm>
            <a:off x="7080636" y="2062008"/>
            <a:ext cx="4962938" cy="45598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470E83-823B-B7E6-B74F-9D284BED755C}"/>
              </a:ext>
            </a:extLst>
          </p:cNvPr>
          <p:cNvSpPr/>
          <p:nvPr/>
        </p:nvSpPr>
        <p:spPr>
          <a:xfrm>
            <a:off x="9836825" y="2434393"/>
            <a:ext cx="1135464" cy="278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5AD3E4-C8BC-5C2B-8910-57D18E41920C}"/>
              </a:ext>
            </a:extLst>
          </p:cNvPr>
          <p:cNvCxnSpPr>
            <a:stCxn id="8" idx="2"/>
          </p:cNvCxnSpPr>
          <p:nvPr/>
        </p:nvCxnSpPr>
        <p:spPr>
          <a:xfrm flipH="1">
            <a:off x="3590100" y="1406890"/>
            <a:ext cx="3320922" cy="1306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9E6C2A-E1D4-360B-D794-8AC2D94C65AF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6911022" y="1406890"/>
            <a:ext cx="3493535" cy="1027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98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C7E8D74-F299-4FBD-976B-EE18A3EF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User Roles &amp; Dynamic Reports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5C2B09-0A46-06C0-4242-80984DA67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188412"/>
              </p:ext>
            </p:extLst>
          </p:nvPr>
        </p:nvGraphicFramePr>
        <p:xfrm>
          <a:off x="228600" y="955040"/>
          <a:ext cx="11734800" cy="38935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val="2461948582"/>
                    </a:ext>
                  </a:extLst>
                </a:gridCol>
              </a:tblGrid>
              <a:tr h="3441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</a:rPr>
                        <a:t>User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</a:rPr>
                        <a:t>MSSA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Gill Sans"/>
                        </a:rPr>
                        <a:t>iMSSA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3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ill Sans"/>
                        </a:rPr>
                        <a:t>District Test Coordinator (DTC)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Yes, for all schools in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i="0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Yes, for all schools in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58294"/>
                  </a:ext>
                </a:extLst>
              </a:tr>
              <a:tr h="8789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ill Sans"/>
                        </a:rPr>
                        <a:t>School Test Coordinator (STC)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Yes, for schools assigned to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i="0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Yes,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for schools assigned to account</a:t>
                      </a:r>
                      <a:endParaRPr lang="en-US" i="0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9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ill Sans"/>
                        </a:rPr>
                        <a:t>Test Administrator (TA)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Yes, but for students assigned using Roster Upload by DTC and 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i="0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Yes, but for students in classes assigned to 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786992"/>
                  </a:ext>
                </a:extLst>
              </a:tr>
              <a:tr h="8789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ill Sans"/>
                        </a:rPr>
                        <a:t>Reports Access Only (RAO)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Yes, for schools assigned to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i="0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Yes,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for schools assigned to account</a:t>
                      </a:r>
                      <a:endParaRPr lang="en-US" i="0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116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91642D-477E-ABEA-5B68-7EECECB6615B}"/>
              </a:ext>
            </a:extLst>
          </p:cNvPr>
          <p:cNvSpPr txBox="1"/>
          <p:nvPr/>
        </p:nvSpPr>
        <p:spPr>
          <a:xfrm>
            <a:off x="2748807" y="5078792"/>
            <a:ext cx="668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"/>
              </a:rPr>
              <a:t>Note: </a:t>
            </a:r>
            <a:r>
              <a:rPr lang="en-US" sz="2000" dirty="0">
                <a:latin typeface="Gill Sans"/>
              </a:rPr>
              <a:t>Users with IT Coordinator accounts cannot view reports.</a:t>
            </a:r>
          </a:p>
        </p:txBody>
      </p:sp>
    </p:spTree>
    <p:extLst>
      <p:ext uri="{BB962C8B-B14F-4D97-AF65-F5344CB8AC3E}">
        <p14:creationId xmlns:p14="http://schemas.microsoft.com/office/powerpoint/2010/main" val="329998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BA6F3-219A-DCA2-97DB-D6A0F201E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85" y="2280370"/>
            <a:ext cx="10567630" cy="37226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60EEFCC4-71C8-4AD6-8402-726441E0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Accessing Online Reporting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F98D45E-FE30-417F-9B94-555BD29F0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5050"/>
            <a:ext cx="11353800" cy="5059363"/>
          </a:xfrm>
        </p:spPr>
        <p:txBody>
          <a:bodyPr/>
          <a:lstStyle/>
          <a:p>
            <a:pPr marL="342900" indent="-342900" eaLnBrk="1" hangingPunct="1">
              <a:buClr>
                <a:srgbClr val="548235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Gill Sans"/>
                <a:cs typeface="Arial" panose="020B0604020202020204" pitchFamily="34" charset="0"/>
              </a:rPr>
              <a:t>Authorized users can log in at </a:t>
            </a:r>
            <a:r>
              <a:rPr lang="en-US" altLang="en-US" dirty="0">
                <a:latin typeface="Gill Sans"/>
                <a:cs typeface="Arial" panose="020B0604020202020204" pitchFamily="34" charset="0"/>
                <a:hlinkClick r:id="rId4"/>
              </a:rPr>
              <a:t>https://newmexico.cognia.org/</a:t>
            </a:r>
            <a:r>
              <a:rPr lang="en-US" altLang="en-US" dirty="0">
                <a:latin typeface="Gill Sans"/>
                <a:cs typeface="Arial" panose="020B0604020202020204" pitchFamily="34" charset="0"/>
              </a:rPr>
              <a:t> with their portal username and password</a:t>
            </a:r>
          </a:p>
          <a:p>
            <a:pPr marL="0" indent="0" eaLnBrk="1" hangingPunct="1">
              <a:buNone/>
            </a:pPr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94DA80-176F-0F70-4B3B-D8AECDDC0F3D}"/>
              </a:ext>
            </a:extLst>
          </p:cNvPr>
          <p:cNvSpPr/>
          <p:nvPr/>
        </p:nvSpPr>
        <p:spPr>
          <a:xfrm>
            <a:off x="4266812" y="3429000"/>
            <a:ext cx="2801250" cy="2393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8B31D48-140A-27B7-E400-E885B4CA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2" y="1114425"/>
            <a:ext cx="7239000" cy="4629150"/>
          </a:xfrm>
          <a:prstGeom prst="rect">
            <a:avLst/>
          </a:prstGeom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60EEFCC4-71C8-4AD6-8402-726441E0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Getting Started (DTC view)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8565B-C3B9-F5D6-F446-C169F98B3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26479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F15FB1-9FEF-636B-68FB-B13A29B4E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3162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44143-70D9-E4D0-FD8D-A71A8B0D0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984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35297-B093-F3B5-CF7A-B4CEF1DA0E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4654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1D00C3-09FB-C95B-ED4B-167819556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53228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A9796A-E165-6669-1236-D8D0A55D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498" y="2638425"/>
            <a:ext cx="3179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assessment program.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87A59-F182-DFD7-FE32-357A2172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38" y="3983038"/>
            <a:ext cx="317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administration year(s).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7B4C8-BB1D-241A-913E-46DD8E98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38" y="4652963"/>
            <a:ext cx="317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grade and window.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3AF2D-F6CD-62B6-E79D-32466C9E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38" y="5321300"/>
            <a:ext cx="3179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organization(s).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587EB5-C8C3-4769-C603-C7693792C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3" y="1219200"/>
            <a:ext cx="3805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What data do you want to explore?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B0C62-E27F-B164-7239-FCA2DA4CD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3" y="2155825"/>
            <a:ext cx="3179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Select the desired</a:t>
            </a:r>
            <a:r>
              <a:rPr lang="is-I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….</a:t>
            </a:r>
            <a:endParaRPr lang="en-US" altLang="en-US" sz="18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CED15B-9994-E125-A79D-040D44CB9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3321050"/>
            <a:ext cx="317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report type.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5798D-03EF-0FE2-8DD2-3D47645A691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505" t="7590" r="4498" b="15891"/>
          <a:stretch>
            <a:fillRect/>
          </a:stretch>
        </p:blipFill>
        <p:spPr bwMode="auto">
          <a:xfrm>
            <a:off x="8297863" y="5953125"/>
            <a:ext cx="1249363" cy="407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15B0D533-C52A-506E-FA8B-441C3F77B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86491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C0CFC120-0A9E-AA15-5AAB-8F4FC0F54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274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>
            <a:extLst>
              <a:ext uri="{FF2B5EF4-FFF2-40B4-BE49-F238E27FC236}">
                <a16:creationId xmlns:a16="http://schemas.microsoft.com/office/drawing/2014/main" id="{76DF3494-685B-8F42-8CDB-465EE58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6812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2">
            <a:extLst>
              <a:ext uri="{FF2B5EF4-FFF2-40B4-BE49-F238E27FC236}">
                <a16:creationId xmlns:a16="http://schemas.microsoft.com/office/drawing/2014/main" id="{FFC9431D-03A2-BE9E-D07D-923186AC3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07022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3">
            <a:extLst>
              <a:ext uri="{FF2B5EF4-FFF2-40B4-BE49-F238E27FC236}">
                <a16:creationId xmlns:a16="http://schemas.microsoft.com/office/drawing/2014/main" id="{A61C1FFA-BB63-9BB2-4ADC-E901911616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618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0B6631E-4EF4-2AE2-51BF-F669F101F88F}"/>
              </a:ext>
            </a:extLst>
          </p:cNvPr>
          <p:cNvSpPr/>
          <p:nvPr/>
        </p:nvSpPr>
        <p:spPr>
          <a:xfrm>
            <a:off x="4833199" y="5321300"/>
            <a:ext cx="2857500" cy="1282699"/>
          </a:xfrm>
          <a:prstGeom prst="wedgeEllipseCallout">
            <a:avLst>
              <a:gd name="adj1" fmla="val -88268"/>
              <a:gd name="adj2" fmla="val -492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Only your district will be displayed under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8155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9403D-9179-ACAA-63E3-54C2165A4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69FEC90-7273-2961-0D7B-281AE6594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2" y="1114425"/>
            <a:ext cx="7239000" cy="46291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5ACCBDCF-9300-3D7F-6A35-E2132B3C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Getting Started (DTC view)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DC9DFA-203C-B653-8772-E6428F85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3" y="1219200"/>
            <a:ext cx="38052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" pitchFamily="3" charset="0"/>
                <a:ea typeface="Gill Sans" pitchFamily="3" charset="0"/>
                <a:cs typeface="Gill Sans" pitchFamily="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Other Tools: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  <a:ea typeface="Marker Felt Thin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Share a report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Download Center to access Static ISRs or large file downloads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Help guide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View a recent report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Save report or view a saved report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Search for student by name or SSID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Marker Felt Thin"/>
                <a:cs typeface="Arial" panose="020B0604020202020204" pitchFamily="34" charset="0"/>
              </a:rPr>
              <a:t>Control panel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AAEAE3-8CA4-2BF8-0FF6-67CB48063958}"/>
              </a:ext>
            </a:extLst>
          </p:cNvPr>
          <p:cNvSpPr/>
          <p:nvPr/>
        </p:nvSpPr>
        <p:spPr>
          <a:xfrm>
            <a:off x="3859038" y="1711411"/>
            <a:ext cx="3877643" cy="586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A8114-D96E-E7E9-6D5B-B66359DF6FC3}"/>
              </a:ext>
            </a:extLst>
          </p:cNvPr>
          <p:cNvSpPr/>
          <p:nvPr/>
        </p:nvSpPr>
        <p:spPr>
          <a:xfrm>
            <a:off x="4641633" y="1160286"/>
            <a:ext cx="2055729" cy="436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8B0E9E-21D3-80FC-2CA1-D2A2863C9ABD}"/>
              </a:ext>
            </a:extLst>
          </p:cNvPr>
          <p:cNvSpPr/>
          <p:nvPr/>
        </p:nvSpPr>
        <p:spPr>
          <a:xfrm>
            <a:off x="7463478" y="1152045"/>
            <a:ext cx="275967" cy="436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D3FA-E39B-85E4-5216-1D040A0B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AD5B1-0A39-E685-450B-CAFEBED75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EBE0E-A5D5-97CD-C5B4-50C06B70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6A853-7A2C-515B-355C-1279C9A0D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/>
              <a:t>Use production environment with a demo DTC user account</a:t>
            </a:r>
          </a:p>
          <a:p>
            <a:r>
              <a:rPr lang="en-US" sz="1100" dirty="0" err="1"/>
              <a:t>iMSSA</a:t>
            </a:r>
            <a:endParaRPr lang="en-US" sz="1100" dirty="0"/>
          </a:p>
          <a:p>
            <a:pPr lvl="1"/>
            <a:r>
              <a:rPr lang="en-US" sz="1050" dirty="0"/>
              <a:t>Show </a:t>
            </a:r>
            <a:r>
              <a:rPr lang="en-US" sz="1050" b="1" dirty="0"/>
              <a:t>Achievement Summary</a:t>
            </a:r>
            <a:r>
              <a:rPr lang="en-US" sz="1050" dirty="0"/>
              <a:t> report</a:t>
            </a:r>
          </a:p>
          <a:p>
            <a:pPr lvl="1"/>
            <a:r>
              <a:rPr lang="en-US" sz="1050" dirty="0"/>
              <a:t>Use Admin: 2021-2022; Grade 8; and Cyber Valley-991 district</a:t>
            </a:r>
          </a:p>
          <a:p>
            <a:pPr lvl="1"/>
            <a:r>
              <a:rPr lang="en-US" sz="1050" dirty="0"/>
              <a:t>Show Options tab; Chart view</a:t>
            </a:r>
          </a:p>
          <a:p>
            <a:pPr lvl="1"/>
            <a:r>
              <a:rPr lang="en-US" sz="1050" dirty="0"/>
              <a:t>Drill to </a:t>
            </a:r>
            <a:r>
              <a:rPr lang="en-US" sz="1050" b="1" dirty="0"/>
              <a:t>Student List &gt; Roster Report</a:t>
            </a:r>
          </a:p>
          <a:p>
            <a:pPr lvl="1"/>
            <a:r>
              <a:rPr lang="en-US" sz="1050" dirty="0"/>
              <a:t>Show Options tab</a:t>
            </a:r>
          </a:p>
          <a:p>
            <a:pPr lvl="1"/>
            <a:r>
              <a:rPr lang="en-US" sz="1050" dirty="0"/>
              <a:t>Show Save, Download, and basic functionality</a:t>
            </a:r>
          </a:p>
          <a:p>
            <a:pPr lvl="1"/>
            <a:r>
              <a:rPr lang="en-US" sz="1050" dirty="0"/>
              <a:t>Click on student name to show </a:t>
            </a:r>
            <a:r>
              <a:rPr lang="en-US" sz="1050" b="1" dirty="0"/>
              <a:t>Individual Student Report (ISR)</a:t>
            </a:r>
          </a:p>
          <a:p>
            <a:r>
              <a:rPr lang="en-US" sz="1100" dirty="0"/>
              <a:t>MSSA</a:t>
            </a:r>
          </a:p>
          <a:p>
            <a:pPr lvl="1"/>
            <a:r>
              <a:rPr lang="en-US" sz="1050" dirty="0"/>
              <a:t>Show </a:t>
            </a:r>
            <a:r>
              <a:rPr lang="en-US" sz="1050" b="1" dirty="0"/>
              <a:t>Achievement Summary</a:t>
            </a:r>
            <a:r>
              <a:rPr lang="en-US" sz="1050" dirty="0"/>
              <a:t> report</a:t>
            </a:r>
          </a:p>
          <a:p>
            <a:pPr lvl="1"/>
            <a:r>
              <a:rPr lang="en-US" sz="1050" dirty="0"/>
              <a:t>Uses Admin: 2023-2024; Spring; Grade 8; and Cyber Valley-991 district</a:t>
            </a:r>
          </a:p>
          <a:p>
            <a:pPr lvl="1"/>
            <a:r>
              <a:rPr lang="en-US" sz="1050" dirty="0"/>
              <a:t>Show Options tab; Chart view</a:t>
            </a:r>
          </a:p>
          <a:p>
            <a:pPr lvl="1"/>
            <a:r>
              <a:rPr lang="en-US" sz="1050" dirty="0"/>
              <a:t>Drill to </a:t>
            </a:r>
            <a:r>
              <a:rPr lang="en-US" sz="1050" b="1" dirty="0"/>
              <a:t>Student List &gt; Roster Report</a:t>
            </a:r>
          </a:p>
          <a:p>
            <a:pPr lvl="1"/>
            <a:r>
              <a:rPr lang="en-US" sz="1050" dirty="0"/>
              <a:t>Show Options tab</a:t>
            </a:r>
          </a:p>
          <a:p>
            <a:pPr lvl="1"/>
            <a:r>
              <a:rPr lang="en-US" sz="1050" dirty="0"/>
              <a:t>Click on Achievement Level &gt; Cross-Tab &gt; Scores &gt; Mathematics &gt; Mathematics Achievement Level</a:t>
            </a:r>
          </a:p>
          <a:p>
            <a:pPr lvl="1"/>
            <a:r>
              <a:rPr lang="en-US" sz="1050" dirty="0"/>
              <a:t>Go back, click on student name to show </a:t>
            </a:r>
            <a:r>
              <a:rPr lang="en-US" sz="1050" b="1" dirty="0"/>
              <a:t>ISR</a:t>
            </a:r>
          </a:p>
          <a:p>
            <a:r>
              <a:rPr lang="en-US" sz="1200" dirty="0"/>
              <a:t>Download Center</a:t>
            </a:r>
          </a:p>
          <a:p>
            <a:pPr lvl="1"/>
            <a:r>
              <a:rPr lang="en-US" sz="1050" dirty="0"/>
              <a:t>Created By Me (any large file downloads) </a:t>
            </a:r>
          </a:p>
          <a:p>
            <a:pPr lvl="1"/>
            <a:r>
              <a:rPr lang="en-US" sz="1050" dirty="0"/>
              <a:t>Created For Me: MSSA and SBA data</a:t>
            </a:r>
          </a:p>
          <a:p>
            <a:pPr lvl="1"/>
            <a:r>
              <a:rPr lang="en-US" sz="1050" dirty="0"/>
              <a:t>Resources (District)</a:t>
            </a:r>
          </a:p>
          <a:p>
            <a:r>
              <a:rPr lang="en-US" sz="1200" dirty="0"/>
              <a:t>Other Tools</a:t>
            </a:r>
          </a:p>
          <a:p>
            <a:pPr lvl="1"/>
            <a:r>
              <a:rPr lang="en-US" sz="1050" dirty="0"/>
              <a:t>Shared Reports</a:t>
            </a:r>
          </a:p>
          <a:p>
            <a:pPr lvl="1"/>
            <a:r>
              <a:rPr lang="en-US" sz="1050" dirty="0"/>
              <a:t>Help</a:t>
            </a:r>
          </a:p>
          <a:p>
            <a:pPr lvl="1"/>
            <a:r>
              <a:rPr lang="en-US" sz="1050" dirty="0"/>
              <a:t>Recent</a:t>
            </a:r>
          </a:p>
          <a:p>
            <a:pPr lvl="1"/>
            <a:r>
              <a:rPr lang="en-US" sz="1050" dirty="0"/>
              <a:t>Saved Reports</a:t>
            </a:r>
          </a:p>
          <a:p>
            <a:pPr lvl="1"/>
            <a:r>
              <a:rPr lang="en-US" sz="1050" dirty="0"/>
              <a:t>Student Search</a:t>
            </a:r>
          </a:p>
          <a:p>
            <a:pPr lvl="1"/>
            <a:endParaRPr lang="en-US" sz="1050" dirty="0"/>
          </a:p>
          <a:p>
            <a:pPr lvl="1"/>
            <a:endParaRPr lang="en-US" sz="105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642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C7E8D74-F299-4FBD-976B-EE18A3EF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Key Reporting Dates for 2024-2025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5C2B09-0A46-06C0-4242-80984DA67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79483"/>
              </p:ext>
            </p:extLst>
          </p:nvPr>
        </p:nvGraphicFramePr>
        <p:xfrm>
          <a:off x="833788" y="1104492"/>
          <a:ext cx="10727221" cy="45300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4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9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May 23, 2025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NM-MSSA Preliminary reports available in Data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59449"/>
                  </a:ext>
                </a:extLst>
              </a:tr>
              <a:tr h="8603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May 27,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NM EOY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iMSSA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Final reports available in Data Interaction and Family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58294"/>
                  </a:ext>
                </a:extLst>
              </a:tr>
              <a:tr h="3826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June 20,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NM-MSSA Final reports available in Data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268283"/>
                  </a:ext>
                </a:extLst>
              </a:tr>
              <a:tr h="9847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July 11,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NM-MSSA PDFs of Individual Student Reports (ISRs) available in Data Interaction under Download Center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NM-MSSA Final data release in Family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400246"/>
                  </a:ext>
                </a:extLst>
              </a:tr>
              <a:tr h="9847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July 25,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SBA PDFs available in Data Interaction under Download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00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184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>
            <a:extLst>
              <a:ext uri="{FF2B5EF4-FFF2-40B4-BE49-F238E27FC236}">
                <a16:creationId xmlns:a16="http://schemas.microsoft.com/office/drawing/2014/main" id="{55A77E2A-19BD-4153-81D4-87E1E149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Training Resources &amp; Help Desk Info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BF6C34C-00A2-4122-86C7-47345F0D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050"/>
            <a:ext cx="10515600" cy="50593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sz="2800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  <a:p>
            <a:pPr lvl="1" eaLnBrk="1" hangingPunct="1"/>
            <a:endParaRPr lang="en-US" altLang="en-US" sz="2800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  <a:p>
            <a:pPr lvl="1" eaLnBrk="1" hangingPunct="1"/>
            <a:endParaRPr lang="en-US" altLang="en-US" sz="2800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  <a:p>
            <a:pPr eaLnBrk="1" hangingPunct="1"/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New Mexico Help &amp; Support site </a:t>
            </a:r>
          </a:p>
          <a:p>
            <a:pPr lvl="1" eaLnBrk="1" hangingPunct="1"/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Tutorials for Accessing Online Reporting Information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  <a:p>
            <a:pPr eaLnBrk="1" hangingPunct="1"/>
            <a:r>
              <a:rPr lang="en-US" altLang="en-US" dirty="0">
                <a:latin typeface="Gill Sans"/>
                <a:ea typeface="Gill Sans" pitchFamily="3" charset="0"/>
                <a:cs typeface="Gill Sans" pitchFamily="3" charset="0"/>
              </a:rPr>
              <a:t>Cognia Help Desk</a:t>
            </a:r>
          </a:p>
          <a:p>
            <a:pPr lvl="1" eaLnBrk="1" hangingPunct="1"/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(877) 676-6722</a:t>
            </a:r>
          </a:p>
          <a:p>
            <a:pPr lvl="1" eaLnBrk="1" hangingPunct="1"/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  <a:hlinkClick r:id="rId3"/>
              </a:rPr>
              <a:t>nmtechsupport@cognia.org</a:t>
            </a:r>
            <a:r>
              <a:rPr lang="en-US" altLang="en-US" dirty="0">
                <a:latin typeface="Gill Sans" pitchFamily="3" charset="0"/>
                <a:ea typeface="Gill Sans" pitchFamily="3" charset="0"/>
                <a:cs typeface="Gill Sans" pitchFamily="3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Gill Sans"/>
                <a:ea typeface="Gill Sans" pitchFamily="3" charset="0"/>
                <a:cs typeface="Gill Sans" pitchFamily="3" charset="0"/>
              </a:rPr>
              <a:t>Mon-Fri: 7 AM – 3 PM MT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B16DE28-CE6F-7376-CB2E-D8EA4B9C8161}"/>
              </a:ext>
            </a:extLst>
          </p:cNvPr>
          <p:cNvSpPr/>
          <p:nvPr/>
        </p:nvSpPr>
        <p:spPr>
          <a:xfrm>
            <a:off x="1117600" y="1060450"/>
            <a:ext cx="10134600" cy="1231900"/>
          </a:xfrm>
          <a:prstGeom prst="horizontalScroll">
            <a:avLst>
              <a:gd name="adj" fmla="val 146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latin typeface="Gill Sans" pitchFamily="3" charset="0"/>
                <a:ea typeface="Gill Sans" pitchFamily="3" charset="0"/>
                <a:cs typeface="Gill Sans" pitchFamily="3" charset="0"/>
                <a:hlinkClick r:id="rId4"/>
              </a:rPr>
              <a:t>https://newmexico.onlinehelp.cognia.org/cbt-tutorials/</a:t>
            </a:r>
            <a:r>
              <a:rPr lang="en-US" altLang="en-US" sz="3200" dirty="0">
                <a:latin typeface="Gill Sans" pitchFamily="3" charset="0"/>
                <a:ea typeface="Gill Sans" pitchFamily="3" charset="0"/>
                <a:cs typeface="Gill Sans" pitchFamily="3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79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58C5-7DAE-CFBB-DBF4-8D34C788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024E-6126-419C-3056-DA89178E5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Introducing Data Interaction</a:t>
            </a:r>
          </a:p>
          <a:p>
            <a:r>
              <a:rPr lang="en-US" sz="2400" dirty="0"/>
              <a:t>Dynamic Reports Available for NM MSSA Assessments</a:t>
            </a:r>
          </a:p>
          <a:p>
            <a:r>
              <a:rPr lang="en-US" sz="2400" dirty="0"/>
              <a:t>Dynamic Reports Available for NM </a:t>
            </a:r>
            <a:r>
              <a:rPr lang="en-US" sz="2400" dirty="0" err="1"/>
              <a:t>iMSSA</a:t>
            </a:r>
            <a:r>
              <a:rPr lang="en-US" sz="2400" dirty="0"/>
              <a:t> Assessments  </a:t>
            </a:r>
          </a:p>
          <a:p>
            <a:r>
              <a:rPr lang="en-US" sz="2400" dirty="0"/>
              <a:t>Static ISR PDF Reports Available for MSSA Assessments</a:t>
            </a:r>
          </a:p>
          <a:p>
            <a:r>
              <a:rPr lang="en-US" sz="2400" dirty="0"/>
              <a:t>Static PDF Reports Available for SBA</a:t>
            </a:r>
            <a:endParaRPr lang="en-US" sz="2000" dirty="0"/>
          </a:p>
          <a:p>
            <a:r>
              <a:rPr lang="en-US" sz="2400" dirty="0"/>
              <a:t>Accessing Online Reporting</a:t>
            </a:r>
          </a:p>
          <a:p>
            <a:r>
              <a:rPr lang="en-US" sz="2400" dirty="0"/>
              <a:t>Getting Started</a:t>
            </a:r>
          </a:p>
          <a:p>
            <a:r>
              <a:rPr lang="en-US" sz="2400" dirty="0"/>
              <a:t>Demonstration</a:t>
            </a:r>
          </a:p>
          <a:p>
            <a:r>
              <a:rPr lang="en-US" sz="2400" dirty="0"/>
              <a:t>Key Dates for 2024-2025</a:t>
            </a:r>
          </a:p>
          <a:p>
            <a:r>
              <a:rPr lang="en-US" sz="2400" dirty="0"/>
              <a:t>Training Resources &amp; Help Desk Info</a:t>
            </a:r>
          </a:p>
          <a:p>
            <a:r>
              <a:rPr lang="en-US" sz="2400" dirty="0"/>
              <a:t>Q&amp;A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733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2AC061-9C8E-43F4-860D-7A3933C0B193}"/>
              </a:ext>
            </a:extLst>
          </p:cNvPr>
          <p:cNvSpPr txBox="1"/>
          <p:nvPr/>
        </p:nvSpPr>
        <p:spPr>
          <a:xfrm>
            <a:off x="4399574" y="2702685"/>
            <a:ext cx="3397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Gill San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4192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F14E2-AA5B-216B-794F-C928CD032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25363-F245-6D18-6691-7A5F162F93E4}"/>
              </a:ext>
            </a:extLst>
          </p:cNvPr>
          <p:cNvSpPr txBox="1"/>
          <p:nvPr/>
        </p:nvSpPr>
        <p:spPr>
          <a:xfrm>
            <a:off x="4399574" y="2702685"/>
            <a:ext cx="3374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Gill San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2617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C5D296C-B0B0-43CB-8BEA-35029D43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Introducing Data Interaction</a:t>
            </a:r>
          </a:p>
        </p:txBody>
      </p:sp>
      <p:grpSp>
        <p:nvGrpSpPr>
          <p:cNvPr id="11267" name="Group 7">
            <a:extLst>
              <a:ext uri="{FF2B5EF4-FFF2-40B4-BE49-F238E27FC236}">
                <a16:creationId xmlns:a16="http://schemas.microsoft.com/office/drawing/2014/main" id="{8301E236-ACA8-4068-A438-3CB5839821F7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1674813"/>
            <a:ext cx="10326687" cy="2962275"/>
            <a:chOff x="1627414" y="2060573"/>
            <a:chExt cx="9217105" cy="2308541"/>
          </a:xfrm>
        </p:grpSpPr>
        <p:sp>
          <p:nvSpPr>
            <p:cNvPr id="11272" name="Title 1">
              <a:extLst>
                <a:ext uri="{FF2B5EF4-FFF2-40B4-BE49-F238E27FC236}">
                  <a16:creationId xmlns:a16="http://schemas.microsoft.com/office/drawing/2014/main" id="{097F80BB-ABAC-4ECE-99E6-D8981EA99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414" y="2060573"/>
              <a:ext cx="3017520" cy="6150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Gill Sans SemiBold" pitchFamily="3" charset="0"/>
                  <a:ea typeface="MS PGothic" panose="020B0600070205080204" pitchFamily="34" charset="-128"/>
                </a:rPr>
                <a:t>Summary Views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C7DDD57-68DC-42E6-B6A1-3A586D98AE5B}"/>
                </a:ext>
              </a:extLst>
            </p:cNvPr>
            <p:cNvSpPr txBox="1">
              <a:spLocks/>
            </p:cNvSpPr>
            <p:nvPr/>
          </p:nvSpPr>
          <p:spPr>
            <a:xfrm>
              <a:off x="7826466" y="2060573"/>
              <a:ext cx="3018053" cy="614868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>
              <a:norm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solidFill>
                    <a:schemeClr val="bg1"/>
                  </a:solidFill>
                  <a:latin typeface="Gill Sans SemiBold" charset="0"/>
                  <a:ea typeface="Gill Sans SemiBold" charset="0"/>
                  <a:cs typeface="Gill Sans SemiBold" charset="0"/>
                </a:defRPr>
              </a:lvl1pPr>
            </a:lstStyle>
            <a:p>
              <a:pPr>
                <a:defRPr/>
              </a:pPr>
              <a:r>
                <a:rPr lang="en-US" dirty="0"/>
                <a:t>Individual Student Reports</a:t>
              </a:r>
            </a:p>
          </p:txBody>
        </p:sp>
        <p:sp>
          <p:nvSpPr>
            <p:cNvPr id="11274" name="Title 1">
              <a:extLst>
                <a:ext uri="{FF2B5EF4-FFF2-40B4-BE49-F238E27FC236}">
                  <a16:creationId xmlns:a16="http://schemas.microsoft.com/office/drawing/2014/main" id="{62E2B7A1-9A0C-452A-9EEC-195E39185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7206" y="2060573"/>
              <a:ext cx="3017520" cy="6150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" pitchFamily="3" charset="0"/>
                  <a:ea typeface="Gill Sans" pitchFamily="3" charset="0"/>
                  <a:cs typeface="Gill Sans" pitchFamily="3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Gill Sans SemiBold" pitchFamily="3" charset="0"/>
                  <a:ea typeface="MS PGothic" panose="020B0600070205080204" pitchFamily="34" charset="-128"/>
                </a:rPr>
                <a:t>Roster Views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E68E8B89-9D3A-4945-8430-2763163C14AF}"/>
                </a:ext>
              </a:extLst>
            </p:cNvPr>
            <p:cNvSpPr txBox="1">
              <a:spLocks/>
            </p:cNvSpPr>
            <p:nvPr/>
          </p:nvSpPr>
          <p:spPr>
            <a:xfrm>
              <a:off x="4727649" y="3754245"/>
              <a:ext cx="3016636" cy="614869"/>
            </a:xfrm>
            <a:prstGeom prst="rect">
              <a:avLst/>
            </a:prstGeom>
            <a:solidFill>
              <a:schemeClr val="accent5"/>
            </a:solidFill>
          </p:spPr>
          <p:txBody>
            <a:bodyPr anchor="ctr">
              <a:norm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 i="0">
                  <a:solidFill>
                    <a:schemeClr val="bg1"/>
                  </a:solidFill>
                  <a:latin typeface="Gill Sans SemiBold" charset="0"/>
                  <a:ea typeface="Gill Sans SemiBold" charset="0"/>
                  <a:cs typeface="Gill Sans SemiBold" charset="0"/>
                </a:defRPr>
              </a:lvl1pPr>
            </a:lstStyle>
            <a:p>
              <a:pPr>
                <a:defRPr/>
              </a:pPr>
              <a:r>
                <a:rPr lang="en-US" dirty="0"/>
                <a:t>Data Tools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9CECA58-BF8E-4731-B7B7-5DC176FDE836}"/>
              </a:ext>
            </a:extLst>
          </p:cNvPr>
          <p:cNvSpPr txBox="1">
            <a:spLocks noChangeAspect="1"/>
          </p:cNvSpPr>
          <p:nvPr/>
        </p:nvSpPr>
        <p:spPr>
          <a:xfrm>
            <a:off x="925513" y="4784896"/>
            <a:ext cx="2349500" cy="5476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anchor="ctr">
            <a:normAutofit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 i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Summary Statistics Tables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C5B366-9015-4186-995F-5A3FA6106F37}"/>
              </a:ext>
            </a:extLst>
          </p:cNvPr>
          <p:cNvSpPr txBox="1">
            <a:spLocks noChangeAspect="1"/>
          </p:cNvSpPr>
          <p:nvPr/>
        </p:nvSpPr>
        <p:spPr>
          <a:xfrm>
            <a:off x="3627201" y="4798669"/>
            <a:ext cx="2347913" cy="5476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anchor="ctr">
            <a:normAutofit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 i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Frequency Distributions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6FE96B2-A0A0-4BC1-8E11-BCD26B8E18B7}"/>
              </a:ext>
            </a:extLst>
          </p:cNvPr>
          <p:cNvSpPr txBox="1">
            <a:spLocks noChangeAspect="1"/>
          </p:cNvSpPr>
          <p:nvPr/>
        </p:nvSpPr>
        <p:spPr>
          <a:xfrm>
            <a:off x="6290661" y="4798669"/>
            <a:ext cx="2349500" cy="5476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 i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Cross-Tabular Reports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EB05-5121-EBD2-FF5F-5A89E355C895}"/>
              </a:ext>
            </a:extLst>
          </p:cNvPr>
          <p:cNvSpPr txBox="1">
            <a:spLocks noChangeAspect="1"/>
          </p:cNvSpPr>
          <p:nvPr/>
        </p:nvSpPr>
        <p:spPr>
          <a:xfrm>
            <a:off x="8902700" y="4798669"/>
            <a:ext cx="2349500" cy="5476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 i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Scatter Plots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9A2A3-E9E2-9899-10D9-3E8BC8C93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2450915"/>
            <a:ext cx="10182225" cy="30194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2D7BB1F3-E7E3-A82E-2731-F69690B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r>
              <a:rPr lang="en-US" altLang="en-US" dirty="0"/>
              <a:t>Reporting Components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F7B4A2AE-B71B-02B3-5DC7-6E9F6512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050"/>
            <a:ext cx="10515600" cy="5059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Summary View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altLang="en-US" sz="1600" dirty="0">
                <a:ea typeface="Gill Sans" pitchFamily="3" charset="0"/>
                <a:cs typeface="Gill Sans" pitchFamily="3" charset="0"/>
              </a:rPr>
              <a:t>Displays group performance data in a table or graphical format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altLang="en-US" sz="1600" dirty="0">
                <a:ea typeface="Gill Sans" pitchFamily="3" charset="0"/>
                <a:cs typeface="Gill Sans" pitchFamily="3" charset="0"/>
              </a:rPr>
              <a:t>Customize the display by selecting different subject areas, statistics, administrations, and demographic variables; disaggregate by subgroup or directly access individual student results for a selected subgroup </a:t>
            </a:r>
            <a:endParaRPr lang="en-US" alt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  <a:p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49CBF-D5F1-DB4F-07B8-964A8C0528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156"/>
          <a:stretch/>
        </p:blipFill>
        <p:spPr>
          <a:xfrm>
            <a:off x="5560828" y="3024852"/>
            <a:ext cx="5626285" cy="375872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6267C9-4C44-021E-B9ED-DF8686A8C28D}"/>
              </a:ext>
            </a:extLst>
          </p:cNvPr>
          <p:cNvSpPr/>
          <p:nvPr/>
        </p:nvSpPr>
        <p:spPr>
          <a:xfrm>
            <a:off x="8006319" y="3019647"/>
            <a:ext cx="542260" cy="520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0C728431-5192-E9A8-AF46-E5890545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r>
              <a:rPr lang="en-US" altLang="en-US" dirty="0"/>
              <a:t>Reporting Components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536D1E54-6B38-2CD2-CAEA-F59134C34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050"/>
            <a:ext cx="10515600" cy="5059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Roster View (Student List)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altLang="en-US" sz="1600" dirty="0">
                <a:ea typeface="Gill Sans" pitchFamily="3" charset="0"/>
                <a:cs typeface="Gill Sans" pitchFamily="3" charset="0"/>
              </a:rPr>
              <a:t>Provides dynamic access to a list of students and their individual student results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altLang="en-US" sz="1600" dirty="0">
                <a:ea typeface="Gill Sans" pitchFamily="3" charset="0"/>
                <a:cs typeface="Gill Sans" pitchFamily="3" charset="0"/>
              </a:rPr>
              <a:t>Interactive data analysis features allow users to dig deeper into the data</a:t>
            </a:r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  <a:p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D71B94-65E7-8651-54DB-3E418DE59B0E}"/>
              </a:ext>
            </a:extLst>
          </p:cNvPr>
          <p:cNvCxnSpPr>
            <a:cxnSpLocks/>
          </p:cNvCxnSpPr>
          <p:nvPr/>
        </p:nvCxnSpPr>
        <p:spPr>
          <a:xfrm flipH="1">
            <a:off x="8147050" y="3155950"/>
            <a:ext cx="1104900" cy="69691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DBAC854-2A40-A07D-9F3B-D8BF8C67F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2205038"/>
            <a:ext cx="10277475" cy="32956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29388-54C9-7366-85BE-AEC52B264C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6847"/>
          <a:stretch/>
        </p:blipFill>
        <p:spPr>
          <a:xfrm>
            <a:off x="5603358" y="2764465"/>
            <a:ext cx="5446527" cy="38064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01AB28-42B8-BE13-DCFC-17066023678C}"/>
              </a:ext>
            </a:extLst>
          </p:cNvPr>
          <p:cNvSpPr/>
          <p:nvPr/>
        </p:nvSpPr>
        <p:spPr>
          <a:xfrm>
            <a:off x="8506058" y="2764465"/>
            <a:ext cx="542260" cy="520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FECB4149-EB17-95FC-13F2-DED78876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38" y="1035050"/>
            <a:ext cx="11358562" cy="5059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Individual Student Reports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altLang="en-US" sz="1600" dirty="0">
                <a:ea typeface="Gill Sans" pitchFamily="3" charset="0"/>
                <a:cs typeface="Gill Sans" pitchFamily="3" charset="0"/>
              </a:rPr>
              <a:t>Provides a student’s results from a single administration for all subjects 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altLang="en-US" sz="1600" dirty="0">
                <a:ea typeface="Gill Sans" pitchFamily="3" charset="0"/>
                <a:cs typeface="Gill Sans" pitchFamily="3" charset="0"/>
              </a:rPr>
              <a:t>Can be accessed by drilling down from a summary or roster view, or by using the Student Search function on the landing page</a:t>
            </a:r>
          </a:p>
          <a:p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  <a:p>
            <a:endParaRPr lang="en-US" altLang="en-US" dirty="0">
              <a:latin typeface="Gill Sans" pitchFamily="3" charset="0"/>
              <a:ea typeface="Gill Sans" pitchFamily="3" charset="0"/>
              <a:cs typeface="Gill Sans" pitchFamily="3" charset="0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F2962243-3B9B-5845-FD36-E560346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r>
              <a:rPr lang="en-US" altLang="en-US" dirty="0"/>
              <a:t>Reporting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C6DE8-F175-D1CE-9D60-314128845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534" y="2017868"/>
            <a:ext cx="7452825" cy="47397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C7E8D74-F299-4FBD-976B-EE18A3EF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460461"/>
            <a:ext cx="4054947" cy="1396314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Dynamic Reports Available for MSSA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0FC9E7A-9EFD-4EDB-9D6D-C71D983C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6" y="2110088"/>
            <a:ext cx="4771768" cy="5059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Achievement Summary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Achievement Summary – Spanish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Student List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Data Tool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Item Analysis Report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All Grades Student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9BD7E-268B-844F-1B0B-DE435816F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159"/>
          <a:stretch/>
        </p:blipFill>
        <p:spPr>
          <a:xfrm>
            <a:off x="5327143" y="536960"/>
            <a:ext cx="6026657" cy="50593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60C5-4BAE-ECD0-2871-EAA06FF8E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8C2EB17-B667-3439-5069-2CD84A37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460461"/>
            <a:ext cx="4054947" cy="1396314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Dynamic Reports Available for </a:t>
            </a:r>
            <a:r>
              <a:rPr lang="en-US" altLang="en-US" sz="3200" dirty="0" err="1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iMSSA</a:t>
            </a:r>
            <a:r>
              <a:rPr lang="en-US" altLang="en-US" sz="32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8A4E300-DD16-ACA4-1E99-588BE191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6" y="2110088"/>
            <a:ext cx="4771768" cy="5059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Quick Access Summary Reports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Achievement Summary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Student List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Data Tools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All Grades Student List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Longitudinal Summary</a:t>
            </a:r>
          </a:p>
          <a:p>
            <a:pPr eaLnBrk="1" hangingPunct="1">
              <a:defRPr/>
            </a:pPr>
            <a:r>
              <a:rPr lang="en-US" altLang="en-US" sz="2000" dirty="0">
                <a:latin typeface="Gill Sans" pitchFamily="3" charset="0"/>
                <a:ea typeface="Gill Sans" pitchFamily="3" charset="0"/>
                <a:cs typeface="Gill Sans" pitchFamily="3" charset="0"/>
              </a:rPr>
              <a:t>Item Analysis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17090-3007-BD7D-DD8E-9E4266D85E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75"/>
          <a:stretch/>
        </p:blipFill>
        <p:spPr>
          <a:xfrm>
            <a:off x="5341282" y="460461"/>
            <a:ext cx="6014577" cy="50355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782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C7E8D74-F299-4FBD-976B-EE18A3EF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0"/>
            <a:ext cx="12206288" cy="75247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Static ISR PDF Reports Available for MSSA (DTC view)</a:t>
            </a:r>
            <a:r>
              <a:rPr lang="en-US" altLang="en-US" sz="4000" dirty="0">
                <a:latin typeface="Gill Sans SemiBold" pitchFamily="3" charset="0"/>
                <a:ea typeface="Gill Sans SemiBold" pitchFamily="3" charset="0"/>
                <a:cs typeface="Gill Sans SemiBold" pitchFamily="3" charset="0"/>
              </a:rPr>
              <a:t>	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0FC9E7A-9EFD-4EDB-9D6D-C71D983C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050"/>
            <a:ext cx="10515600" cy="5059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latin typeface="Gill Sans" pitchFamily="3" charset="0"/>
                <a:ea typeface="Gill Sans" pitchFamily="3" charset="0"/>
                <a:cs typeface="Gill Sans" pitchFamily="3" charset="0"/>
              </a:rPr>
              <a:t>Available under </a:t>
            </a:r>
            <a:r>
              <a:rPr lang="en-US" altLang="en-US" sz="2400" b="1" u="sng" dirty="0">
                <a:latin typeface="Gill Sans" pitchFamily="3" charset="0"/>
                <a:ea typeface="Gill Sans" pitchFamily="3" charset="0"/>
                <a:cs typeface="Gill Sans" pitchFamily="3" charset="0"/>
              </a:rPr>
              <a:t>Download Center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BEF7F-339E-7E91-4114-CCA4E4ED4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858" y="2654751"/>
            <a:ext cx="8083379" cy="39019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F81981-9657-00F7-B12C-794352FF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362" y="1518850"/>
            <a:ext cx="7153275" cy="7334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576A42-4552-E702-8B50-0021A7DE5BAD}"/>
              </a:ext>
            </a:extLst>
          </p:cNvPr>
          <p:cNvSpPr/>
          <p:nvPr/>
        </p:nvSpPr>
        <p:spPr>
          <a:xfrm>
            <a:off x="6678079" y="1518850"/>
            <a:ext cx="654908" cy="5076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370D526-D71F-452C-6015-68A0B8F68280}"/>
              </a:ext>
            </a:extLst>
          </p:cNvPr>
          <p:cNvSpPr/>
          <p:nvPr/>
        </p:nvSpPr>
        <p:spPr>
          <a:xfrm>
            <a:off x="6789290" y="2053657"/>
            <a:ext cx="432486" cy="7334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D1E0CB-A873-764E-47C4-F50C53DE17F4}"/>
              </a:ext>
            </a:extLst>
          </p:cNvPr>
          <p:cNvSpPr/>
          <p:nvPr/>
        </p:nvSpPr>
        <p:spPr>
          <a:xfrm>
            <a:off x="5114611" y="3429000"/>
            <a:ext cx="1135464" cy="278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5060"/>
      </p:ext>
    </p:extLst>
  </p:cSld>
  <p:clrMapOvr>
    <a:masterClrMapping/>
  </p:clrMapOvr>
</p:sld>
</file>

<file path=ppt/theme/theme1.xml><?xml version="1.0" encoding="utf-8"?>
<a:theme xmlns:a="http://schemas.openxmlformats.org/drawingml/2006/main" name="newPPTtheme">
  <a:themeElements>
    <a:clrScheme name="eMetric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789"/>
      </a:accent1>
      <a:accent2>
        <a:srgbClr val="008379"/>
      </a:accent2>
      <a:accent3>
        <a:srgbClr val="61BB4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PPTtheme" id="{79A22741-3A1E-004E-9898-F3352A9FD411}" vid="{9A9CF7EA-D62A-2548-A902-7134BFBC48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newPPTtheme.thmx</Template>
  <TotalTime>27489</TotalTime>
  <Words>929</Words>
  <Application>Microsoft Office PowerPoint</Application>
  <PresentationFormat>Widescreen</PresentationFormat>
  <Paragraphs>181</Paragraphs>
  <Slides>21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newPPTtheme</vt:lpstr>
      <vt:lpstr>New Mexico MSSA and iMSSA Online Reporting Training</vt:lpstr>
      <vt:lpstr>Agenda</vt:lpstr>
      <vt:lpstr>Introducing Data Interaction</vt:lpstr>
      <vt:lpstr>Reporting Components</vt:lpstr>
      <vt:lpstr>Reporting Components</vt:lpstr>
      <vt:lpstr>Reporting Components</vt:lpstr>
      <vt:lpstr>Dynamic Reports Available for MSSA </vt:lpstr>
      <vt:lpstr>Dynamic Reports Available for iMSSA </vt:lpstr>
      <vt:lpstr>Static ISR PDF Reports Available for MSSA (DTC view) </vt:lpstr>
      <vt:lpstr>Static PDF Reports Available for SBA </vt:lpstr>
      <vt:lpstr>Static PDF Reports Available for SBA (DTC view) </vt:lpstr>
      <vt:lpstr>User Roles &amp; Dynamic Reports</vt:lpstr>
      <vt:lpstr>Accessing Online Reporting</vt:lpstr>
      <vt:lpstr>Getting Started (DTC view)</vt:lpstr>
      <vt:lpstr>Getting Started (DTC view)</vt:lpstr>
      <vt:lpstr>Demonstration</vt:lpstr>
      <vt:lpstr>Demo Outline</vt:lpstr>
      <vt:lpstr>Key Reporting Dates for 2024-2025</vt:lpstr>
      <vt:lpstr>Training Resources &amp; Help Desk Info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Aarti Jagtap</dc:creator>
  <cp:lastModifiedBy>Aarti Jagtap</cp:lastModifiedBy>
  <cp:revision>266</cp:revision>
  <cp:lastPrinted>2018-05-09T12:32:30Z</cp:lastPrinted>
  <dcterms:created xsi:type="dcterms:W3CDTF">2018-03-19T21:40:59Z</dcterms:created>
  <dcterms:modified xsi:type="dcterms:W3CDTF">2025-05-13T21:25:18Z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a91a83-dbd8-49c0-b086-95b552a06ce2_Enabled">
    <vt:lpwstr>true</vt:lpwstr>
  </property>
  <property fmtid="{D5CDD505-2E9C-101B-9397-08002B2CF9AE}" pid="3" name="MSIP_Label_a6a91a83-dbd8-49c0-b086-95b552a06ce2_SetDate">
    <vt:lpwstr>2021-09-24T17:55:28Z</vt:lpwstr>
  </property>
  <property fmtid="{D5CDD505-2E9C-101B-9397-08002B2CF9AE}" pid="4" name="MSIP_Label_a6a91a83-dbd8-49c0-b086-95b552a06ce2_Method">
    <vt:lpwstr>Privileged</vt:lpwstr>
  </property>
  <property fmtid="{D5CDD505-2E9C-101B-9397-08002B2CF9AE}" pid="5" name="MSIP_Label_a6a91a83-dbd8-49c0-b086-95b552a06ce2_Name">
    <vt:lpwstr>Public</vt:lpwstr>
  </property>
  <property fmtid="{D5CDD505-2E9C-101B-9397-08002B2CF9AE}" pid="6" name="MSIP_Label_a6a91a83-dbd8-49c0-b086-95b552a06ce2_SiteId">
    <vt:lpwstr>22230e31-3d9d-47b1-8794-50b0e2d7bd02</vt:lpwstr>
  </property>
  <property fmtid="{D5CDD505-2E9C-101B-9397-08002B2CF9AE}" pid="7" name="MSIP_Label_a6a91a83-dbd8-49c0-b086-95b552a06ce2_ActionId">
    <vt:lpwstr>0bc9c16b-1d5b-43bf-be83-5886068140e2</vt:lpwstr>
  </property>
  <property fmtid="{D5CDD505-2E9C-101B-9397-08002B2CF9AE}" pid="8" name="MSIP_Label_a6a91a83-dbd8-49c0-b086-95b552a06ce2_ContentBits">
    <vt:lpwstr>0</vt:lpwstr>
  </property>
</Properties>
</file>